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4"/>
  </p:notesMasterIdLst>
  <p:handoutMasterIdLst>
    <p:handoutMasterId r:id="rId25"/>
  </p:handoutMasterIdLst>
  <p:sldIdLst>
    <p:sldId id="256" r:id="rId5"/>
    <p:sldId id="1496" r:id="rId6"/>
    <p:sldId id="1507" r:id="rId7"/>
    <p:sldId id="1506" r:id="rId8"/>
    <p:sldId id="1498" r:id="rId9"/>
    <p:sldId id="1478" r:id="rId10"/>
    <p:sldId id="1460" r:id="rId11"/>
    <p:sldId id="1503" r:id="rId12"/>
    <p:sldId id="1471" r:id="rId13"/>
    <p:sldId id="1494" r:id="rId14"/>
    <p:sldId id="1505" r:id="rId15"/>
    <p:sldId id="1477" r:id="rId16"/>
    <p:sldId id="1492" r:id="rId17"/>
    <p:sldId id="1499" r:id="rId18"/>
    <p:sldId id="1467" r:id="rId19"/>
    <p:sldId id="1504" r:id="rId20"/>
    <p:sldId id="1485" r:id="rId21"/>
    <p:sldId id="1454" r:id="rId22"/>
    <p:sldId id="1502" r:id="rId23"/>
  </p:sldIdLst>
  <p:sldSz cx="12192000" cy="6858000"/>
  <p:notesSz cx="6858000" cy="9144000"/>
  <p:defaultTextStyle>
    <a:defPPr>
      <a:defRPr lang="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2ADF7F0-47A0-4E57-BA42-64427242867A}">
          <p14:sldIdLst>
            <p14:sldId id="256"/>
            <p14:sldId id="1496"/>
            <p14:sldId id="1507"/>
            <p14:sldId id="1506"/>
            <p14:sldId id="1498"/>
            <p14:sldId id="1478"/>
            <p14:sldId id="1460"/>
            <p14:sldId id="1503"/>
            <p14:sldId id="1471"/>
            <p14:sldId id="1494"/>
            <p14:sldId id="1505"/>
            <p14:sldId id="1477"/>
            <p14:sldId id="1492"/>
            <p14:sldId id="1499"/>
            <p14:sldId id="1467"/>
            <p14:sldId id="1504"/>
            <p14:sldId id="1485"/>
            <p14:sldId id="1454"/>
            <p14:sldId id="1502"/>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8478E49-873D-9FAE-9D22-21F6D83E3570}" name="Swapna Kulkarni" initials="SK" userId="S::swapna.kulkarni@ward6.com.sg::590006e4-124c-4e5d-9200-d5cc8fc17e2c" providerId="AD"/>
  <p188:author id="{93BDE9C5-16ED-BB0D-17DA-869ED9305A11}" name="Madhubrata Ghosh" initials="MG" userId="S::madhubrata.ghosh@ward6.com.sg::5a27a548-fba3-48c0-887a-217a37dc690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oliman, Mohamed" initials="SM" lastIdx="24" clrIdx="0">
    <p:extLst>
      <p:ext uri="{19B8F6BF-5375-455C-9EA6-DF929625EA0E}">
        <p15:presenceInfo xmlns:p15="http://schemas.microsoft.com/office/powerpoint/2012/main" userId="S::AE1961026@astellas.com::337b1497-763f-4b80-a80c-bacafceb1a1a" providerId="AD"/>
      </p:ext>
    </p:extLst>
  </p:cmAuthor>
  <p:cmAuthor id="2" name="Madhubrata Ghosh" initials="MG" lastIdx="35" clrIdx="1">
    <p:extLst>
      <p:ext uri="{19B8F6BF-5375-455C-9EA6-DF929625EA0E}">
        <p15:presenceInfo xmlns:p15="http://schemas.microsoft.com/office/powerpoint/2012/main" userId="S::madhubrata.ghosh@ward6.com.sg::5a27a548-fba3-48c0-887a-217a37dc690c" providerId="AD"/>
      </p:ext>
    </p:extLst>
  </p:cmAuthor>
  <p:cmAuthor id="3" name="Celestine Quek" initials="CQ" lastIdx="1" clrIdx="2">
    <p:extLst>
      <p:ext uri="{19B8F6BF-5375-455C-9EA6-DF929625EA0E}">
        <p15:presenceInfo xmlns:p15="http://schemas.microsoft.com/office/powerpoint/2012/main" userId="S::Celestine.Quek@Ward6.com.sg::de17f839-10b0-4be5-b6a4-1641eca596fc" providerId="AD"/>
      </p:ext>
    </p:extLst>
  </p:cmAuthor>
  <p:cmAuthor id="4" name="Irene Kong" initials="IK" lastIdx="3" clrIdx="3">
    <p:extLst>
      <p:ext uri="{19B8F6BF-5375-455C-9EA6-DF929625EA0E}">
        <p15:presenceInfo xmlns:p15="http://schemas.microsoft.com/office/powerpoint/2012/main" userId="S::irene.kong@ward6.com.sg::eb9f996f-ac68-4053-a541-a1ff278521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7CA6"/>
    <a:srgbClr val="D91E49"/>
    <a:srgbClr val="A62B4D"/>
    <a:srgbClr val="B1457E"/>
    <a:srgbClr val="4C4D4F"/>
    <a:srgbClr val="B8BABC"/>
    <a:srgbClr val="B0B2B4"/>
    <a:srgbClr val="606162"/>
    <a:srgbClr val="F6ECF1"/>
    <a:srgbClr val="FBE1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83" autoAdjust="0"/>
    <p:restoredTop sz="95226" autoAdjust="0"/>
  </p:normalViewPr>
  <p:slideViewPr>
    <p:cSldViewPr snapToGrid="0">
      <p:cViewPr varScale="1">
        <p:scale>
          <a:sx n="121" d="100"/>
          <a:sy n="121" d="100"/>
        </p:scale>
        <p:origin x="672" y="96"/>
      </p:cViewPr>
      <p:guideLst/>
    </p:cSldViewPr>
  </p:slideViewPr>
  <p:notesTextViewPr>
    <p:cViewPr>
      <p:scale>
        <a:sx n="1" d="1"/>
        <a:sy n="1" d="1"/>
      </p:scale>
      <p:origin x="0" y="0"/>
    </p:cViewPr>
  </p:notesTextViewPr>
  <p:sorterViewPr>
    <p:cViewPr>
      <p:scale>
        <a:sx n="100" d="100"/>
        <a:sy n="100" d="100"/>
      </p:scale>
      <p:origin x="0" y="-3384"/>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PR tacrolimus</c:v>
                </c:pt>
              </c:strCache>
            </c:strRef>
          </c:tx>
          <c:spPr>
            <a:solidFill>
              <a:schemeClr val="accent1"/>
            </a:solidFill>
            <a:ln>
              <a:noFill/>
            </a:ln>
            <a:effectLst/>
          </c:spPr>
          <c:invertIfNegative val="0"/>
          <c:cat>
            <c:strRef>
              <c:f>Sheet1!$A$2:$A$3</c:f>
              <c:strCache>
                <c:ptCount val="2"/>
                <c:pt idx="0">
                  <c:v>5-year</c:v>
                </c:pt>
                <c:pt idx="1">
                  <c:v>9-year</c:v>
                </c:pt>
              </c:strCache>
            </c:strRef>
          </c:cat>
          <c:val>
            <c:numRef>
              <c:f>Sheet1!$B$2:$B$3</c:f>
              <c:numCache>
                <c:formatCode>General</c:formatCode>
                <c:ptCount val="2"/>
                <c:pt idx="0">
                  <c:v>1.38</c:v>
                </c:pt>
                <c:pt idx="1">
                  <c:v>1.37</c:v>
                </c:pt>
              </c:numCache>
            </c:numRef>
          </c:val>
          <c:extLst>
            <c:ext xmlns:c16="http://schemas.microsoft.com/office/drawing/2014/chart" uri="{C3380CC4-5D6E-409C-BE32-E72D297353CC}">
              <c16:uniqueId val="{00000000-392E-487C-A3A3-8743154587C6}"/>
            </c:ext>
          </c:extLst>
        </c:ser>
        <c:ser>
          <c:idx val="1"/>
          <c:order val="1"/>
          <c:tx>
            <c:strRef>
              <c:f>Sheet1!$C$1</c:f>
              <c:strCache>
                <c:ptCount val="1"/>
                <c:pt idx="0">
                  <c:v>IR tacrolimus</c:v>
                </c:pt>
              </c:strCache>
            </c:strRef>
          </c:tx>
          <c:spPr>
            <a:solidFill>
              <a:schemeClr val="accent3"/>
            </a:solidFill>
            <a:ln>
              <a:noFill/>
            </a:ln>
            <a:effectLst/>
          </c:spPr>
          <c:invertIfNegative val="0"/>
          <c:dPt>
            <c:idx val="0"/>
            <c:invertIfNegative val="0"/>
            <c:bubble3D val="0"/>
            <c:spPr>
              <a:solidFill>
                <a:schemeClr val="accent3"/>
              </a:solidFill>
              <a:ln>
                <a:noFill/>
              </a:ln>
              <a:effectLst/>
            </c:spPr>
            <c:extLst>
              <c:ext xmlns:c16="http://schemas.microsoft.com/office/drawing/2014/chart" uri="{C3380CC4-5D6E-409C-BE32-E72D297353CC}">
                <c16:uniqueId val="{00000003-392E-487C-A3A3-8743154587C6}"/>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4-392E-487C-A3A3-8743154587C6}"/>
              </c:ext>
            </c:extLst>
          </c:dPt>
          <c:cat>
            <c:strRef>
              <c:f>Sheet1!$A$2:$A$3</c:f>
              <c:strCache>
                <c:ptCount val="2"/>
                <c:pt idx="0">
                  <c:v>5-year</c:v>
                </c:pt>
                <c:pt idx="1">
                  <c:v>9-year</c:v>
                </c:pt>
              </c:strCache>
            </c:strRef>
          </c:cat>
          <c:val>
            <c:numRef>
              <c:f>Sheet1!$C$2:$C$3</c:f>
              <c:numCache>
                <c:formatCode>General</c:formatCode>
                <c:ptCount val="2"/>
                <c:pt idx="0">
                  <c:v>1.48</c:v>
                </c:pt>
                <c:pt idx="1">
                  <c:v>1.5</c:v>
                </c:pt>
              </c:numCache>
            </c:numRef>
          </c:val>
          <c:extLst>
            <c:ext xmlns:c16="http://schemas.microsoft.com/office/drawing/2014/chart" uri="{C3380CC4-5D6E-409C-BE32-E72D297353CC}">
              <c16:uniqueId val="{00000001-392E-487C-A3A3-8743154587C6}"/>
            </c:ext>
          </c:extLst>
        </c:ser>
        <c:dLbls>
          <c:showLegendKey val="0"/>
          <c:showVal val="0"/>
          <c:showCatName val="0"/>
          <c:showSerName val="0"/>
          <c:showPercent val="0"/>
          <c:showBubbleSize val="0"/>
        </c:dLbls>
        <c:gapWidth val="111"/>
        <c:overlap val="-27"/>
        <c:axId val="1435842304"/>
        <c:axId val="1435824064"/>
      </c:barChart>
      <c:catAx>
        <c:axId val="1435842304"/>
        <c:scaling>
          <c:orientation val="minMax"/>
        </c:scaling>
        <c:delete val="0"/>
        <c:axPos val="b"/>
        <c:numFmt formatCode="General" sourceLinked="1"/>
        <c:majorTickMark val="none"/>
        <c:minorTickMark val="none"/>
        <c:tickLblPos val="nextTo"/>
        <c:spPr>
          <a:noFill/>
          <a:ln w="6350" cap="flat" cmpd="sng" algn="ctr">
            <a:solidFill>
              <a:schemeClr val="tx1"/>
            </a:solidFill>
            <a:round/>
          </a:ln>
          <a:effectLst/>
        </c:spPr>
        <c:txPr>
          <a:bodyPr rot="-60000000" spcFirstLastPara="1" vertOverflow="ellipsis" vert="horz" wrap="square" anchor="ctr" anchorCtr="1"/>
          <a:lstStyle/>
          <a:p>
            <a:pPr>
              <a:defRPr sz="800" b="1" i="0" u="none" strike="noStrike" kern="1200" baseline="0">
                <a:solidFill>
                  <a:schemeClr val="tx1"/>
                </a:solidFill>
                <a:latin typeface="+mn-lt"/>
                <a:ea typeface="+mn-ea"/>
                <a:cs typeface="+mn-cs"/>
              </a:defRPr>
            </a:pPr>
            <a:endParaRPr lang="ru-RU"/>
          </a:p>
        </c:txPr>
        <c:crossAx val="1435824064"/>
        <c:crosses val="autoZero"/>
        <c:auto val="1"/>
        <c:lblAlgn val="ctr"/>
        <c:lblOffset val="100"/>
        <c:noMultiLvlLbl val="0"/>
      </c:catAx>
      <c:valAx>
        <c:axId val="1435824064"/>
        <c:scaling>
          <c:orientation val="minMax"/>
          <c:min val="0"/>
        </c:scaling>
        <c:delete val="0"/>
        <c:axPos val="l"/>
        <c:numFmt formatCode="General" sourceLinked="1"/>
        <c:majorTickMark val="out"/>
        <c:minorTickMark val="none"/>
        <c:tickLblPos val="nextTo"/>
        <c:spPr>
          <a:noFill/>
          <a:ln w="6350">
            <a:solidFill>
              <a:schemeClr val="tx1"/>
            </a:solidFill>
          </a:ln>
          <a:effectLst/>
        </c:spPr>
        <c:txPr>
          <a:bodyPr rot="-60000000" spcFirstLastPara="1" vertOverflow="ellipsis" vert="horz" wrap="square" anchor="ctr" anchorCtr="1"/>
          <a:lstStyle/>
          <a:p>
            <a:pPr>
              <a:defRPr sz="600" b="0" i="0" u="none" strike="noStrike" kern="1200" baseline="0">
                <a:solidFill>
                  <a:schemeClr val="tx2"/>
                </a:solidFill>
                <a:latin typeface="+mn-lt"/>
                <a:ea typeface="+mn-ea"/>
                <a:cs typeface="+mn-cs"/>
              </a:defRPr>
            </a:pPr>
            <a:endParaRPr lang="ru-RU"/>
          </a:p>
        </c:txPr>
        <c:crossAx val="1435842304"/>
        <c:crosses val="autoZero"/>
        <c:crossBetween val="between"/>
        <c:majorUnit val="0.4"/>
        <c:minorUnit val="0.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PR tacrolimus</c:v>
                </c:pt>
              </c:strCache>
            </c:strRef>
          </c:tx>
          <c:spPr>
            <a:solidFill>
              <a:schemeClr val="accent1"/>
            </a:solidFill>
            <a:ln>
              <a:noFill/>
            </a:ln>
            <a:effectLst/>
          </c:spPr>
          <c:invertIfNegative val="0"/>
          <c:cat>
            <c:strRef>
              <c:f>Sheet1!$A$2:$A$3</c:f>
              <c:strCache>
                <c:ptCount val="2"/>
                <c:pt idx="0">
                  <c:v>5-year</c:v>
                </c:pt>
                <c:pt idx="1">
                  <c:v>9-year</c:v>
                </c:pt>
              </c:strCache>
            </c:strRef>
          </c:cat>
          <c:val>
            <c:numRef>
              <c:f>Sheet1!$B$2:$B$3</c:f>
              <c:numCache>
                <c:formatCode>General</c:formatCode>
                <c:ptCount val="2"/>
                <c:pt idx="0">
                  <c:v>50.45</c:v>
                </c:pt>
                <c:pt idx="1">
                  <c:v>48.1</c:v>
                </c:pt>
              </c:numCache>
            </c:numRef>
          </c:val>
          <c:extLst>
            <c:ext xmlns:c16="http://schemas.microsoft.com/office/drawing/2014/chart" uri="{C3380CC4-5D6E-409C-BE32-E72D297353CC}">
              <c16:uniqueId val="{00000000-83AC-4C8C-9898-DB2A1CBE5128}"/>
            </c:ext>
          </c:extLst>
        </c:ser>
        <c:ser>
          <c:idx val="1"/>
          <c:order val="1"/>
          <c:tx>
            <c:strRef>
              <c:f>Sheet1!$C$1</c:f>
              <c:strCache>
                <c:ptCount val="1"/>
                <c:pt idx="0">
                  <c:v>IR tacrolimus</c:v>
                </c:pt>
              </c:strCache>
            </c:strRef>
          </c:tx>
          <c:spPr>
            <a:solidFill>
              <a:schemeClr val="accent3"/>
            </a:solidFill>
            <a:ln>
              <a:noFill/>
            </a:ln>
            <a:effectLst/>
          </c:spPr>
          <c:invertIfNegative val="0"/>
          <c:dPt>
            <c:idx val="0"/>
            <c:invertIfNegative val="0"/>
            <c:bubble3D val="0"/>
            <c:spPr>
              <a:solidFill>
                <a:schemeClr val="accent3"/>
              </a:solidFill>
              <a:ln>
                <a:noFill/>
              </a:ln>
              <a:effectLst/>
            </c:spPr>
            <c:extLst>
              <c:ext xmlns:c16="http://schemas.microsoft.com/office/drawing/2014/chart" uri="{C3380CC4-5D6E-409C-BE32-E72D297353CC}">
                <c16:uniqueId val="{00000002-83AC-4C8C-9898-DB2A1CBE5128}"/>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4-83AC-4C8C-9898-DB2A1CBE5128}"/>
              </c:ext>
            </c:extLst>
          </c:dPt>
          <c:cat>
            <c:strRef>
              <c:f>Sheet1!$A$2:$A$3</c:f>
              <c:strCache>
                <c:ptCount val="2"/>
                <c:pt idx="0">
                  <c:v>5-year</c:v>
                </c:pt>
                <c:pt idx="1">
                  <c:v>9-year</c:v>
                </c:pt>
              </c:strCache>
            </c:strRef>
          </c:cat>
          <c:val>
            <c:numRef>
              <c:f>Sheet1!$C$2:$C$3</c:f>
              <c:numCache>
                <c:formatCode>General</c:formatCode>
                <c:ptCount val="2"/>
                <c:pt idx="0">
                  <c:v>44.6</c:v>
                </c:pt>
                <c:pt idx="1">
                  <c:v>46.8</c:v>
                </c:pt>
              </c:numCache>
            </c:numRef>
          </c:val>
          <c:extLst>
            <c:ext xmlns:c16="http://schemas.microsoft.com/office/drawing/2014/chart" uri="{C3380CC4-5D6E-409C-BE32-E72D297353CC}">
              <c16:uniqueId val="{00000005-83AC-4C8C-9898-DB2A1CBE5128}"/>
            </c:ext>
          </c:extLst>
        </c:ser>
        <c:dLbls>
          <c:showLegendKey val="0"/>
          <c:showVal val="0"/>
          <c:showCatName val="0"/>
          <c:showSerName val="0"/>
          <c:showPercent val="0"/>
          <c:showBubbleSize val="0"/>
        </c:dLbls>
        <c:gapWidth val="111"/>
        <c:overlap val="-27"/>
        <c:axId val="1435842304"/>
        <c:axId val="1435824064"/>
      </c:barChart>
      <c:catAx>
        <c:axId val="1435842304"/>
        <c:scaling>
          <c:orientation val="minMax"/>
        </c:scaling>
        <c:delete val="0"/>
        <c:axPos val="b"/>
        <c:numFmt formatCode="General" sourceLinked="1"/>
        <c:majorTickMark val="none"/>
        <c:minorTickMark val="none"/>
        <c:tickLblPos val="nextTo"/>
        <c:spPr>
          <a:noFill/>
          <a:ln w="6350" cap="flat" cmpd="sng" algn="ctr">
            <a:solidFill>
              <a:schemeClr val="tx1"/>
            </a:solidFill>
            <a:round/>
          </a:ln>
          <a:effectLst/>
        </c:spPr>
        <c:txPr>
          <a:bodyPr rot="-60000000" spcFirstLastPara="1" vertOverflow="ellipsis" vert="horz" wrap="square" anchor="ctr" anchorCtr="1"/>
          <a:lstStyle/>
          <a:p>
            <a:pPr>
              <a:defRPr sz="800" b="1" i="0" u="none" strike="noStrike" kern="1200" baseline="0">
                <a:solidFill>
                  <a:schemeClr val="tx2"/>
                </a:solidFill>
                <a:latin typeface="+mn-lt"/>
                <a:ea typeface="+mn-ea"/>
                <a:cs typeface="+mn-cs"/>
              </a:defRPr>
            </a:pPr>
            <a:endParaRPr lang="ru-RU"/>
          </a:p>
        </c:txPr>
        <c:crossAx val="1435824064"/>
        <c:crosses val="autoZero"/>
        <c:auto val="1"/>
        <c:lblAlgn val="ctr"/>
        <c:lblOffset val="100"/>
        <c:noMultiLvlLbl val="0"/>
      </c:catAx>
      <c:valAx>
        <c:axId val="1435824064"/>
        <c:scaling>
          <c:orientation val="minMax"/>
          <c:max val="52"/>
          <c:min val="0"/>
        </c:scaling>
        <c:delete val="0"/>
        <c:axPos val="l"/>
        <c:numFmt formatCode="General" sourceLinked="1"/>
        <c:majorTickMark val="out"/>
        <c:minorTickMark val="none"/>
        <c:tickLblPos val="nextTo"/>
        <c:spPr>
          <a:noFill/>
          <a:ln w="6350">
            <a:solidFill>
              <a:schemeClr val="tx1"/>
            </a:solidFill>
          </a:ln>
          <a:effectLst/>
        </c:spPr>
        <c:txPr>
          <a:bodyPr rot="-60000000" spcFirstLastPara="1" vertOverflow="ellipsis" vert="horz" wrap="square" anchor="ctr" anchorCtr="1"/>
          <a:lstStyle/>
          <a:p>
            <a:pPr>
              <a:defRPr sz="700" b="0" i="0" u="none" strike="noStrike" kern="1200" baseline="0">
                <a:solidFill>
                  <a:schemeClr val="tx2"/>
                </a:solidFill>
                <a:latin typeface="+mn-lt"/>
                <a:ea typeface="+mn-ea"/>
                <a:cs typeface="+mn-cs"/>
              </a:defRPr>
            </a:pPr>
            <a:endParaRPr lang="ru-RU"/>
          </a:p>
        </c:txPr>
        <c:crossAx val="1435842304"/>
        <c:crosses val="autoZero"/>
        <c:crossBetween val="between"/>
        <c:majorUnit val="10"/>
        <c:min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ADMIRAD 5-year follow-up</c:v>
                </c:pt>
              </c:strCache>
            </c:strRef>
          </c:tx>
          <c:spPr>
            <a:solidFill>
              <a:schemeClr val="accent1"/>
            </a:solidFill>
            <a:ln>
              <a:noFill/>
            </a:ln>
            <a:effectLst/>
          </c:spPr>
          <c:invertIfNegative val="0"/>
          <c:cat>
            <c:strRef>
              <c:f>Sheet1!$B$1:$C$1</c:f>
              <c:strCache>
                <c:ptCount val="2"/>
                <c:pt idx="0">
                  <c:v>Graft survival</c:v>
                </c:pt>
                <c:pt idx="1">
                  <c:v>Patient survival</c:v>
                </c:pt>
              </c:strCache>
            </c:strRef>
          </c:cat>
          <c:val>
            <c:numRef>
              <c:f>Sheet1!$B$2:$C$2</c:f>
              <c:numCache>
                <c:formatCode>General</c:formatCode>
                <c:ptCount val="2"/>
                <c:pt idx="0">
                  <c:v>74.099999999999994</c:v>
                </c:pt>
                <c:pt idx="1">
                  <c:v>88</c:v>
                </c:pt>
              </c:numCache>
            </c:numRef>
          </c:val>
          <c:extLst>
            <c:ext xmlns:c16="http://schemas.microsoft.com/office/drawing/2014/chart" uri="{C3380CC4-5D6E-409C-BE32-E72D297353CC}">
              <c16:uniqueId val="{00000000-EB22-4379-A5A3-CA2D4843B00E}"/>
            </c:ext>
          </c:extLst>
        </c:ser>
        <c:ser>
          <c:idx val="1"/>
          <c:order val="1"/>
          <c:tx>
            <c:strRef>
              <c:f>Sheet1!$A$3</c:f>
              <c:strCache>
                <c:ptCount val="1"/>
                <c:pt idx="0">
                  <c:v>4-year follow-up</c:v>
                </c:pt>
              </c:strCache>
            </c:strRef>
          </c:tx>
          <c:spPr>
            <a:solidFill>
              <a:schemeClr val="accent2"/>
            </a:solidFill>
            <a:ln>
              <a:noFill/>
            </a:ln>
            <a:effectLst/>
          </c:spPr>
          <c:invertIfNegative val="0"/>
          <c:cat>
            <c:strRef>
              <c:f>Sheet1!$B$1:$C$1</c:f>
              <c:strCache>
                <c:ptCount val="2"/>
                <c:pt idx="0">
                  <c:v>Graft survival</c:v>
                </c:pt>
                <c:pt idx="1">
                  <c:v>Patient survival</c:v>
                </c:pt>
              </c:strCache>
            </c:strRef>
          </c:cat>
          <c:val>
            <c:numRef>
              <c:f>Sheet1!$B$3:$C$3</c:f>
              <c:numCache>
                <c:formatCode>General</c:formatCode>
                <c:ptCount val="2"/>
                <c:pt idx="0">
                  <c:v>84.7</c:v>
                </c:pt>
                <c:pt idx="1">
                  <c:v>93.2</c:v>
                </c:pt>
              </c:numCache>
            </c:numRef>
          </c:val>
          <c:extLst>
            <c:ext xmlns:c16="http://schemas.microsoft.com/office/drawing/2014/chart" uri="{C3380CC4-5D6E-409C-BE32-E72D297353CC}">
              <c16:uniqueId val="{00000001-EB22-4379-A5A3-CA2D4843B00E}"/>
            </c:ext>
          </c:extLst>
        </c:ser>
        <c:ser>
          <c:idx val="2"/>
          <c:order val="2"/>
          <c:tx>
            <c:strRef>
              <c:f>Sheet1!$A$4</c:f>
              <c:strCache>
                <c:ptCount val="1"/>
                <c:pt idx="0">
                  <c:v>ADHERE 5-year follow-up</c:v>
                </c:pt>
              </c:strCache>
            </c:strRef>
          </c:tx>
          <c:spPr>
            <a:solidFill>
              <a:schemeClr val="accent3"/>
            </a:solidFill>
            <a:ln>
              <a:noFill/>
            </a:ln>
            <a:effectLst/>
          </c:spPr>
          <c:invertIfNegative val="0"/>
          <c:cat>
            <c:strRef>
              <c:f>Sheet1!$B$1:$C$1</c:f>
              <c:strCache>
                <c:ptCount val="2"/>
                <c:pt idx="0">
                  <c:v>Graft survival</c:v>
                </c:pt>
                <c:pt idx="1">
                  <c:v>Patient survival</c:v>
                </c:pt>
              </c:strCache>
            </c:strRef>
          </c:cat>
          <c:val>
            <c:numRef>
              <c:f>Sheet1!$B$4:$C$4</c:f>
              <c:numCache>
                <c:formatCode>General</c:formatCode>
                <c:ptCount val="2"/>
                <c:pt idx="0">
                  <c:v>84</c:v>
                </c:pt>
                <c:pt idx="1">
                  <c:v>90.8</c:v>
                </c:pt>
              </c:numCache>
            </c:numRef>
          </c:val>
          <c:extLst>
            <c:ext xmlns:c16="http://schemas.microsoft.com/office/drawing/2014/chart" uri="{C3380CC4-5D6E-409C-BE32-E72D297353CC}">
              <c16:uniqueId val="{00000002-EB22-4379-A5A3-CA2D4843B00E}"/>
            </c:ext>
          </c:extLst>
        </c:ser>
        <c:dLbls>
          <c:showLegendKey val="0"/>
          <c:showVal val="0"/>
          <c:showCatName val="0"/>
          <c:showSerName val="0"/>
          <c:showPercent val="0"/>
          <c:showBubbleSize val="0"/>
        </c:dLbls>
        <c:gapWidth val="200"/>
        <c:overlap val="-31"/>
        <c:axId val="663406607"/>
        <c:axId val="663385487"/>
      </c:barChart>
      <c:catAx>
        <c:axId val="663406607"/>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ru-RU"/>
          </a:p>
        </c:txPr>
        <c:crossAx val="663385487"/>
        <c:crosses val="autoZero"/>
        <c:auto val="1"/>
        <c:lblAlgn val="ctr"/>
        <c:lblOffset val="100"/>
        <c:noMultiLvlLbl val="0"/>
      </c:catAx>
      <c:valAx>
        <c:axId val="663385487"/>
        <c:scaling>
          <c:orientation val="minMax"/>
          <c:max val="100"/>
          <c:min val="0"/>
        </c:scaling>
        <c:delete val="0"/>
        <c:axPos val="l"/>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ru-RU"/>
          </a:p>
        </c:txPr>
        <c:crossAx val="663406607"/>
        <c:crosses val="autoZero"/>
        <c:crossBetween val="between"/>
        <c:majorUnit val="20"/>
        <c:min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116C015-793E-47E5-84E6-0E435277592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5F088DC-4B74-4B4C-8766-77D0F804E33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716C682-3E8D-4A89-B1D0-F93FB71995B6}" type="datetimeFigureOut">
              <a:rPr lang="en-US" smtClean="0"/>
              <a:t>8/28/2023</a:t>
            </a:fld>
            <a:endParaRPr lang="en-US"/>
          </a:p>
        </p:txBody>
      </p:sp>
      <p:sp>
        <p:nvSpPr>
          <p:cNvPr id="4" name="Footer Placeholder 3">
            <a:extLst>
              <a:ext uri="{FF2B5EF4-FFF2-40B4-BE49-F238E27FC236}">
                <a16:creationId xmlns:a16="http://schemas.microsoft.com/office/drawing/2014/main" id="{DD6DB940-2DB2-488D-AB62-EDD014A1AFC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6F3B264-0A3A-448C-9658-9593833DC12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BD95705-2483-414D-98C3-405ACB9EA7A6}" type="slidenum">
              <a:rPr lang="en-US" smtClean="0"/>
              <a:t>‹#›</a:t>
            </a:fld>
            <a:endParaRPr lang="en-US"/>
          </a:p>
        </p:txBody>
      </p:sp>
    </p:spTree>
    <p:extLst>
      <p:ext uri="{BB962C8B-B14F-4D97-AF65-F5344CB8AC3E}">
        <p14:creationId xmlns:p14="http://schemas.microsoft.com/office/powerpoint/2010/main" val="39300521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58A290-5238-4010-8847-5939433DCF20}" type="datetimeFigureOut">
              <a:rPr lang="en-US" smtClean="0"/>
              <a:t>8/28/2023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3D0660-E5AE-4AAE-8E65-014002B6A851}" type="slidenum">
              <a:rPr lang="en-US" smtClean="0"/>
              <a:t>‹#›</a:t>
            </a:fld>
            <a:endParaRPr lang="en-US"/>
          </a:p>
        </p:txBody>
      </p:sp>
    </p:spTree>
    <p:extLst>
      <p:ext uri="{BB962C8B-B14F-4D97-AF65-F5344CB8AC3E}">
        <p14:creationId xmlns:p14="http://schemas.microsoft.com/office/powerpoint/2010/main" val="3589359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 dirty="0"/>
              <a:t>Результаты 10-летнего наблюдения за исследованием ADMIRAD были недавно опубликованы в журнале Transplantation Direct (2023).</a:t>
            </a:r>
          </a:p>
        </p:txBody>
      </p:sp>
      <p:sp>
        <p:nvSpPr>
          <p:cNvPr id="4" name="Slide Number Placeholder 3"/>
          <p:cNvSpPr>
            <a:spLocks noGrp="1"/>
          </p:cNvSpPr>
          <p:nvPr>
            <p:ph type="sldNum" sz="quarter" idx="5"/>
          </p:nvPr>
        </p:nvSpPr>
        <p:spPr/>
        <p:txBody>
          <a:bodyPr/>
          <a:lstStyle/>
          <a:p>
            <a:fld id="{F53D0660-E5AE-4AAE-8E65-014002B6A851}" type="slidenum">
              <a:rPr lang="en-US" smtClean="0"/>
              <a:t>1</a:t>
            </a:fld>
            <a:endParaRPr lang="en-US"/>
          </a:p>
        </p:txBody>
      </p:sp>
    </p:spTree>
    <p:extLst>
      <p:ext uri="{BB962C8B-B14F-4D97-AF65-F5344CB8AC3E}">
        <p14:creationId xmlns:p14="http://schemas.microsoft.com/office/powerpoint/2010/main" val="22216149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F53D0660-E5AE-4AAE-8E65-014002B6A851}" type="slidenum">
              <a:rPr lang="en-US" smtClean="0"/>
              <a:t>10</a:t>
            </a:fld>
            <a:endParaRPr lang="en-US"/>
          </a:p>
        </p:txBody>
      </p:sp>
    </p:spTree>
    <p:extLst>
      <p:ext uri="{BB962C8B-B14F-4D97-AF65-F5344CB8AC3E}">
        <p14:creationId xmlns:p14="http://schemas.microsoft.com/office/powerpoint/2010/main" val="20470931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 dirty="0"/>
              <a:t>Общая выживаемость следовала той же тенденции, что и комбинированная неэффективность.</a:t>
            </a:r>
          </a:p>
          <a:p>
            <a:r>
              <a:rPr lang="ru" dirty="0"/>
              <a:t>Группа PR такролимуса имела 98% 5-летнюю выживаемость по сравнению с группой IR такролимуса, у которой была 95% выживаемость.</a:t>
            </a:r>
          </a:p>
          <a:p>
            <a:r>
              <a:rPr lang="ru" dirty="0"/>
              <a:t>Разница в показателях ОВ стала более выраженной </a:t>
            </a:r>
            <a:r>
              <a:rPr lang="ru" b="1" dirty="0"/>
              <a:t>после 8-летней отметки </a:t>
            </a:r>
            <a:r>
              <a:rPr lang="ru" dirty="0"/>
              <a:t>, что привело к улучшению показателя 10-летней ОВ на 13% в группе такролимуса с PR.</a:t>
            </a:r>
          </a:p>
        </p:txBody>
      </p:sp>
      <p:sp>
        <p:nvSpPr>
          <p:cNvPr id="4" name="Slide Number Placeholder 3"/>
          <p:cNvSpPr>
            <a:spLocks noGrp="1"/>
          </p:cNvSpPr>
          <p:nvPr>
            <p:ph type="sldNum" sz="quarter" idx="5"/>
          </p:nvPr>
        </p:nvSpPr>
        <p:spPr/>
        <p:txBody>
          <a:bodyPr/>
          <a:lstStyle/>
          <a:p>
            <a:fld id="{F53D0660-E5AE-4AAE-8E65-014002B6A851}" type="slidenum">
              <a:rPr lang="en-US" smtClean="0"/>
              <a:t>11</a:t>
            </a:fld>
            <a:endParaRPr lang="en-US"/>
          </a:p>
        </p:txBody>
      </p:sp>
    </p:spTree>
    <p:extLst>
      <p:ext uri="{BB962C8B-B14F-4D97-AF65-F5344CB8AC3E}">
        <p14:creationId xmlns:p14="http://schemas.microsoft.com/office/powerpoint/2010/main" val="41245701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 dirty="0"/>
              <a:t>Функция почек, оцениваемая по уровням креатинина в сыворотке и рСКФ, была стабильной на протяжении всего периода наблюдения в обеих группах лечения.</a:t>
            </a:r>
          </a:p>
          <a:p>
            <a:r>
              <a:rPr lang="ru" dirty="0"/>
              <a:t>Здесь выделены значения сывороточного креатинина и рСКФ на 5-летней и 9-летней отметках.</a:t>
            </a:r>
          </a:p>
        </p:txBody>
      </p:sp>
      <p:sp>
        <p:nvSpPr>
          <p:cNvPr id="4" name="Slide Number Placeholder 3"/>
          <p:cNvSpPr>
            <a:spLocks noGrp="1"/>
          </p:cNvSpPr>
          <p:nvPr>
            <p:ph type="sldNum" sz="quarter" idx="5"/>
          </p:nvPr>
        </p:nvSpPr>
        <p:spPr/>
        <p:txBody>
          <a:bodyPr/>
          <a:lstStyle/>
          <a:p>
            <a:fld id="{F53D0660-E5AE-4AAE-8E65-014002B6A851}" type="slidenum">
              <a:rPr lang="en-US" smtClean="0"/>
              <a:t>12</a:t>
            </a:fld>
            <a:endParaRPr lang="en-US"/>
          </a:p>
        </p:txBody>
      </p:sp>
    </p:spTree>
    <p:extLst>
      <p:ext uri="{BB962C8B-B14F-4D97-AF65-F5344CB8AC3E}">
        <p14:creationId xmlns:p14="http://schemas.microsoft.com/office/powerpoint/2010/main" val="3775708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 dirty="0"/>
              <a:t>Минимальные уровни такролимуса продемонстрировали постепенное снижение в течение 10-летнего периода наблюдения, оставаясь на протяжении всего периода значительно стабильными.</a:t>
            </a:r>
          </a:p>
          <a:p>
            <a:r>
              <a:rPr lang="ru" dirty="0"/>
              <a:t>Минимальные уровни были одинаковыми в обеих группах лечения с большей вариабельностью, наблюдаемой в группе такролимуса IR.</a:t>
            </a:r>
          </a:p>
        </p:txBody>
      </p:sp>
      <p:sp>
        <p:nvSpPr>
          <p:cNvPr id="4" name="Slide Number Placeholder 3"/>
          <p:cNvSpPr>
            <a:spLocks noGrp="1"/>
          </p:cNvSpPr>
          <p:nvPr>
            <p:ph type="sldNum" sz="quarter" idx="5"/>
          </p:nvPr>
        </p:nvSpPr>
        <p:spPr/>
        <p:txBody>
          <a:bodyPr/>
          <a:lstStyle/>
          <a:p>
            <a:fld id="{F53D0660-E5AE-4AAE-8E65-014002B6A851}" type="slidenum">
              <a:rPr lang="en-US" smtClean="0"/>
              <a:t>13</a:t>
            </a:fld>
            <a:endParaRPr lang="en-US"/>
          </a:p>
        </p:txBody>
      </p:sp>
    </p:spTree>
    <p:extLst>
      <p:ext uri="{BB962C8B-B14F-4D97-AF65-F5344CB8AC3E}">
        <p14:creationId xmlns:p14="http://schemas.microsoft.com/office/powerpoint/2010/main" val="20563495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53D0660-E5AE-4AAE-8E65-014002B6A851}" type="slidenum">
              <a:rPr lang="en-US" smtClean="0"/>
              <a:t>14</a:t>
            </a:fld>
            <a:endParaRPr lang="en-US"/>
          </a:p>
        </p:txBody>
      </p:sp>
    </p:spTree>
    <p:extLst>
      <p:ext uri="{BB962C8B-B14F-4D97-AF65-F5344CB8AC3E}">
        <p14:creationId xmlns:p14="http://schemas.microsoft.com/office/powerpoint/2010/main" val="2927851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 dirty="0"/>
              <a:t>87,8% участников исследования испытали как минимум 1 нежелательное явление. О ВК-вирусной нефропатии сообщалось как о новом заболевании после рандомизации у 11 пациентов, получавших такролимус PR, и у 7 пациентов, получавших такролимус IR. В целом, </a:t>
            </a:r>
            <a:r>
              <a:rPr lang="ru" b="0" dirty="0"/>
              <a:t>эти </a:t>
            </a:r>
            <a:r>
              <a:rPr lang="ru" sz="1200" b="0" dirty="0">
                <a:solidFill>
                  <a:schemeClr val="accent2"/>
                </a:solidFill>
              </a:rPr>
              <a:t>ретроспективные данные по безопасности соответствовали известному профилю безопасности такролимуса.</a:t>
            </a:r>
            <a:endParaRPr lang="en-US" sz="1200" b="0" i="0" u="none" strike="noStrike" baseline="30000" dirty="0">
              <a:solidFill>
                <a:schemeClr val="accent2"/>
              </a:solidFill>
            </a:endParaRPr>
          </a:p>
          <a:p>
            <a:endParaRPr lang="en-SG" dirty="0"/>
          </a:p>
        </p:txBody>
      </p:sp>
      <p:sp>
        <p:nvSpPr>
          <p:cNvPr id="4" name="Slide Number Placeholder 3"/>
          <p:cNvSpPr>
            <a:spLocks noGrp="1"/>
          </p:cNvSpPr>
          <p:nvPr>
            <p:ph type="sldNum" sz="quarter" idx="5"/>
          </p:nvPr>
        </p:nvSpPr>
        <p:spPr/>
        <p:txBody>
          <a:bodyPr/>
          <a:lstStyle/>
          <a:p>
            <a:fld id="{F53D0660-E5AE-4AAE-8E65-014002B6A851}" type="slidenum">
              <a:rPr lang="en-US" smtClean="0"/>
              <a:t>15</a:t>
            </a:fld>
            <a:endParaRPr lang="en-US"/>
          </a:p>
        </p:txBody>
      </p:sp>
    </p:spTree>
    <p:extLst>
      <p:ext uri="{BB962C8B-B14F-4D97-AF65-F5344CB8AC3E}">
        <p14:creationId xmlns:p14="http://schemas.microsoft.com/office/powerpoint/2010/main" val="10000788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53D0660-E5AE-4AAE-8E65-014002B6A851}" type="slidenum">
              <a:rPr lang="en-US" smtClean="0"/>
              <a:t>16</a:t>
            </a:fld>
            <a:endParaRPr lang="en-US"/>
          </a:p>
        </p:txBody>
      </p:sp>
    </p:spTree>
    <p:extLst>
      <p:ext uri="{BB962C8B-B14F-4D97-AF65-F5344CB8AC3E}">
        <p14:creationId xmlns:p14="http://schemas.microsoft.com/office/powerpoint/2010/main" val="18445831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 sz="1200" kern="1200" dirty="0">
                <a:solidFill>
                  <a:schemeClr val="tx1"/>
                </a:solidFill>
                <a:effectLst/>
                <a:latin typeface="+mn-lt"/>
                <a:ea typeface="+mn-ea"/>
                <a:cs typeface="+mn-cs"/>
              </a:rPr>
              <a:t>Это 10-летнее наблюдение за исследованием ADMIRAD продемонстрировало низкую комбинированную эффективность почечных трансплантатов у пациентов, получавших такролимус PR, по сравнению с теми, кто получал такролимус IR. Общая выживаемость через 5 и 10 лет после трансплантации также была высокой. Эти наблюдения являются многообещающими и также хорошо сравнимы с аналогичными долгосрочными исследованиями режимов PR такролимуса, такими как 4-летнее последующее исследование комбинации PR такролимуса и MMF и исследование ADHERE. Эти наблюдения подтверждают превосходство схем, основанных на такролимусе, при длительном применении у пациентов с трансплантацией почки по сравнению со схемами, основанными на такролимусе, IR.</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7FA567-AA92-48E4-B8E0-BFDC5E7799F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107758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 dirty="0"/>
              <a:t>Это последующее исследование имело несколько ограничений. Во-первых, только 4 из 6 первоначальных сайтов исследования ADMIRAD участвовали в последующем наблюдении. Пациенты ADMIRAD, которые были прекращены и, следовательно, не подходили для этого анализа. Это могло привести к потенциальному смещению при отборе, исключая пациентов с более высоким риском побочных реакций на лекарства. Результаты этого исследования нельзя распространить на другие лекарственные формы для приема один раз в сутки из-за различий в фармакокинетических свойствах. Наконец, процесс рандомизации, возможно, внес некоторую предвзятость, поскольку в группе такролимуса с НР оказалось больше пациентов с диабетом, старше, ранее перенесших трансплантацию, более 2 несоответствий HLA и расширенные критерии донорства. Также были отмечены различия между исходным уровнем и рандомизацией в функции почек.</a:t>
            </a:r>
            <a:endParaRPr lang="en-SG" dirty="0"/>
          </a:p>
        </p:txBody>
      </p:sp>
      <p:sp>
        <p:nvSpPr>
          <p:cNvPr id="4" name="Slide Number Placeholder 3"/>
          <p:cNvSpPr>
            <a:spLocks noGrp="1"/>
          </p:cNvSpPr>
          <p:nvPr>
            <p:ph type="sldNum" sz="quarter" idx="5"/>
          </p:nvPr>
        </p:nvSpPr>
        <p:spPr/>
        <p:txBody>
          <a:bodyPr/>
          <a:lstStyle/>
          <a:p>
            <a:fld id="{F53D0660-E5AE-4AAE-8E65-014002B6A851}" type="slidenum">
              <a:rPr lang="en-US" smtClean="0"/>
              <a:t>18</a:t>
            </a:fld>
            <a:endParaRPr lang="en-US"/>
          </a:p>
        </p:txBody>
      </p:sp>
    </p:spTree>
    <p:extLst>
      <p:ext uri="{BB962C8B-B14F-4D97-AF65-F5344CB8AC3E}">
        <p14:creationId xmlns:p14="http://schemas.microsoft.com/office/powerpoint/2010/main" val="31275475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fld id="{F53D0660-E5AE-4AAE-8E65-014002B6A851}" type="slidenum">
              <a:rPr lang="en-US" smtClean="0"/>
              <a:t>19</a:t>
            </a:fld>
            <a:endParaRPr lang="en-US"/>
          </a:p>
        </p:txBody>
      </p:sp>
    </p:spTree>
    <p:extLst>
      <p:ext uri="{BB962C8B-B14F-4D97-AF65-F5344CB8AC3E}">
        <p14:creationId xmlns:p14="http://schemas.microsoft.com/office/powerpoint/2010/main" val="643762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53D0660-E5AE-4AAE-8E65-014002B6A851}" type="slidenum">
              <a:rPr lang="en-US" smtClean="0"/>
              <a:t>2</a:t>
            </a:fld>
            <a:endParaRPr lang="en-US"/>
          </a:p>
        </p:txBody>
      </p:sp>
    </p:spTree>
    <p:extLst>
      <p:ext uri="{BB962C8B-B14F-4D97-AF65-F5344CB8AC3E}">
        <p14:creationId xmlns:p14="http://schemas.microsoft.com/office/powerpoint/2010/main" val="1120227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 sz="1000" b="0" i="0" u="none" strike="noStrike" baseline="0" dirty="0">
                <a:solidFill>
                  <a:srgbClr val="E97216"/>
                </a:solidFill>
                <a:latin typeface="HelveticaNeueLTStd-Ex"/>
              </a:rPr>
              <a:t>Благоприятная </a:t>
            </a:r>
            <a:r>
              <a:rPr lang="ru" sz="1000" b="0" i="0" u="none" strike="noStrike" baseline="0" dirty="0">
                <a:solidFill>
                  <a:srgbClr val="000000"/>
                </a:solidFill>
                <a:latin typeface="SabonLTStd-Roman"/>
              </a:rPr>
              <a:t>длительная иммуносупрессия после трансплантации почки требует </a:t>
            </a:r>
            <a:r>
              <a:rPr lang="ru" sz="1200" b="0" i="0" u="none" strike="noStrike" baseline="0" dirty="0">
                <a:solidFill>
                  <a:srgbClr val="4C4D4F"/>
                </a:solidFill>
                <a:latin typeface="SabonLTStd-Roman"/>
              </a:rPr>
              <a:t>стабильного </a:t>
            </a:r>
            <a:r>
              <a:rPr lang="ru" sz="1200" b="0" dirty="0">
                <a:solidFill>
                  <a:srgbClr val="4C4D4F"/>
                </a:solidFill>
              </a:rPr>
              <a:t>фармакокинетического профиля, низкой вариабельности внутри пациента</a:t>
            </a:r>
            <a:r>
              <a:rPr lang="ru" sz="1200" b="1" dirty="0">
                <a:solidFill>
                  <a:srgbClr val="4C4D4F"/>
                </a:solidFill>
              </a:rPr>
              <a:t> </a:t>
            </a:r>
            <a:r>
              <a:rPr lang="ru" sz="1200" dirty="0">
                <a:solidFill>
                  <a:srgbClr val="4C4D4F"/>
                </a:solidFill>
              </a:rPr>
              <a:t>на минимальных уровнях иммуносупрессивной терапии и приверженности лечению. Прием такролимуса с пролонгированным высвобождением или PR один раз в день показал улучшение приверженности и снижение вариабельности у пациентов по сравнению с препаратом с немедленным высвобождением или IR, принимаемым два раза в день. Поэтому прогнозируется, что режим PR даст лучшие результаты при длительной трансплантации, чем режим IR. Однако это не было подтверждено за 5-летний период.</a:t>
            </a:r>
            <a:endParaRPr lang="en-US" dirty="0"/>
          </a:p>
          <a:p>
            <a:endParaRPr lang="en-GB" dirty="0"/>
          </a:p>
          <a:p>
            <a:r>
              <a:rPr lang="ru" dirty="0"/>
              <a:t>ADMIRAD — это рандомизированное открытое контролируемое исследование, которое проводилось в 6 центрах Бельгии у взрослых пациентов с пересаженной почкой, получающих иммуносупрессивную терапию на основе такролимуса. Цель этого исследования состояла в том, чтобы оценить разницу в приверженности лечению между пациентами, получающими такролимус PR и IR.</a:t>
            </a:r>
          </a:p>
          <a:p>
            <a:r>
              <a:rPr lang="ru" dirty="0"/>
              <a:t>В текущем исследовании, обсуждаемом здесь, оценивались результаты трансплантации в многоцентровом ретроспективном неинтервенционном анализе участников исследования ADMIRAD в течение 10 лет наблюдения.</a:t>
            </a:r>
          </a:p>
        </p:txBody>
      </p:sp>
      <p:sp>
        <p:nvSpPr>
          <p:cNvPr id="4" name="Slide Number Placeholder 3"/>
          <p:cNvSpPr>
            <a:spLocks noGrp="1"/>
          </p:cNvSpPr>
          <p:nvPr>
            <p:ph type="sldNum" sz="quarter" idx="5"/>
          </p:nvPr>
        </p:nvSpPr>
        <p:spPr/>
        <p:txBody>
          <a:bodyPr/>
          <a:lstStyle/>
          <a:p>
            <a:fld id="{F53D0660-E5AE-4AAE-8E65-014002B6A851}" type="slidenum">
              <a:rPr lang="en-US" smtClean="0"/>
              <a:t>3</a:t>
            </a:fld>
            <a:endParaRPr lang="en-US"/>
          </a:p>
        </p:txBody>
      </p:sp>
    </p:spTree>
    <p:extLst>
      <p:ext uri="{BB962C8B-B14F-4D97-AF65-F5344CB8AC3E}">
        <p14:creationId xmlns:p14="http://schemas.microsoft.com/office/powerpoint/2010/main" val="2736959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ru" dirty="0"/>
              <a:t>В исследование ADMIRAD были включены взрослые пациенты с трансплантацией почки, перенесшие 1-ю или 2-ю трансплантацию в период от 6 месяцев до 6 лет до момента включения в исследование, которые на момент включения получали такролимус IR. IR такролимус продолжали в течение 3 мес. Рандомизация в соотношении 2:1 через 3 месяца привела к тому, что пациенты либо продолжали принимать такролимус IR, либо были переведены на такролимус PR еще на 6 месяцев.</a:t>
            </a:r>
          </a:p>
          <a:p>
            <a:pPr marL="0" indent="0">
              <a:buFont typeface="Arial" panose="020B0604020202020204" pitchFamily="34" charset="0"/>
              <a:buNone/>
            </a:pPr>
            <a:endParaRPr lang="en-US" dirty="0"/>
          </a:p>
          <a:p>
            <a:pPr marL="0" indent="0">
              <a:buFont typeface="Arial" panose="020B0604020202020204" pitchFamily="34" charset="0"/>
              <a:buNone/>
            </a:pPr>
            <a:r>
              <a:rPr lang="ru" dirty="0"/>
              <a:t>Первичной конечной точкой этого исследования была оценка приверженности к лечению после </a:t>
            </a:r>
            <a:r>
              <a:rPr lang="ru" dirty="0" err="1"/>
              <a:t>рандомизации </a:t>
            </a:r>
            <a:r>
              <a:rPr lang="ru" dirty="0"/>
              <a:t>. Вторичными конечными точками были соблюдение режима до и после рандомизации </a:t>
            </a:r>
            <a:r>
              <a:rPr lang="ru" dirty="0" err="1"/>
              <a:t>, </a:t>
            </a:r>
            <a:r>
              <a:rPr lang="ru" dirty="0"/>
              <a:t>индивидуальная вариабельность концентрации такролимуса, острое отторжение и количество адаптаций к дозе.</a:t>
            </a:r>
          </a:p>
          <a:p>
            <a:pPr marL="0" indent="0">
              <a:buFont typeface="Arial" panose="020B0604020202020204" pitchFamily="34" charset="0"/>
              <a:buNone/>
            </a:pPr>
            <a:endParaRPr lang="en-US" dirty="0"/>
          </a:p>
          <a:p>
            <a:pPr marL="0" indent="0">
              <a:buFont typeface="Arial" panose="020B0604020202020204" pitchFamily="34" charset="0"/>
              <a:buNone/>
            </a:pPr>
            <a:r>
              <a:rPr lang="ru" b="0" dirty="0"/>
              <a:t>Текущее ретроспективное неинтервенционное 10-летнее наблюдение включало сбор данных каждые 6 месяцев до 10 лет после окончания исходного исследования. Первичной конечной точкой этого последующего исследования была комбинированная неэффективность, определяемая по наступлению самой ранней даты потери трансплантата, острого отторжения, подтвержденного биопсией, или дисфункции трансплантата. Вторичными конечными точками были общая выживаемость пациентов, функция почек, дозировка и минимальные уровни такролимуса.</a:t>
            </a:r>
          </a:p>
          <a:p>
            <a:pPr marL="0" indent="0">
              <a:buFont typeface="Arial" panose="020B0604020202020204" pitchFamily="34" charset="0"/>
              <a:buNone/>
            </a:pPr>
            <a:endParaRPr lang="en-US" b="0"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53D0660-E5AE-4AAE-8E65-014002B6A851}" type="slidenum">
              <a:rPr lang="en-US" smtClean="0"/>
              <a:t>4</a:t>
            </a:fld>
            <a:endParaRPr lang="en-US"/>
          </a:p>
        </p:txBody>
      </p:sp>
    </p:spTree>
    <p:extLst>
      <p:ext uri="{BB962C8B-B14F-4D97-AF65-F5344CB8AC3E}">
        <p14:creationId xmlns:p14="http://schemas.microsoft.com/office/powerpoint/2010/main" val="38179011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53D0660-E5AE-4AAE-8E65-014002B6A851}" type="slidenum">
              <a:rPr lang="en-US" smtClean="0"/>
              <a:t>5</a:t>
            </a:fld>
            <a:endParaRPr lang="en-US"/>
          </a:p>
        </p:txBody>
      </p:sp>
    </p:spTree>
    <p:extLst>
      <p:ext uri="{BB962C8B-B14F-4D97-AF65-F5344CB8AC3E}">
        <p14:creationId xmlns:p14="http://schemas.microsoft.com/office/powerpoint/2010/main" val="656988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 dirty="0"/>
              <a:t>В исследование ADMIRAD было включено 219 пациентов из 6 центров Бельгии. 2 сайта не участвовали в текущем последующем исследовании.</a:t>
            </a:r>
          </a:p>
          <a:p>
            <a:pPr marL="0" marR="0" lvl="0" indent="0" algn="l" defTabSz="914400" rtl="0" eaLnBrk="1" fontAlgn="auto" latinLnBrk="0" hangingPunct="1">
              <a:lnSpc>
                <a:spcPct val="100000"/>
              </a:lnSpc>
              <a:spcBef>
                <a:spcPts val="0"/>
              </a:spcBef>
              <a:spcAft>
                <a:spcPts val="0"/>
              </a:spcAft>
              <a:buClrTx/>
              <a:buSzTx/>
              <a:buFontTx/>
              <a:buNone/>
              <a:tabLst/>
              <a:defRPr/>
            </a:pPr>
            <a:r>
              <a:rPr lang="ru" dirty="0"/>
              <a:t>172 пациента дали согласие на наблюдение; 108 в группе PR такролимуса и 64 в группе IR такролимуса.</a:t>
            </a:r>
          </a:p>
          <a:p>
            <a:pPr marL="0" marR="0" lvl="0" indent="0" algn="l" defTabSz="914400" rtl="0" eaLnBrk="1" fontAlgn="auto" latinLnBrk="0" hangingPunct="1">
              <a:lnSpc>
                <a:spcPct val="100000"/>
              </a:lnSpc>
              <a:spcBef>
                <a:spcPts val="0"/>
              </a:spcBef>
              <a:spcAft>
                <a:spcPts val="0"/>
              </a:spcAft>
              <a:buClrTx/>
              <a:buSzTx/>
              <a:buFontTx/>
              <a:buNone/>
              <a:tabLst/>
              <a:defRPr/>
            </a:pPr>
            <a:r>
              <a:rPr lang="ru" dirty="0"/>
              <a:t>Данные 10-летнего наблюдения были доступны для 43,6% всех пациентов, включенных в этот анализ.</a:t>
            </a:r>
            <a:endParaRPr lang="en-SG" dirty="0"/>
          </a:p>
          <a:p>
            <a:endParaRPr lang="en-SG" dirty="0"/>
          </a:p>
        </p:txBody>
      </p:sp>
      <p:sp>
        <p:nvSpPr>
          <p:cNvPr id="4" name="Slide Number Placeholder 3"/>
          <p:cNvSpPr>
            <a:spLocks noGrp="1"/>
          </p:cNvSpPr>
          <p:nvPr>
            <p:ph type="sldNum" sz="quarter" idx="5"/>
          </p:nvPr>
        </p:nvSpPr>
        <p:spPr/>
        <p:txBody>
          <a:bodyPr/>
          <a:lstStyle/>
          <a:p>
            <a:fld id="{F53D0660-E5AE-4AAE-8E65-014002B6A851}" type="slidenum">
              <a:rPr lang="en-US" smtClean="0"/>
              <a:t>6</a:t>
            </a:fld>
            <a:endParaRPr lang="en-US"/>
          </a:p>
        </p:txBody>
      </p:sp>
    </p:spTree>
    <p:extLst>
      <p:ext uri="{BB962C8B-B14F-4D97-AF65-F5344CB8AC3E}">
        <p14:creationId xmlns:p14="http://schemas.microsoft.com/office/powerpoint/2010/main" val="2158455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 dirty="0"/>
              <a:t>Средний возраст реципиентов составил 52,7 года, 61,6% из них были мужчинами. 86% пациентов перенесли первую трансплантацию.</a:t>
            </a:r>
          </a:p>
          <a:p>
            <a:pPr marL="0" marR="0" lvl="0" indent="0" algn="l" defTabSz="914400" rtl="0" eaLnBrk="1" fontAlgn="auto" latinLnBrk="0" hangingPunct="1">
              <a:lnSpc>
                <a:spcPct val="100000"/>
              </a:lnSpc>
              <a:spcBef>
                <a:spcPts val="0"/>
              </a:spcBef>
              <a:spcAft>
                <a:spcPts val="0"/>
              </a:spcAft>
              <a:buClrTx/>
              <a:buSzTx/>
              <a:buFontTx/>
              <a:buNone/>
              <a:tabLst/>
              <a:defRPr/>
            </a:pPr>
            <a:r>
              <a:rPr lang="ru" dirty="0"/>
              <a:t>Заболеваемость диабетом во время трансплантации была выше в группе такролимуса IR по сравнению с группой такролимуса PR.</a:t>
            </a:r>
          </a:p>
          <a:p>
            <a:pPr marL="0" marR="0" lvl="0" indent="0" algn="l" defTabSz="914400" rtl="0" eaLnBrk="1" fontAlgn="auto" latinLnBrk="0" hangingPunct="1">
              <a:lnSpc>
                <a:spcPct val="100000"/>
              </a:lnSpc>
              <a:spcBef>
                <a:spcPts val="0"/>
              </a:spcBef>
              <a:spcAft>
                <a:spcPts val="0"/>
              </a:spcAft>
              <a:buClrTx/>
              <a:buSzTx/>
              <a:buFontTx/>
              <a:buNone/>
              <a:tabLst/>
              <a:defRPr/>
            </a:pPr>
            <a:r>
              <a:rPr lang="ru" dirty="0"/>
              <a:t>Однако частота новых случаев диабета после </a:t>
            </a:r>
            <a:r>
              <a:rPr lang="ru" dirty="0" err="1"/>
              <a:t>рандомизации </a:t>
            </a:r>
            <a:r>
              <a:rPr lang="ru" dirty="0"/>
              <a:t>была одинаковой в группах лечения.</a:t>
            </a:r>
          </a:p>
          <a:p>
            <a:pPr marL="0" marR="0" lvl="0" indent="0" algn="l" defTabSz="914400" rtl="0" eaLnBrk="1" fontAlgn="auto" latinLnBrk="0" hangingPunct="1">
              <a:lnSpc>
                <a:spcPct val="100000"/>
              </a:lnSpc>
              <a:spcBef>
                <a:spcPts val="0"/>
              </a:spcBef>
              <a:spcAft>
                <a:spcPts val="0"/>
              </a:spcAft>
              <a:buClrTx/>
              <a:buSzTx/>
              <a:buFontTx/>
              <a:buNone/>
              <a:tabLst/>
              <a:defRPr/>
            </a:pPr>
            <a:r>
              <a:rPr lang="ru" dirty="0"/>
              <a:t>В целом исходные демографические данные и частота сопутствующих заболеваний и коинфекций были одинаковыми между двумя группами.</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SG" dirty="0"/>
          </a:p>
          <a:p>
            <a:endParaRPr lang="en-SG" dirty="0"/>
          </a:p>
        </p:txBody>
      </p:sp>
      <p:sp>
        <p:nvSpPr>
          <p:cNvPr id="4" name="Slide Number Placeholder 3"/>
          <p:cNvSpPr>
            <a:spLocks noGrp="1"/>
          </p:cNvSpPr>
          <p:nvPr>
            <p:ph type="sldNum" sz="quarter" idx="5"/>
          </p:nvPr>
        </p:nvSpPr>
        <p:spPr/>
        <p:txBody>
          <a:bodyPr/>
          <a:lstStyle/>
          <a:p>
            <a:fld id="{F53D0660-E5AE-4AAE-8E65-014002B6A851}" type="slidenum">
              <a:rPr lang="en-US" smtClean="0"/>
              <a:t>7</a:t>
            </a:fld>
            <a:endParaRPr lang="en-US"/>
          </a:p>
        </p:txBody>
      </p:sp>
    </p:spTree>
    <p:extLst>
      <p:ext uri="{BB962C8B-B14F-4D97-AF65-F5344CB8AC3E}">
        <p14:creationId xmlns:p14="http://schemas.microsoft.com/office/powerpoint/2010/main" val="25128067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53D0660-E5AE-4AAE-8E65-014002B6A851}" type="slidenum">
              <a:rPr lang="en-US" smtClean="0"/>
              <a:t>8</a:t>
            </a:fld>
            <a:endParaRPr lang="en-US"/>
          </a:p>
        </p:txBody>
      </p:sp>
    </p:spTree>
    <p:extLst>
      <p:ext uri="{BB962C8B-B14F-4D97-AF65-F5344CB8AC3E}">
        <p14:creationId xmlns:p14="http://schemas.microsoft.com/office/powerpoint/2010/main" val="7310648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 dirty="0"/>
              <a:t>Оценка Каплана-Мейера использовалась для сравнения комбинированной недостаточности эффективности между группами лечения.</a:t>
            </a:r>
          </a:p>
          <a:p>
            <a:r>
              <a:rPr lang="ru" dirty="0"/>
              <a:t>У 25,9% пациентов, принимавших такролимус с PR, через 5 лет наблюдалась комбинированная неэффективность, что было ниже, чем у 32,8%, наблюдаемых в группе такролимуса с IR.</a:t>
            </a:r>
          </a:p>
          <a:p>
            <a:r>
              <a:rPr lang="ru" dirty="0"/>
              <a:t>Оценка Каплана-Мейера 5-летней выживаемости без снижения эффективности также была выше в группе PR такролимуса по сравнению с группой такролимуса IR.</a:t>
            </a:r>
          </a:p>
          <a:p>
            <a:r>
              <a:rPr lang="ru" dirty="0"/>
              <a:t>Доля пациентов, у которых в течение 10 лет наблюдалась комбинированная неэффективность, оставалась ниже при PR такролимуса, чем при IR такролимуса.</a:t>
            </a:r>
            <a:endParaRPr lang="en-SG" dirty="0"/>
          </a:p>
        </p:txBody>
      </p:sp>
      <p:sp>
        <p:nvSpPr>
          <p:cNvPr id="4" name="Slide Number Placeholder 3"/>
          <p:cNvSpPr>
            <a:spLocks noGrp="1"/>
          </p:cNvSpPr>
          <p:nvPr>
            <p:ph type="sldNum" sz="quarter" idx="5"/>
          </p:nvPr>
        </p:nvSpPr>
        <p:spPr/>
        <p:txBody>
          <a:bodyPr/>
          <a:lstStyle/>
          <a:p>
            <a:fld id="{F53D0660-E5AE-4AAE-8E65-014002B6A851}" type="slidenum">
              <a:rPr lang="en-US" smtClean="0"/>
              <a:t>9</a:t>
            </a:fld>
            <a:endParaRPr lang="en-US"/>
          </a:p>
        </p:txBody>
      </p:sp>
    </p:spTree>
    <p:extLst>
      <p:ext uri="{BB962C8B-B14F-4D97-AF65-F5344CB8AC3E}">
        <p14:creationId xmlns:p14="http://schemas.microsoft.com/office/powerpoint/2010/main" val="33950810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016366" y="3362164"/>
            <a:ext cx="8838292" cy="594124"/>
          </a:xfrm>
        </p:spPr>
        <p:txBody>
          <a:bodyPr>
            <a:normAutofit/>
          </a:bodyPr>
          <a:lstStyle>
            <a:lvl1pPr marL="0" indent="0" algn="l">
              <a:lnSpc>
                <a:spcPct val="110000"/>
              </a:lnSpc>
              <a:buNone/>
              <a:defRPr lang="en-US" sz="1800" b="0" kern="1200" dirty="0">
                <a:solidFill>
                  <a:schemeClr val="tx2"/>
                </a:solidFill>
                <a:latin typeface="Arial"/>
                <a:ea typeface="+mn-ea"/>
                <a:cs typeface="Aria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Subtitle</a:t>
            </a:r>
          </a:p>
        </p:txBody>
      </p:sp>
      <p:sp>
        <p:nvSpPr>
          <p:cNvPr id="2" name="Title 1"/>
          <p:cNvSpPr>
            <a:spLocks noGrp="1"/>
          </p:cNvSpPr>
          <p:nvPr>
            <p:ph type="ctrTitle" hasCustomPrompt="1"/>
          </p:nvPr>
        </p:nvSpPr>
        <p:spPr>
          <a:xfrm>
            <a:off x="1016365" y="1603615"/>
            <a:ext cx="8838293" cy="1800519"/>
          </a:xfrm>
        </p:spPr>
        <p:txBody>
          <a:bodyPr anchor="b" anchorCtr="0">
            <a:normAutofit/>
          </a:bodyPr>
          <a:lstStyle>
            <a:lvl1pPr algn="l">
              <a:lnSpc>
                <a:spcPct val="83000"/>
              </a:lnSpc>
              <a:defRPr kumimoji="0" lang="en-US" sz="3600" b="1" i="0" u="none" strike="noStrike" kern="0" cap="none" spc="0" normalizeH="0" baseline="0" dirty="0">
                <a:ln>
                  <a:noFill/>
                </a:ln>
                <a:solidFill>
                  <a:schemeClr val="accent1"/>
                </a:solidFill>
                <a:effectLst/>
                <a:uLnTx/>
                <a:uFillTx/>
                <a:latin typeface="Arial" panose="020B0604020202020204" pitchFamily="34" charset="0"/>
                <a:ea typeface="+mj-ea"/>
                <a:cs typeface="Arial" panose="020B0604020202020204" pitchFamily="34" charset="0"/>
              </a:defRPr>
            </a:lvl1pPr>
          </a:lstStyle>
          <a:p>
            <a:r>
              <a:rPr lang="en-US"/>
              <a:t>Presentation Title</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rcRect/>
          <a:stretch/>
        </p:blipFill>
        <p:spPr>
          <a:xfrm>
            <a:off x="741178" y="572212"/>
            <a:ext cx="2667788" cy="730542"/>
          </a:xfrm>
          <a:prstGeom prst="rect">
            <a:avLst/>
          </a:prstGeom>
        </p:spPr>
      </p:pic>
      <p:sp>
        <p:nvSpPr>
          <p:cNvPr id="14" name="Text Placeholder 13"/>
          <p:cNvSpPr>
            <a:spLocks noGrp="1"/>
          </p:cNvSpPr>
          <p:nvPr>
            <p:ph type="body" sz="quarter" idx="10"/>
          </p:nvPr>
        </p:nvSpPr>
        <p:spPr>
          <a:xfrm>
            <a:off x="1016366" y="4321630"/>
            <a:ext cx="5626100" cy="1063625"/>
          </a:xfrm>
        </p:spPr>
        <p:txBody>
          <a:bodyPr>
            <a:noAutofit/>
          </a:bodyPr>
          <a:lstStyle>
            <a:lvl1pPr>
              <a:spcBef>
                <a:spcPts val="0"/>
              </a:spcBef>
              <a:defRPr>
                <a:solidFill>
                  <a:schemeClr val="tx2"/>
                </a:solidFill>
              </a:defRPr>
            </a:lvl1pPr>
          </a:lstStyle>
          <a:p>
            <a:pPr lvl="0"/>
            <a:r>
              <a:rPr lang="en-US"/>
              <a:t>Click to edit Master text styles</a:t>
            </a:r>
          </a:p>
        </p:txBody>
      </p:sp>
      <p:grpSp>
        <p:nvGrpSpPr>
          <p:cNvPr id="9" name="Group 8"/>
          <p:cNvGrpSpPr>
            <a:grpSpLocks noChangeAspect="1"/>
          </p:cNvGrpSpPr>
          <p:nvPr/>
        </p:nvGrpSpPr>
        <p:grpSpPr>
          <a:xfrm>
            <a:off x="-10160" y="5060294"/>
            <a:ext cx="12202160" cy="1338901"/>
            <a:chOff x="0" y="4613251"/>
            <a:chExt cx="12192000" cy="1783714"/>
          </a:xfrm>
        </p:grpSpPr>
        <p:sp>
          <p:nvSpPr>
            <p:cNvPr id="10" name="object 18"/>
            <p:cNvSpPr/>
            <p:nvPr userDrawn="1"/>
          </p:nvSpPr>
          <p:spPr>
            <a:xfrm>
              <a:off x="0" y="4613251"/>
              <a:ext cx="12192000" cy="1783714"/>
            </a:xfrm>
            <a:custGeom>
              <a:avLst/>
              <a:gdLst/>
              <a:ahLst/>
              <a:cxnLst/>
              <a:rect l="l" t="t" r="r" b="b"/>
              <a:pathLst>
                <a:path w="12192000" h="1783714">
                  <a:moveTo>
                    <a:pt x="0" y="1669073"/>
                  </a:moveTo>
                  <a:lnTo>
                    <a:pt x="43521" y="1675430"/>
                  </a:lnTo>
                  <a:lnTo>
                    <a:pt x="90906" y="1682117"/>
                  </a:lnTo>
                  <a:lnTo>
                    <a:pt x="138340" y="1688577"/>
                  </a:lnTo>
                  <a:lnTo>
                    <a:pt x="185821" y="1694813"/>
                  </a:lnTo>
                  <a:lnTo>
                    <a:pt x="233351" y="1700825"/>
                  </a:lnTo>
                  <a:lnTo>
                    <a:pt x="280927" y="1706615"/>
                  </a:lnTo>
                  <a:lnTo>
                    <a:pt x="328551" y="1712183"/>
                  </a:lnTo>
                  <a:lnTo>
                    <a:pt x="376220" y="1717531"/>
                  </a:lnTo>
                  <a:lnTo>
                    <a:pt x="423936" y="1722660"/>
                  </a:lnTo>
                  <a:lnTo>
                    <a:pt x="471697" y="1727571"/>
                  </a:lnTo>
                  <a:lnTo>
                    <a:pt x="519502" y="1732265"/>
                  </a:lnTo>
                  <a:lnTo>
                    <a:pt x="567352" y="1736743"/>
                  </a:lnTo>
                  <a:lnTo>
                    <a:pt x="615246" y="1741008"/>
                  </a:lnTo>
                  <a:lnTo>
                    <a:pt x="663184" y="1745059"/>
                  </a:lnTo>
                  <a:lnTo>
                    <a:pt x="711165" y="1748898"/>
                  </a:lnTo>
                  <a:lnTo>
                    <a:pt x="759188" y="1752526"/>
                  </a:lnTo>
                  <a:lnTo>
                    <a:pt x="807253" y="1755944"/>
                  </a:lnTo>
                  <a:lnTo>
                    <a:pt x="855361" y="1759154"/>
                  </a:lnTo>
                  <a:lnTo>
                    <a:pt x="903509" y="1762157"/>
                  </a:lnTo>
                  <a:lnTo>
                    <a:pt x="951698" y="1764953"/>
                  </a:lnTo>
                  <a:lnTo>
                    <a:pt x="999927" y="1767545"/>
                  </a:lnTo>
                  <a:lnTo>
                    <a:pt x="1048197" y="1769932"/>
                  </a:lnTo>
                  <a:lnTo>
                    <a:pt x="1096505" y="1772117"/>
                  </a:lnTo>
                  <a:lnTo>
                    <a:pt x="1144853" y="1774100"/>
                  </a:lnTo>
                  <a:lnTo>
                    <a:pt x="1193239" y="1775883"/>
                  </a:lnTo>
                  <a:lnTo>
                    <a:pt x="1241663" y="1777467"/>
                  </a:lnTo>
                  <a:lnTo>
                    <a:pt x="1290125" y="1778853"/>
                  </a:lnTo>
                  <a:lnTo>
                    <a:pt x="1338623" y="1780042"/>
                  </a:lnTo>
                  <a:lnTo>
                    <a:pt x="1387159" y="1781035"/>
                  </a:lnTo>
                  <a:lnTo>
                    <a:pt x="1435730" y="1781834"/>
                  </a:lnTo>
                  <a:lnTo>
                    <a:pt x="1484338" y="1782439"/>
                  </a:lnTo>
                  <a:lnTo>
                    <a:pt x="1532980" y="1782852"/>
                  </a:lnTo>
                  <a:lnTo>
                    <a:pt x="1581658" y="1783075"/>
                  </a:lnTo>
                  <a:lnTo>
                    <a:pt x="1630369" y="1783107"/>
                  </a:lnTo>
                  <a:lnTo>
                    <a:pt x="1679115" y="1782951"/>
                  </a:lnTo>
                  <a:lnTo>
                    <a:pt x="1727894" y="1782607"/>
                  </a:lnTo>
                  <a:lnTo>
                    <a:pt x="1776706" y="1782077"/>
                  </a:lnTo>
                  <a:lnTo>
                    <a:pt x="1825551" y="1781362"/>
                  </a:lnTo>
                  <a:lnTo>
                    <a:pt x="1874427" y="1780463"/>
                  </a:lnTo>
                  <a:lnTo>
                    <a:pt x="1923335" y="1779381"/>
                  </a:lnTo>
                  <a:lnTo>
                    <a:pt x="1972275" y="1778118"/>
                  </a:lnTo>
                  <a:lnTo>
                    <a:pt x="2021245" y="1776674"/>
                  </a:lnTo>
                  <a:lnTo>
                    <a:pt x="2070245" y="1775051"/>
                  </a:lnTo>
                  <a:lnTo>
                    <a:pt x="2119275" y="1773249"/>
                  </a:lnTo>
                  <a:lnTo>
                    <a:pt x="2168334" y="1771271"/>
                  </a:lnTo>
                  <a:lnTo>
                    <a:pt x="2217422" y="1769117"/>
                  </a:lnTo>
                  <a:lnTo>
                    <a:pt x="2266539" y="1766788"/>
                  </a:lnTo>
                  <a:lnTo>
                    <a:pt x="2315683" y="1764286"/>
                  </a:lnTo>
                  <a:lnTo>
                    <a:pt x="2364855" y="1761612"/>
                  </a:lnTo>
                  <a:lnTo>
                    <a:pt x="2414054" y="1758766"/>
                  </a:lnTo>
                  <a:lnTo>
                    <a:pt x="2463280" y="1755751"/>
                  </a:lnTo>
                  <a:lnTo>
                    <a:pt x="2512531" y="1752567"/>
                  </a:lnTo>
                  <a:lnTo>
                    <a:pt x="2561809" y="1749215"/>
                  </a:lnTo>
                  <a:lnTo>
                    <a:pt x="2611111" y="1745697"/>
                  </a:lnTo>
                  <a:lnTo>
                    <a:pt x="2660438" y="1742013"/>
                  </a:lnTo>
                  <a:lnTo>
                    <a:pt x="2709790" y="1738166"/>
                  </a:lnTo>
                  <a:lnTo>
                    <a:pt x="2759165" y="1734155"/>
                  </a:lnTo>
                  <a:lnTo>
                    <a:pt x="2808563" y="1729983"/>
                  </a:lnTo>
                  <a:lnTo>
                    <a:pt x="2857985" y="1725650"/>
                  </a:lnTo>
                  <a:lnTo>
                    <a:pt x="2907429" y="1721158"/>
                  </a:lnTo>
                  <a:lnTo>
                    <a:pt x="2956895" y="1716508"/>
                  </a:lnTo>
                  <a:lnTo>
                    <a:pt x="3006382" y="1711700"/>
                  </a:lnTo>
                  <a:lnTo>
                    <a:pt x="3055890" y="1706737"/>
                  </a:lnTo>
                  <a:lnTo>
                    <a:pt x="3105419" y="1701619"/>
                  </a:lnTo>
                  <a:lnTo>
                    <a:pt x="3154968" y="1696347"/>
                  </a:lnTo>
                  <a:lnTo>
                    <a:pt x="3204537" y="1690923"/>
                  </a:lnTo>
                  <a:lnTo>
                    <a:pt x="3254125" y="1685348"/>
                  </a:lnTo>
                  <a:lnTo>
                    <a:pt x="3303732" y="1679622"/>
                  </a:lnTo>
                  <a:lnTo>
                    <a:pt x="3353357" y="1673748"/>
                  </a:lnTo>
                  <a:lnTo>
                    <a:pt x="3403000" y="1667726"/>
                  </a:lnTo>
                  <a:lnTo>
                    <a:pt x="3452660" y="1661558"/>
                  </a:lnTo>
                  <a:lnTo>
                    <a:pt x="3502338" y="1655244"/>
                  </a:lnTo>
                  <a:lnTo>
                    <a:pt x="3552031" y="1648786"/>
                  </a:lnTo>
                  <a:lnTo>
                    <a:pt x="3601741" y="1642185"/>
                  </a:lnTo>
                  <a:lnTo>
                    <a:pt x="3651466" y="1635442"/>
                  </a:lnTo>
                  <a:lnTo>
                    <a:pt x="3701207" y="1628558"/>
                  </a:lnTo>
                  <a:lnTo>
                    <a:pt x="3750962" y="1621535"/>
                  </a:lnTo>
                  <a:lnTo>
                    <a:pt x="3800731" y="1614374"/>
                  </a:lnTo>
                  <a:lnTo>
                    <a:pt x="3850514" y="1607075"/>
                  </a:lnTo>
                  <a:lnTo>
                    <a:pt x="3900310" y="1599641"/>
                  </a:lnTo>
                  <a:lnTo>
                    <a:pt x="3950119" y="1592071"/>
                  </a:lnTo>
                  <a:lnTo>
                    <a:pt x="3999940" y="1584368"/>
                  </a:lnTo>
                  <a:lnTo>
                    <a:pt x="4049774" y="1576532"/>
                  </a:lnTo>
                  <a:lnTo>
                    <a:pt x="4099618" y="1568565"/>
                  </a:lnTo>
                  <a:lnTo>
                    <a:pt x="4149474" y="1560468"/>
                  </a:lnTo>
                  <a:lnTo>
                    <a:pt x="4199340" y="1552242"/>
                  </a:lnTo>
                  <a:lnTo>
                    <a:pt x="4249216" y="1543888"/>
                  </a:lnTo>
                  <a:lnTo>
                    <a:pt x="4299102" y="1535408"/>
                  </a:lnTo>
                  <a:lnTo>
                    <a:pt x="4348997" y="1526802"/>
                  </a:lnTo>
                  <a:lnTo>
                    <a:pt x="4398900" y="1518071"/>
                  </a:lnTo>
                  <a:lnTo>
                    <a:pt x="4448812" y="1509218"/>
                  </a:lnTo>
                  <a:lnTo>
                    <a:pt x="4498731" y="1500242"/>
                  </a:lnTo>
                  <a:lnTo>
                    <a:pt x="4548658" y="1491146"/>
                  </a:lnTo>
                  <a:lnTo>
                    <a:pt x="4598592" y="1481930"/>
                  </a:lnTo>
                  <a:lnTo>
                    <a:pt x="4648532" y="1472595"/>
                  </a:lnTo>
                  <a:lnTo>
                    <a:pt x="4698478" y="1463144"/>
                  </a:lnTo>
                  <a:lnTo>
                    <a:pt x="4748429" y="1453576"/>
                  </a:lnTo>
                  <a:lnTo>
                    <a:pt x="4798386" y="1443893"/>
                  </a:lnTo>
                  <a:lnTo>
                    <a:pt x="4848347" y="1434097"/>
                  </a:lnTo>
                  <a:lnTo>
                    <a:pt x="4898312" y="1424187"/>
                  </a:lnTo>
                  <a:lnTo>
                    <a:pt x="4948280" y="1414167"/>
                  </a:lnTo>
                  <a:lnTo>
                    <a:pt x="4998252" y="1404036"/>
                  </a:lnTo>
                  <a:lnTo>
                    <a:pt x="5048227" y="1393796"/>
                  </a:lnTo>
                  <a:lnTo>
                    <a:pt x="5098204" y="1383448"/>
                  </a:lnTo>
                  <a:lnTo>
                    <a:pt x="5148182" y="1372993"/>
                  </a:lnTo>
                  <a:lnTo>
                    <a:pt x="5198162" y="1362433"/>
                  </a:lnTo>
                  <a:lnTo>
                    <a:pt x="5248143" y="1351768"/>
                  </a:lnTo>
                  <a:lnTo>
                    <a:pt x="5298124" y="1341000"/>
                  </a:lnTo>
                  <a:lnTo>
                    <a:pt x="5348106" y="1330130"/>
                  </a:lnTo>
                  <a:lnTo>
                    <a:pt x="5398086" y="1319159"/>
                  </a:lnTo>
                  <a:lnTo>
                    <a:pt x="5448066" y="1308089"/>
                  </a:lnTo>
                  <a:lnTo>
                    <a:pt x="5498044" y="1296919"/>
                  </a:lnTo>
                  <a:lnTo>
                    <a:pt x="5548021" y="1285652"/>
                  </a:lnTo>
                  <a:lnTo>
                    <a:pt x="5597995" y="1274290"/>
                  </a:lnTo>
                  <a:lnTo>
                    <a:pt x="5647966" y="1262832"/>
                  </a:lnTo>
                  <a:lnTo>
                    <a:pt x="5697935" y="1251280"/>
                  </a:lnTo>
                  <a:lnTo>
                    <a:pt x="5747899" y="1239635"/>
                  </a:lnTo>
                  <a:lnTo>
                    <a:pt x="5797859" y="1227899"/>
                  </a:lnTo>
                  <a:lnTo>
                    <a:pt x="5847815" y="1216072"/>
                  </a:lnTo>
                  <a:lnTo>
                    <a:pt x="5897765" y="1204156"/>
                  </a:lnTo>
                  <a:lnTo>
                    <a:pt x="5947711" y="1192152"/>
                  </a:lnTo>
                  <a:lnTo>
                    <a:pt x="5997650" y="1180062"/>
                  </a:lnTo>
                  <a:lnTo>
                    <a:pt x="6047582" y="1167885"/>
                  </a:lnTo>
                  <a:lnTo>
                    <a:pt x="6097508" y="1155624"/>
                  </a:lnTo>
                  <a:lnTo>
                    <a:pt x="6147426" y="1143280"/>
                  </a:lnTo>
                  <a:lnTo>
                    <a:pt x="6197336" y="1130853"/>
                  </a:lnTo>
                  <a:lnTo>
                    <a:pt x="6247239" y="1118346"/>
                  </a:lnTo>
                  <a:lnTo>
                    <a:pt x="6297132" y="1105758"/>
                  </a:lnTo>
                  <a:lnTo>
                    <a:pt x="6347016" y="1093092"/>
                  </a:lnTo>
                  <a:lnTo>
                    <a:pt x="6396891" y="1080348"/>
                  </a:lnTo>
                  <a:lnTo>
                    <a:pt x="6446755" y="1067528"/>
                  </a:lnTo>
                  <a:lnTo>
                    <a:pt x="6496609" y="1054633"/>
                  </a:lnTo>
                  <a:lnTo>
                    <a:pt x="6546452" y="1041664"/>
                  </a:lnTo>
                  <a:lnTo>
                    <a:pt x="6596283" y="1028622"/>
                  </a:lnTo>
                  <a:lnTo>
                    <a:pt x="6646102" y="1015508"/>
                  </a:lnTo>
                  <a:lnTo>
                    <a:pt x="6695909" y="1002324"/>
                  </a:lnTo>
                  <a:lnTo>
                    <a:pt x="6745703" y="989070"/>
                  </a:lnTo>
                  <a:lnTo>
                    <a:pt x="6795484" y="975748"/>
                  </a:lnTo>
                  <a:lnTo>
                    <a:pt x="6845251" y="962360"/>
                  </a:lnTo>
                  <a:lnTo>
                    <a:pt x="6895004" y="948905"/>
                  </a:lnTo>
                  <a:lnTo>
                    <a:pt x="6944742" y="935386"/>
                  </a:lnTo>
                  <a:lnTo>
                    <a:pt x="6994464" y="921803"/>
                  </a:lnTo>
                  <a:lnTo>
                    <a:pt x="7044171" y="908158"/>
                  </a:lnTo>
                  <a:lnTo>
                    <a:pt x="7093863" y="894452"/>
                  </a:lnTo>
                  <a:lnTo>
                    <a:pt x="7143537" y="880686"/>
                  </a:lnTo>
                  <a:lnTo>
                    <a:pt x="7193195" y="866861"/>
                  </a:lnTo>
                  <a:lnTo>
                    <a:pt x="7242835" y="852978"/>
                  </a:lnTo>
                  <a:lnTo>
                    <a:pt x="7292457" y="839039"/>
                  </a:lnTo>
                  <a:lnTo>
                    <a:pt x="7342061" y="825045"/>
                  </a:lnTo>
                  <a:lnTo>
                    <a:pt x="7391646" y="810996"/>
                  </a:lnTo>
                  <a:lnTo>
                    <a:pt x="7441211" y="796895"/>
                  </a:lnTo>
                  <a:lnTo>
                    <a:pt x="7490757" y="782742"/>
                  </a:lnTo>
                  <a:lnTo>
                    <a:pt x="7540283" y="768538"/>
                  </a:lnTo>
                  <a:lnTo>
                    <a:pt x="7589788" y="754284"/>
                  </a:lnTo>
                  <a:lnTo>
                    <a:pt x="7639272" y="739983"/>
                  </a:lnTo>
                  <a:lnTo>
                    <a:pt x="7688734" y="725634"/>
                  </a:lnTo>
                  <a:lnTo>
                    <a:pt x="7738174" y="711239"/>
                  </a:lnTo>
                  <a:lnTo>
                    <a:pt x="7787592" y="696800"/>
                  </a:lnTo>
                  <a:lnTo>
                    <a:pt x="7836987" y="682317"/>
                  </a:lnTo>
                  <a:lnTo>
                    <a:pt x="7886358" y="667792"/>
                  </a:lnTo>
                  <a:lnTo>
                    <a:pt x="7935706" y="653225"/>
                  </a:lnTo>
                  <a:lnTo>
                    <a:pt x="7985029" y="638618"/>
                  </a:lnTo>
                  <a:lnTo>
                    <a:pt x="8034327" y="623972"/>
                  </a:lnTo>
                  <a:lnTo>
                    <a:pt x="8083600" y="609289"/>
                  </a:lnTo>
                  <a:lnTo>
                    <a:pt x="8132848" y="594569"/>
                  </a:lnTo>
                  <a:lnTo>
                    <a:pt x="8182069" y="579813"/>
                  </a:lnTo>
                  <a:lnTo>
                    <a:pt x="8231263" y="565024"/>
                  </a:lnTo>
                  <a:lnTo>
                    <a:pt x="8280431" y="550201"/>
                  </a:lnTo>
                  <a:lnTo>
                    <a:pt x="8329571" y="535346"/>
                  </a:lnTo>
                  <a:lnTo>
                    <a:pt x="8378683" y="520461"/>
                  </a:lnTo>
                  <a:lnTo>
                    <a:pt x="8427766" y="505546"/>
                  </a:lnTo>
                  <a:lnTo>
                    <a:pt x="8476821" y="490603"/>
                  </a:lnTo>
                  <a:lnTo>
                    <a:pt x="8525846" y="475632"/>
                  </a:lnTo>
                  <a:lnTo>
                    <a:pt x="8574841" y="460635"/>
                  </a:lnTo>
                  <a:lnTo>
                    <a:pt x="8623806" y="445614"/>
                  </a:lnTo>
                  <a:lnTo>
                    <a:pt x="8672741" y="430569"/>
                  </a:lnTo>
                  <a:lnTo>
                    <a:pt x="8731141" y="412776"/>
                  </a:lnTo>
                  <a:lnTo>
                    <a:pt x="8789473" y="395387"/>
                  </a:lnTo>
                  <a:lnTo>
                    <a:pt x="8847732" y="378399"/>
                  </a:lnTo>
                  <a:lnTo>
                    <a:pt x="8905911" y="361811"/>
                  </a:lnTo>
                  <a:lnTo>
                    <a:pt x="8964005" y="345621"/>
                  </a:lnTo>
                  <a:lnTo>
                    <a:pt x="9022009" y="329826"/>
                  </a:lnTo>
                  <a:lnTo>
                    <a:pt x="9079917" y="314426"/>
                  </a:lnTo>
                  <a:lnTo>
                    <a:pt x="9137723" y="299418"/>
                  </a:lnTo>
                  <a:lnTo>
                    <a:pt x="9195422" y="284801"/>
                  </a:lnTo>
                  <a:lnTo>
                    <a:pt x="9253009" y="270573"/>
                  </a:lnTo>
                  <a:lnTo>
                    <a:pt x="9310478" y="256732"/>
                  </a:lnTo>
                  <a:lnTo>
                    <a:pt x="9367823" y="243276"/>
                  </a:lnTo>
                  <a:lnTo>
                    <a:pt x="9425039" y="230204"/>
                  </a:lnTo>
                  <a:lnTo>
                    <a:pt x="9482120" y="217514"/>
                  </a:lnTo>
                  <a:lnTo>
                    <a:pt x="9539061" y="205204"/>
                  </a:lnTo>
                  <a:lnTo>
                    <a:pt x="9595857" y="193272"/>
                  </a:lnTo>
                  <a:lnTo>
                    <a:pt x="9652501" y="181716"/>
                  </a:lnTo>
                  <a:lnTo>
                    <a:pt x="9708989" y="170535"/>
                  </a:lnTo>
                  <a:lnTo>
                    <a:pt x="9765314" y="159728"/>
                  </a:lnTo>
                  <a:lnTo>
                    <a:pt x="9821471" y="149291"/>
                  </a:lnTo>
                  <a:lnTo>
                    <a:pt x="9877455" y="139224"/>
                  </a:lnTo>
                  <a:lnTo>
                    <a:pt x="9933260" y="129524"/>
                  </a:lnTo>
                  <a:lnTo>
                    <a:pt x="9988881" y="120191"/>
                  </a:lnTo>
                  <a:lnTo>
                    <a:pt x="10044312" y="111221"/>
                  </a:lnTo>
                  <a:lnTo>
                    <a:pt x="10099547" y="102614"/>
                  </a:lnTo>
                  <a:lnTo>
                    <a:pt x="10154581" y="94367"/>
                  </a:lnTo>
                  <a:lnTo>
                    <a:pt x="10209409" y="86479"/>
                  </a:lnTo>
                  <a:lnTo>
                    <a:pt x="10264024" y="78948"/>
                  </a:lnTo>
                  <a:lnTo>
                    <a:pt x="10318422" y="71772"/>
                  </a:lnTo>
                  <a:lnTo>
                    <a:pt x="10372597" y="64950"/>
                  </a:lnTo>
                  <a:lnTo>
                    <a:pt x="10426544" y="58479"/>
                  </a:lnTo>
                  <a:lnTo>
                    <a:pt x="10480256" y="52359"/>
                  </a:lnTo>
                  <a:lnTo>
                    <a:pt x="10533728" y="46586"/>
                  </a:lnTo>
                  <a:lnTo>
                    <a:pt x="10586955" y="41160"/>
                  </a:lnTo>
                  <a:lnTo>
                    <a:pt x="10639932" y="36078"/>
                  </a:lnTo>
                  <a:lnTo>
                    <a:pt x="10692652" y="31340"/>
                  </a:lnTo>
                  <a:lnTo>
                    <a:pt x="10745110" y="26942"/>
                  </a:lnTo>
                  <a:lnTo>
                    <a:pt x="10797301" y="22883"/>
                  </a:lnTo>
                  <a:lnTo>
                    <a:pt x="10849219" y="19162"/>
                  </a:lnTo>
                  <a:lnTo>
                    <a:pt x="10900859" y="15777"/>
                  </a:lnTo>
                  <a:lnTo>
                    <a:pt x="10952214" y="12726"/>
                  </a:lnTo>
                  <a:lnTo>
                    <a:pt x="11003281" y="10007"/>
                  </a:lnTo>
                  <a:lnTo>
                    <a:pt x="11054052" y="7618"/>
                  </a:lnTo>
                  <a:lnTo>
                    <a:pt x="11104522" y="5558"/>
                  </a:lnTo>
                  <a:lnTo>
                    <a:pt x="11154687" y="3825"/>
                  </a:lnTo>
                  <a:lnTo>
                    <a:pt x="11204540" y="2417"/>
                  </a:lnTo>
                  <a:lnTo>
                    <a:pt x="11254076" y="1332"/>
                  </a:lnTo>
                  <a:lnTo>
                    <a:pt x="11303289" y="569"/>
                  </a:lnTo>
                  <a:lnTo>
                    <a:pt x="11352174" y="125"/>
                  </a:lnTo>
                  <a:lnTo>
                    <a:pt x="11400726" y="0"/>
                  </a:lnTo>
                  <a:lnTo>
                    <a:pt x="11448938" y="190"/>
                  </a:lnTo>
                  <a:lnTo>
                    <a:pt x="11496805" y="695"/>
                  </a:lnTo>
                  <a:lnTo>
                    <a:pt x="11544322" y="1513"/>
                  </a:lnTo>
                  <a:lnTo>
                    <a:pt x="11591483" y="2642"/>
                  </a:lnTo>
                  <a:lnTo>
                    <a:pt x="11638283" y="4080"/>
                  </a:lnTo>
                  <a:lnTo>
                    <a:pt x="11684716" y="5825"/>
                  </a:lnTo>
                  <a:lnTo>
                    <a:pt x="11730777" y="7876"/>
                  </a:lnTo>
                  <a:lnTo>
                    <a:pt x="11776460" y="10231"/>
                  </a:lnTo>
                  <a:lnTo>
                    <a:pt x="11821759" y="12887"/>
                  </a:lnTo>
                  <a:lnTo>
                    <a:pt x="11866669" y="15844"/>
                  </a:lnTo>
                  <a:lnTo>
                    <a:pt x="11911185" y="19100"/>
                  </a:lnTo>
                  <a:lnTo>
                    <a:pt x="11955300" y="22652"/>
                  </a:lnTo>
                  <a:lnTo>
                    <a:pt x="11999010" y="26499"/>
                  </a:lnTo>
                  <a:lnTo>
                    <a:pt x="12042309" y="30639"/>
                  </a:lnTo>
                  <a:lnTo>
                    <a:pt x="12085191" y="35071"/>
                  </a:lnTo>
                  <a:lnTo>
                    <a:pt x="12127651" y="39792"/>
                  </a:lnTo>
                  <a:lnTo>
                    <a:pt x="12169684" y="44801"/>
                  </a:lnTo>
                  <a:lnTo>
                    <a:pt x="12192000" y="47642"/>
                  </a:lnTo>
                </a:path>
              </a:pathLst>
            </a:custGeom>
            <a:ln w="25400">
              <a:solidFill>
                <a:srgbClr val="DA1E48"/>
              </a:solidFill>
            </a:ln>
          </p:spPr>
          <p:txBody>
            <a:bodyPr wrap="square" lIns="0" tIns="0" rIns="0" bIns="0" rtlCol="0"/>
            <a:lstStyle/>
            <a:p>
              <a:pPr>
                <a:defRPr/>
              </a:pPr>
              <a:endParaRPr sz="1800" kern="0">
                <a:solidFill>
                  <a:sysClr val="windowText" lastClr="000000"/>
                </a:solidFill>
              </a:endParaRPr>
            </a:p>
          </p:txBody>
        </p:sp>
        <p:sp>
          <p:nvSpPr>
            <p:cNvPr id="13" name="object 19"/>
            <p:cNvSpPr/>
            <p:nvPr userDrawn="1"/>
          </p:nvSpPr>
          <p:spPr>
            <a:xfrm>
              <a:off x="0" y="5047558"/>
              <a:ext cx="12192000" cy="1029969"/>
            </a:xfrm>
            <a:custGeom>
              <a:avLst/>
              <a:gdLst/>
              <a:ahLst/>
              <a:cxnLst/>
              <a:rect l="l" t="t" r="r" b="b"/>
              <a:pathLst>
                <a:path w="12192000" h="1029970">
                  <a:moveTo>
                    <a:pt x="12192000" y="68478"/>
                  </a:moveTo>
                  <a:lnTo>
                    <a:pt x="12140152" y="60680"/>
                  </a:lnTo>
                  <a:lnTo>
                    <a:pt x="12100389" y="55127"/>
                  </a:lnTo>
                  <a:lnTo>
                    <a:pt x="12060079" y="49836"/>
                  </a:lnTo>
                  <a:lnTo>
                    <a:pt x="12019228" y="44806"/>
                  </a:lnTo>
                  <a:lnTo>
                    <a:pt x="11977843" y="40039"/>
                  </a:lnTo>
                  <a:lnTo>
                    <a:pt x="11935931" y="35535"/>
                  </a:lnTo>
                  <a:lnTo>
                    <a:pt x="11893498" y="31296"/>
                  </a:lnTo>
                  <a:lnTo>
                    <a:pt x="11850553" y="27322"/>
                  </a:lnTo>
                  <a:lnTo>
                    <a:pt x="11807101" y="23614"/>
                  </a:lnTo>
                  <a:lnTo>
                    <a:pt x="11763149" y="20173"/>
                  </a:lnTo>
                  <a:lnTo>
                    <a:pt x="11718704" y="16999"/>
                  </a:lnTo>
                  <a:lnTo>
                    <a:pt x="11673773" y="14094"/>
                  </a:lnTo>
                  <a:lnTo>
                    <a:pt x="11628363" y="11458"/>
                  </a:lnTo>
                  <a:lnTo>
                    <a:pt x="11582481" y="9093"/>
                  </a:lnTo>
                  <a:lnTo>
                    <a:pt x="11536134" y="6999"/>
                  </a:lnTo>
                  <a:lnTo>
                    <a:pt x="11489327" y="5176"/>
                  </a:lnTo>
                  <a:lnTo>
                    <a:pt x="11442069" y="3627"/>
                  </a:lnTo>
                  <a:lnTo>
                    <a:pt x="11394366" y="2351"/>
                  </a:lnTo>
                  <a:lnTo>
                    <a:pt x="11346225" y="1349"/>
                  </a:lnTo>
                  <a:lnTo>
                    <a:pt x="11297653" y="623"/>
                  </a:lnTo>
                  <a:lnTo>
                    <a:pt x="11248656" y="173"/>
                  </a:lnTo>
                  <a:lnTo>
                    <a:pt x="11199242" y="0"/>
                  </a:lnTo>
                  <a:lnTo>
                    <a:pt x="11149417" y="104"/>
                  </a:lnTo>
                  <a:lnTo>
                    <a:pt x="11099188" y="488"/>
                  </a:lnTo>
                  <a:lnTo>
                    <a:pt x="11048563" y="1150"/>
                  </a:lnTo>
                  <a:lnTo>
                    <a:pt x="10997547" y="2094"/>
                  </a:lnTo>
                  <a:lnTo>
                    <a:pt x="10946148" y="3318"/>
                  </a:lnTo>
                  <a:lnTo>
                    <a:pt x="10894372" y="4825"/>
                  </a:lnTo>
                  <a:lnTo>
                    <a:pt x="10842227" y="6614"/>
                  </a:lnTo>
                  <a:lnTo>
                    <a:pt x="10789719" y="8687"/>
                  </a:lnTo>
                  <a:lnTo>
                    <a:pt x="10736855" y="11045"/>
                  </a:lnTo>
                  <a:lnTo>
                    <a:pt x="10683641" y="13688"/>
                  </a:lnTo>
                  <a:lnTo>
                    <a:pt x="10630086" y="16617"/>
                  </a:lnTo>
                  <a:lnTo>
                    <a:pt x="10576195" y="19834"/>
                  </a:lnTo>
                  <a:lnTo>
                    <a:pt x="10521976" y="23338"/>
                  </a:lnTo>
                  <a:lnTo>
                    <a:pt x="10467435" y="27131"/>
                  </a:lnTo>
                  <a:lnTo>
                    <a:pt x="10412579" y="31214"/>
                  </a:lnTo>
                  <a:lnTo>
                    <a:pt x="10357416" y="35588"/>
                  </a:lnTo>
                  <a:lnTo>
                    <a:pt x="10301951" y="40253"/>
                  </a:lnTo>
                  <a:lnTo>
                    <a:pt x="10246191" y="45209"/>
                  </a:lnTo>
                  <a:lnTo>
                    <a:pt x="10190145" y="50459"/>
                  </a:lnTo>
                  <a:lnTo>
                    <a:pt x="10133817" y="56003"/>
                  </a:lnTo>
                  <a:lnTo>
                    <a:pt x="10077216" y="61842"/>
                  </a:lnTo>
                  <a:lnTo>
                    <a:pt x="10020348" y="67976"/>
                  </a:lnTo>
                  <a:lnTo>
                    <a:pt x="9963220" y="74406"/>
                  </a:lnTo>
                  <a:lnTo>
                    <a:pt x="9905838" y="81134"/>
                  </a:lnTo>
                  <a:lnTo>
                    <a:pt x="9848211" y="88160"/>
                  </a:lnTo>
                  <a:lnTo>
                    <a:pt x="9790343" y="95485"/>
                  </a:lnTo>
                  <a:lnTo>
                    <a:pt x="9732243" y="103109"/>
                  </a:lnTo>
                  <a:lnTo>
                    <a:pt x="9673917" y="111034"/>
                  </a:lnTo>
                  <a:lnTo>
                    <a:pt x="9615372" y="119261"/>
                  </a:lnTo>
                  <a:lnTo>
                    <a:pt x="9556615" y="127790"/>
                  </a:lnTo>
                  <a:lnTo>
                    <a:pt x="9497653" y="136622"/>
                  </a:lnTo>
                  <a:lnTo>
                    <a:pt x="9438492" y="145758"/>
                  </a:lnTo>
                  <a:lnTo>
                    <a:pt x="9379139" y="155199"/>
                  </a:lnTo>
                  <a:lnTo>
                    <a:pt x="9319602" y="164946"/>
                  </a:lnTo>
                  <a:lnTo>
                    <a:pt x="9259887" y="174999"/>
                  </a:lnTo>
                  <a:lnTo>
                    <a:pt x="9200000" y="185359"/>
                  </a:lnTo>
                  <a:lnTo>
                    <a:pt x="9139950" y="196028"/>
                  </a:lnTo>
                  <a:lnTo>
                    <a:pt x="9079742" y="207006"/>
                  </a:lnTo>
                  <a:lnTo>
                    <a:pt x="9019383" y="218294"/>
                  </a:lnTo>
                  <a:lnTo>
                    <a:pt x="8958881" y="229892"/>
                  </a:lnTo>
                  <a:lnTo>
                    <a:pt x="8898242" y="241802"/>
                  </a:lnTo>
                  <a:lnTo>
                    <a:pt x="8837473" y="254025"/>
                  </a:lnTo>
                  <a:lnTo>
                    <a:pt x="8776581" y="266561"/>
                  </a:lnTo>
                  <a:lnTo>
                    <a:pt x="8730075" y="276234"/>
                  </a:lnTo>
                  <a:lnTo>
                    <a:pt x="8683456" y="285898"/>
                  </a:lnTo>
                  <a:lnTo>
                    <a:pt x="8636725" y="295551"/>
                  </a:lnTo>
                  <a:lnTo>
                    <a:pt x="8589883" y="305193"/>
                  </a:lnTo>
                  <a:lnTo>
                    <a:pt x="8542932" y="314822"/>
                  </a:lnTo>
                  <a:lnTo>
                    <a:pt x="8495874" y="324437"/>
                  </a:lnTo>
                  <a:lnTo>
                    <a:pt x="8448708" y="334036"/>
                  </a:lnTo>
                  <a:lnTo>
                    <a:pt x="8401438" y="343619"/>
                  </a:lnTo>
                  <a:lnTo>
                    <a:pt x="8354063" y="353184"/>
                  </a:lnTo>
                  <a:lnTo>
                    <a:pt x="8306585" y="362731"/>
                  </a:lnTo>
                  <a:lnTo>
                    <a:pt x="8259006" y="372257"/>
                  </a:lnTo>
                  <a:lnTo>
                    <a:pt x="8211326" y="381763"/>
                  </a:lnTo>
                  <a:lnTo>
                    <a:pt x="8163548" y="391246"/>
                  </a:lnTo>
                  <a:lnTo>
                    <a:pt x="8115671" y="400706"/>
                  </a:lnTo>
                  <a:lnTo>
                    <a:pt x="8067699" y="410141"/>
                  </a:lnTo>
                  <a:lnTo>
                    <a:pt x="8019631" y="419550"/>
                  </a:lnTo>
                  <a:lnTo>
                    <a:pt x="7971470" y="428932"/>
                  </a:lnTo>
                  <a:lnTo>
                    <a:pt x="7923216" y="438285"/>
                  </a:lnTo>
                  <a:lnTo>
                    <a:pt x="7874870" y="447610"/>
                  </a:lnTo>
                  <a:lnTo>
                    <a:pt x="7826435" y="456904"/>
                  </a:lnTo>
                  <a:lnTo>
                    <a:pt x="7777911" y="466166"/>
                  </a:lnTo>
                  <a:lnTo>
                    <a:pt x="7729300" y="475395"/>
                  </a:lnTo>
                  <a:lnTo>
                    <a:pt x="7680602" y="484590"/>
                  </a:lnTo>
                  <a:lnTo>
                    <a:pt x="7631820" y="493750"/>
                  </a:lnTo>
                  <a:lnTo>
                    <a:pt x="7582954" y="502873"/>
                  </a:lnTo>
                  <a:lnTo>
                    <a:pt x="7534006" y="511958"/>
                  </a:lnTo>
                  <a:lnTo>
                    <a:pt x="7484977" y="521005"/>
                  </a:lnTo>
                  <a:lnTo>
                    <a:pt x="7435868" y="530012"/>
                  </a:lnTo>
                  <a:lnTo>
                    <a:pt x="7386681" y="538978"/>
                  </a:lnTo>
                  <a:lnTo>
                    <a:pt x="7337417" y="547901"/>
                  </a:lnTo>
                  <a:lnTo>
                    <a:pt x="7288077" y="556781"/>
                  </a:lnTo>
                  <a:lnTo>
                    <a:pt x="7238662" y="565616"/>
                  </a:lnTo>
                  <a:lnTo>
                    <a:pt x="7189175" y="574405"/>
                  </a:lnTo>
                  <a:lnTo>
                    <a:pt x="7139615" y="583147"/>
                  </a:lnTo>
                  <a:lnTo>
                    <a:pt x="7089984" y="591840"/>
                  </a:lnTo>
                  <a:lnTo>
                    <a:pt x="7040285" y="600485"/>
                  </a:lnTo>
                  <a:lnTo>
                    <a:pt x="6990517" y="609078"/>
                  </a:lnTo>
                  <a:lnTo>
                    <a:pt x="6940682" y="617620"/>
                  </a:lnTo>
                  <a:lnTo>
                    <a:pt x="6890782" y="626109"/>
                  </a:lnTo>
                  <a:lnTo>
                    <a:pt x="6840817" y="634544"/>
                  </a:lnTo>
                  <a:lnTo>
                    <a:pt x="6790790" y="642924"/>
                  </a:lnTo>
                  <a:lnTo>
                    <a:pt x="6740701" y="651247"/>
                  </a:lnTo>
                  <a:lnTo>
                    <a:pt x="6690551" y="659512"/>
                  </a:lnTo>
                  <a:lnTo>
                    <a:pt x="6640343" y="667719"/>
                  </a:lnTo>
                  <a:lnTo>
                    <a:pt x="6590076" y="675865"/>
                  </a:lnTo>
                  <a:lnTo>
                    <a:pt x="6539753" y="683950"/>
                  </a:lnTo>
                  <a:lnTo>
                    <a:pt x="6489375" y="691973"/>
                  </a:lnTo>
                  <a:lnTo>
                    <a:pt x="6438943" y="699932"/>
                  </a:lnTo>
                  <a:lnTo>
                    <a:pt x="6388458" y="707827"/>
                  </a:lnTo>
                  <a:lnTo>
                    <a:pt x="6337922" y="715655"/>
                  </a:lnTo>
                  <a:lnTo>
                    <a:pt x="6287336" y="723417"/>
                  </a:lnTo>
                  <a:lnTo>
                    <a:pt x="6236701" y="731110"/>
                  </a:lnTo>
                  <a:lnTo>
                    <a:pt x="6186019" y="738734"/>
                  </a:lnTo>
                  <a:lnTo>
                    <a:pt x="6135290" y="746287"/>
                  </a:lnTo>
                  <a:lnTo>
                    <a:pt x="6084516" y="753768"/>
                  </a:lnTo>
                  <a:lnTo>
                    <a:pt x="6033699" y="761177"/>
                  </a:lnTo>
                  <a:lnTo>
                    <a:pt x="5982839" y="768511"/>
                  </a:lnTo>
                  <a:lnTo>
                    <a:pt x="5931938" y="775769"/>
                  </a:lnTo>
                  <a:lnTo>
                    <a:pt x="5880998" y="782952"/>
                  </a:lnTo>
                  <a:lnTo>
                    <a:pt x="5830019" y="790056"/>
                  </a:lnTo>
                  <a:lnTo>
                    <a:pt x="5779002" y="797082"/>
                  </a:lnTo>
                  <a:lnTo>
                    <a:pt x="5727950" y="804027"/>
                  </a:lnTo>
                  <a:lnTo>
                    <a:pt x="5676863" y="810892"/>
                  </a:lnTo>
                  <a:lnTo>
                    <a:pt x="5625743" y="817674"/>
                  </a:lnTo>
                  <a:lnTo>
                    <a:pt x="5574591" y="824372"/>
                  </a:lnTo>
                  <a:lnTo>
                    <a:pt x="5523407" y="830986"/>
                  </a:lnTo>
                  <a:lnTo>
                    <a:pt x="5472195" y="837513"/>
                  </a:lnTo>
                  <a:lnTo>
                    <a:pt x="5420954" y="843954"/>
                  </a:lnTo>
                  <a:lnTo>
                    <a:pt x="5369686" y="850306"/>
                  </a:lnTo>
                  <a:lnTo>
                    <a:pt x="5318393" y="856568"/>
                  </a:lnTo>
                  <a:lnTo>
                    <a:pt x="5267075" y="862740"/>
                  </a:lnTo>
                  <a:lnTo>
                    <a:pt x="5215734" y="868820"/>
                  </a:lnTo>
                  <a:lnTo>
                    <a:pt x="5164371" y="874807"/>
                  </a:lnTo>
                  <a:lnTo>
                    <a:pt x="5112988" y="880700"/>
                  </a:lnTo>
                  <a:lnTo>
                    <a:pt x="5061586" y="886498"/>
                  </a:lnTo>
                  <a:lnTo>
                    <a:pt x="5010165" y="892199"/>
                  </a:lnTo>
                  <a:lnTo>
                    <a:pt x="4958728" y="897802"/>
                  </a:lnTo>
                  <a:lnTo>
                    <a:pt x="4907276" y="903306"/>
                  </a:lnTo>
                  <a:lnTo>
                    <a:pt x="4855810" y="908710"/>
                  </a:lnTo>
                  <a:lnTo>
                    <a:pt x="4804331" y="914013"/>
                  </a:lnTo>
                  <a:lnTo>
                    <a:pt x="4752840" y="919214"/>
                  </a:lnTo>
                  <a:lnTo>
                    <a:pt x="4701339" y="924311"/>
                  </a:lnTo>
                  <a:lnTo>
                    <a:pt x="4649829" y="929303"/>
                  </a:lnTo>
                  <a:lnTo>
                    <a:pt x="4598312" y="934189"/>
                  </a:lnTo>
                  <a:lnTo>
                    <a:pt x="4546788" y="938968"/>
                  </a:lnTo>
                  <a:lnTo>
                    <a:pt x="4495259" y="943638"/>
                  </a:lnTo>
                  <a:lnTo>
                    <a:pt x="4443726" y="948199"/>
                  </a:lnTo>
                  <a:lnTo>
                    <a:pt x="4392191" y="952649"/>
                  </a:lnTo>
                  <a:lnTo>
                    <a:pt x="4340655" y="956988"/>
                  </a:lnTo>
                  <a:lnTo>
                    <a:pt x="4289119" y="961213"/>
                  </a:lnTo>
                  <a:lnTo>
                    <a:pt x="4237584" y="965324"/>
                  </a:lnTo>
                  <a:lnTo>
                    <a:pt x="4186052" y="969320"/>
                  </a:lnTo>
                  <a:lnTo>
                    <a:pt x="4134523" y="973199"/>
                  </a:lnTo>
                  <a:lnTo>
                    <a:pt x="4083000" y="976961"/>
                  </a:lnTo>
                  <a:lnTo>
                    <a:pt x="4031484" y="980603"/>
                  </a:lnTo>
                  <a:lnTo>
                    <a:pt x="3979975" y="984125"/>
                  </a:lnTo>
                  <a:lnTo>
                    <a:pt x="3928475" y="987526"/>
                  </a:lnTo>
                  <a:lnTo>
                    <a:pt x="3876986" y="990805"/>
                  </a:lnTo>
                  <a:lnTo>
                    <a:pt x="3825508" y="993960"/>
                  </a:lnTo>
                  <a:lnTo>
                    <a:pt x="3774044" y="996990"/>
                  </a:lnTo>
                  <a:lnTo>
                    <a:pt x="3722593" y="999894"/>
                  </a:lnTo>
                  <a:lnTo>
                    <a:pt x="3671158" y="1002670"/>
                  </a:lnTo>
                  <a:lnTo>
                    <a:pt x="3619740" y="1005319"/>
                  </a:lnTo>
                  <a:lnTo>
                    <a:pt x="3568340" y="1007838"/>
                  </a:lnTo>
                  <a:lnTo>
                    <a:pt x="3516960" y="1010226"/>
                  </a:lnTo>
                  <a:lnTo>
                    <a:pt x="3465600" y="1012482"/>
                  </a:lnTo>
                  <a:lnTo>
                    <a:pt x="3414262" y="1014605"/>
                  </a:lnTo>
                  <a:lnTo>
                    <a:pt x="3362947" y="1016594"/>
                  </a:lnTo>
                  <a:lnTo>
                    <a:pt x="3311656" y="1018447"/>
                  </a:lnTo>
                  <a:lnTo>
                    <a:pt x="3260392" y="1020164"/>
                  </a:lnTo>
                  <a:lnTo>
                    <a:pt x="3209155" y="1021743"/>
                  </a:lnTo>
                  <a:lnTo>
                    <a:pt x="3157946" y="1023183"/>
                  </a:lnTo>
                  <a:lnTo>
                    <a:pt x="3106766" y="1024483"/>
                  </a:lnTo>
                  <a:lnTo>
                    <a:pt x="3055618" y="1025642"/>
                  </a:lnTo>
                  <a:lnTo>
                    <a:pt x="3004502" y="1026658"/>
                  </a:lnTo>
                  <a:lnTo>
                    <a:pt x="2953419" y="1027530"/>
                  </a:lnTo>
                  <a:lnTo>
                    <a:pt x="2902371" y="1028257"/>
                  </a:lnTo>
                  <a:lnTo>
                    <a:pt x="2851360" y="1028839"/>
                  </a:lnTo>
                  <a:lnTo>
                    <a:pt x="2800385" y="1029273"/>
                  </a:lnTo>
                  <a:lnTo>
                    <a:pt x="2749450" y="1029559"/>
                  </a:lnTo>
                  <a:lnTo>
                    <a:pt x="2698554" y="1029695"/>
                  </a:lnTo>
                  <a:lnTo>
                    <a:pt x="2647700" y="1029680"/>
                  </a:lnTo>
                  <a:lnTo>
                    <a:pt x="2596888" y="1029514"/>
                  </a:lnTo>
                  <a:lnTo>
                    <a:pt x="2546120" y="1029194"/>
                  </a:lnTo>
                  <a:lnTo>
                    <a:pt x="2495397" y="1028720"/>
                  </a:lnTo>
                  <a:lnTo>
                    <a:pt x="2444720" y="1028091"/>
                  </a:lnTo>
                  <a:lnTo>
                    <a:pt x="2394091" y="1027305"/>
                  </a:lnTo>
                  <a:lnTo>
                    <a:pt x="2343511" y="1026361"/>
                  </a:lnTo>
                  <a:lnTo>
                    <a:pt x="2292981" y="1025258"/>
                  </a:lnTo>
                  <a:lnTo>
                    <a:pt x="2242503" y="1023995"/>
                  </a:lnTo>
                  <a:lnTo>
                    <a:pt x="2192078" y="1022570"/>
                  </a:lnTo>
                  <a:lnTo>
                    <a:pt x="2141707" y="1020983"/>
                  </a:lnTo>
                  <a:lnTo>
                    <a:pt x="2091391" y="1019233"/>
                  </a:lnTo>
                  <a:lnTo>
                    <a:pt x="2041132" y="1017317"/>
                  </a:lnTo>
                  <a:lnTo>
                    <a:pt x="1990931" y="1015235"/>
                  </a:lnTo>
                  <a:lnTo>
                    <a:pt x="1940789" y="1012986"/>
                  </a:lnTo>
                  <a:lnTo>
                    <a:pt x="1890707" y="1010569"/>
                  </a:lnTo>
                  <a:lnTo>
                    <a:pt x="1840688" y="1007982"/>
                  </a:lnTo>
                  <a:lnTo>
                    <a:pt x="1790731" y="1005224"/>
                  </a:lnTo>
                  <a:lnTo>
                    <a:pt x="1740839" y="1002295"/>
                  </a:lnTo>
                  <a:lnTo>
                    <a:pt x="1691013" y="999192"/>
                  </a:lnTo>
                  <a:lnTo>
                    <a:pt x="1641254" y="995914"/>
                  </a:lnTo>
                  <a:lnTo>
                    <a:pt x="1591562" y="992462"/>
                  </a:lnTo>
                  <a:lnTo>
                    <a:pt x="1541941" y="988832"/>
                  </a:lnTo>
                  <a:lnTo>
                    <a:pt x="1492390" y="985025"/>
                  </a:lnTo>
                  <a:lnTo>
                    <a:pt x="1442911" y="981039"/>
                  </a:lnTo>
                  <a:lnTo>
                    <a:pt x="1393506" y="976872"/>
                  </a:lnTo>
                  <a:lnTo>
                    <a:pt x="1344176" y="972524"/>
                  </a:lnTo>
                  <a:lnTo>
                    <a:pt x="1294921" y="967993"/>
                  </a:lnTo>
                  <a:lnTo>
                    <a:pt x="1245744" y="963279"/>
                  </a:lnTo>
                  <a:lnTo>
                    <a:pt x="1196645" y="958380"/>
                  </a:lnTo>
                  <a:lnTo>
                    <a:pt x="1147626" y="953295"/>
                  </a:lnTo>
                  <a:lnTo>
                    <a:pt x="1098689" y="948022"/>
                  </a:lnTo>
                  <a:lnTo>
                    <a:pt x="1049833" y="942561"/>
                  </a:lnTo>
                  <a:lnTo>
                    <a:pt x="1001062" y="936910"/>
                  </a:lnTo>
                  <a:lnTo>
                    <a:pt x="952375" y="931069"/>
                  </a:lnTo>
                  <a:lnTo>
                    <a:pt x="903774" y="925035"/>
                  </a:lnTo>
                  <a:lnTo>
                    <a:pt x="855262" y="918808"/>
                  </a:lnTo>
                  <a:lnTo>
                    <a:pt x="806838" y="912387"/>
                  </a:lnTo>
                  <a:lnTo>
                    <a:pt x="758504" y="905771"/>
                  </a:lnTo>
                  <a:lnTo>
                    <a:pt x="710261" y="898957"/>
                  </a:lnTo>
                  <a:lnTo>
                    <a:pt x="662111" y="891946"/>
                  </a:lnTo>
                  <a:lnTo>
                    <a:pt x="614056" y="884736"/>
                  </a:lnTo>
                  <a:lnTo>
                    <a:pt x="566095" y="877325"/>
                  </a:lnTo>
                  <a:lnTo>
                    <a:pt x="518231" y="869713"/>
                  </a:lnTo>
                  <a:lnTo>
                    <a:pt x="470465" y="861899"/>
                  </a:lnTo>
                  <a:lnTo>
                    <a:pt x="422798" y="853880"/>
                  </a:lnTo>
                  <a:lnTo>
                    <a:pt x="375232" y="845657"/>
                  </a:lnTo>
                  <a:lnTo>
                    <a:pt x="327767" y="837228"/>
                  </a:lnTo>
                  <a:lnTo>
                    <a:pt x="280405" y="828591"/>
                  </a:lnTo>
                  <a:lnTo>
                    <a:pt x="233147" y="819746"/>
                  </a:lnTo>
                  <a:lnTo>
                    <a:pt x="185995" y="810691"/>
                  </a:lnTo>
                  <a:lnTo>
                    <a:pt x="138950" y="801425"/>
                  </a:lnTo>
                  <a:lnTo>
                    <a:pt x="92013" y="791947"/>
                  </a:lnTo>
                  <a:lnTo>
                    <a:pt x="45186" y="782256"/>
                  </a:lnTo>
                  <a:lnTo>
                    <a:pt x="0" y="772675"/>
                  </a:lnTo>
                </a:path>
              </a:pathLst>
            </a:custGeom>
            <a:ln w="25400">
              <a:solidFill>
                <a:srgbClr val="939598"/>
              </a:solidFill>
            </a:ln>
          </p:spPr>
          <p:txBody>
            <a:bodyPr wrap="square" lIns="0" tIns="0" rIns="0" bIns="0" rtlCol="0"/>
            <a:lstStyle/>
            <a:p>
              <a:pPr>
                <a:defRPr/>
              </a:pPr>
              <a:endParaRPr sz="1800" kern="0">
                <a:solidFill>
                  <a:sysClr val="windowText" lastClr="000000"/>
                </a:solidFill>
              </a:endParaRPr>
            </a:p>
          </p:txBody>
        </p:sp>
      </p:grpSp>
      <p:sp>
        <p:nvSpPr>
          <p:cNvPr id="5" name="Rectangle 4">
            <a:extLst>
              <a:ext uri="{FF2B5EF4-FFF2-40B4-BE49-F238E27FC236}">
                <a16:creationId xmlns:a16="http://schemas.microsoft.com/office/drawing/2014/main" id="{634B2EB0-3F71-4BEF-8345-B15B9308D0AF}"/>
              </a:ext>
            </a:extLst>
          </p:cNvPr>
          <p:cNvSpPr/>
          <p:nvPr userDrawn="1"/>
        </p:nvSpPr>
        <p:spPr>
          <a:xfrm>
            <a:off x="1016365" y="6572421"/>
            <a:ext cx="4026311" cy="20005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dirty="0">
                <a:solidFill>
                  <a:schemeClr val="accent5"/>
                </a:solidFill>
              </a:rPr>
              <a:t>This material must be reviewed and approved in line with local process before further use.</a:t>
            </a:r>
          </a:p>
        </p:txBody>
      </p:sp>
    </p:spTree>
    <p:extLst>
      <p:ext uri="{BB962C8B-B14F-4D97-AF65-F5344CB8AC3E}">
        <p14:creationId xmlns:p14="http://schemas.microsoft.com/office/powerpoint/2010/main" val="3345851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Slide with bi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2118512" y="1371602"/>
            <a:ext cx="9235289" cy="4675973"/>
          </a:xfrm>
        </p:spPr>
        <p:txBody>
          <a:bodyPr/>
          <a:lstStyle>
            <a:lvl3pPr>
              <a:defRPr sz="1000"/>
            </a:lvl3pPr>
            <a:lvl4pPr>
              <a:defRPr sz="1000"/>
            </a:lvl4pPr>
            <a:lvl5pPr>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9BCE729F-CD65-4BB2-91EE-CC0EA66D8A8F}" type="slidenum">
              <a:rPr lang="en-US" smtClean="0"/>
              <a:t>‹#›</a:t>
            </a:fld>
            <a:endParaRPr lang="en-US"/>
          </a:p>
        </p:txBody>
      </p:sp>
      <p:sp>
        <p:nvSpPr>
          <p:cNvPr id="5" name="Picture Placeholder 4"/>
          <p:cNvSpPr>
            <a:spLocks noGrp="1"/>
          </p:cNvSpPr>
          <p:nvPr>
            <p:ph type="pic" sz="quarter" idx="13" hasCustomPrompt="1"/>
          </p:nvPr>
        </p:nvSpPr>
        <p:spPr>
          <a:xfrm>
            <a:off x="478465" y="1467447"/>
            <a:ext cx="1435395" cy="1418629"/>
          </a:xfrm>
          <a:solidFill>
            <a:schemeClr val="bg2"/>
          </a:solidFill>
        </p:spPr>
        <p:txBody>
          <a:bodyPr wrap="none">
            <a:normAutofit/>
          </a:bodyPr>
          <a:lstStyle>
            <a:lvl1pPr>
              <a:defRPr sz="788"/>
            </a:lvl1pPr>
          </a:lstStyle>
          <a:p>
            <a:r>
              <a:rPr lang="en-US"/>
              <a:t>Click to add image</a:t>
            </a:r>
          </a:p>
        </p:txBody>
      </p:sp>
    </p:spTree>
    <p:extLst>
      <p:ext uri="{BB962C8B-B14F-4D97-AF65-F5344CB8AC3E}">
        <p14:creationId xmlns:p14="http://schemas.microsoft.com/office/powerpoint/2010/main" val="4170591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lide with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Slide Number Placeholder 5"/>
          <p:cNvSpPr>
            <a:spLocks noGrp="1"/>
          </p:cNvSpPr>
          <p:nvPr>
            <p:ph type="sldNum" sz="quarter" idx="12"/>
          </p:nvPr>
        </p:nvSpPr>
        <p:spPr/>
        <p:txBody>
          <a:bodyPr/>
          <a:lstStyle/>
          <a:p>
            <a:fld id="{9BCE729F-CD65-4BB2-91EE-CC0EA66D8A8F}" type="slidenum">
              <a:rPr lang="en-US" smtClean="0"/>
              <a:t>‹#›</a:t>
            </a:fld>
            <a:endParaRPr lang="en-US"/>
          </a:p>
        </p:txBody>
      </p:sp>
    </p:spTree>
    <p:extLst>
      <p:ext uri="{BB962C8B-B14F-4D97-AF65-F5344CB8AC3E}">
        <p14:creationId xmlns:p14="http://schemas.microsoft.com/office/powerpoint/2010/main" val="4105269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BCE729F-CD65-4BB2-91EE-CC0EA66D8A8F}" type="slidenum">
              <a:rPr lang="en-US" smtClean="0"/>
              <a:t>‹#›</a:t>
            </a:fld>
            <a:endParaRPr lang="en-US"/>
          </a:p>
        </p:txBody>
      </p:sp>
    </p:spTree>
    <p:extLst>
      <p:ext uri="{BB962C8B-B14F-4D97-AF65-F5344CB8AC3E}">
        <p14:creationId xmlns:p14="http://schemas.microsoft.com/office/powerpoint/2010/main" val="2658772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9DF17-DAC7-4971-8BEB-BF9389946D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E8A0DA5-EFD3-4CFB-9C83-F16AEC7051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a:extLst>
              <a:ext uri="{FF2B5EF4-FFF2-40B4-BE49-F238E27FC236}">
                <a16:creationId xmlns:a16="http://schemas.microsoft.com/office/drawing/2014/main" id="{C23025C5-03B1-479F-BF7B-196DBCE2A285}"/>
              </a:ext>
            </a:extLst>
          </p:cNvPr>
          <p:cNvSpPr>
            <a:spLocks noGrp="1"/>
          </p:cNvSpPr>
          <p:nvPr>
            <p:ph type="sldNum" sz="quarter" idx="12"/>
          </p:nvPr>
        </p:nvSpPr>
        <p:spPr/>
        <p:txBody>
          <a:bodyPr/>
          <a:lstStyle/>
          <a:p>
            <a:fld id="{9BCE729F-CD65-4BB2-91EE-CC0EA66D8A8F}" type="slidenum">
              <a:rPr lang="en-US" smtClean="0"/>
              <a:t>‹#›</a:t>
            </a:fld>
            <a:endParaRPr lang="en-US"/>
          </a:p>
        </p:txBody>
      </p:sp>
    </p:spTree>
    <p:extLst>
      <p:ext uri="{BB962C8B-B14F-4D97-AF65-F5344CB8AC3E}">
        <p14:creationId xmlns:p14="http://schemas.microsoft.com/office/powerpoint/2010/main" val="15141725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Title and Content">
    <p:spTree>
      <p:nvGrpSpPr>
        <p:cNvPr id="1" name=""/>
        <p:cNvGrpSpPr/>
        <p:nvPr/>
      </p:nvGrpSpPr>
      <p:grpSpPr>
        <a:xfrm>
          <a:off x="0" y="0"/>
          <a:ext cx="0" cy="0"/>
          <a:chOff x="0" y="0"/>
          <a:chExt cx="0" cy="0"/>
        </a:xfrm>
      </p:grpSpPr>
      <p:sp>
        <p:nvSpPr>
          <p:cNvPr id="16" name="Text Placeholder 2">
            <a:extLst>
              <a:ext uri="{FF2B5EF4-FFF2-40B4-BE49-F238E27FC236}">
                <a16:creationId xmlns:a16="http://schemas.microsoft.com/office/drawing/2014/main" id="{0919FD13-1E3C-4032-9F19-BB4CC0409FA9}"/>
              </a:ext>
            </a:extLst>
          </p:cNvPr>
          <p:cNvSpPr>
            <a:spLocks noGrp="1"/>
          </p:cNvSpPr>
          <p:nvPr>
            <p:ph idx="1"/>
          </p:nvPr>
        </p:nvSpPr>
        <p:spPr>
          <a:xfrm>
            <a:off x="717452" y="1181819"/>
            <a:ext cx="10832656" cy="488190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userDrawn="1">
            <p:ph type="ftr" sz="quarter" idx="11"/>
          </p:nvPr>
        </p:nvSpPr>
        <p:spPr>
          <a:xfrm>
            <a:off x="717452" y="6177652"/>
            <a:ext cx="9451783" cy="374440"/>
          </a:xfrm>
          <a:prstGeom prst="rect">
            <a:avLst/>
          </a:prstGeom>
        </p:spPr>
        <p:txBody>
          <a:bodyPr anchor="b"/>
          <a:lstStyle/>
          <a:p>
            <a:endParaRPr lang="en-SG"/>
          </a:p>
        </p:txBody>
      </p:sp>
      <p:sp>
        <p:nvSpPr>
          <p:cNvPr id="14" name="TextBox 13">
            <a:extLst>
              <a:ext uri="{FF2B5EF4-FFF2-40B4-BE49-F238E27FC236}">
                <a16:creationId xmlns:a16="http://schemas.microsoft.com/office/drawing/2014/main" id="{B2B4298D-A48A-4328-BE1C-B2CE94291720}"/>
              </a:ext>
            </a:extLst>
          </p:cNvPr>
          <p:cNvSpPr txBox="1"/>
          <p:nvPr userDrawn="1"/>
        </p:nvSpPr>
        <p:spPr>
          <a:xfrm>
            <a:off x="5536390" y="6622034"/>
            <a:ext cx="1119217" cy="215444"/>
          </a:xfrm>
          <a:prstGeom prst="rect">
            <a:avLst/>
          </a:prstGeom>
          <a:noFill/>
        </p:spPr>
        <p:txBody>
          <a:bodyPr wrap="none" rtlCol="0">
            <a:spAutoFit/>
          </a:bodyPr>
          <a:lstStyle/>
          <a:p>
            <a:r>
              <a:rPr lang="en-SG" sz="800">
                <a:solidFill>
                  <a:schemeClr val="bg1"/>
                </a:solidFill>
              </a:rPr>
              <a:t>For internal use only</a:t>
            </a:r>
          </a:p>
        </p:txBody>
      </p:sp>
    </p:spTree>
    <p:extLst>
      <p:ext uri="{BB962C8B-B14F-4D97-AF65-F5344CB8AC3E}">
        <p14:creationId xmlns:p14="http://schemas.microsoft.com/office/powerpoint/2010/main" val="13868847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Title Only">
    <p:spTree>
      <p:nvGrpSpPr>
        <p:cNvPr id="1" name=""/>
        <p:cNvGrpSpPr/>
        <p:nvPr/>
      </p:nvGrpSpPr>
      <p:grpSpPr>
        <a:xfrm>
          <a:off x="0" y="0"/>
          <a:ext cx="0" cy="0"/>
          <a:chOff x="0" y="0"/>
          <a:chExt cx="0" cy="0"/>
        </a:xfrm>
      </p:grpSpPr>
      <p:sp>
        <p:nvSpPr>
          <p:cNvPr id="11" name="Footer Placeholder 4">
            <a:extLst>
              <a:ext uri="{FF2B5EF4-FFF2-40B4-BE49-F238E27FC236}">
                <a16:creationId xmlns:a16="http://schemas.microsoft.com/office/drawing/2014/main" id="{7547287C-DC5B-4CE6-B102-92E67C5561E4}"/>
              </a:ext>
            </a:extLst>
          </p:cNvPr>
          <p:cNvSpPr>
            <a:spLocks noGrp="1"/>
          </p:cNvSpPr>
          <p:nvPr>
            <p:ph type="ftr" sz="quarter" idx="11"/>
          </p:nvPr>
        </p:nvSpPr>
        <p:spPr>
          <a:xfrm>
            <a:off x="717452" y="6152681"/>
            <a:ext cx="9323695" cy="374440"/>
          </a:xfrm>
          <a:prstGeom prst="rect">
            <a:avLst/>
          </a:prstGeom>
        </p:spPr>
        <p:txBody>
          <a:bodyPr anchor="b"/>
          <a:lstStyle/>
          <a:p>
            <a:endParaRPr lang="en-SG"/>
          </a:p>
        </p:txBody>
      </p:sp>
      <p:sp>
        <p:nvSpPr>
          <p:cNvPr id="19" name="Rectangle 18">
            <a:extLst>
              <a:ext uri="{FF2B5EF4-FFF2-40B4-BE49-F238E27FC236}">
                <a16:creationId xmlns:a16="http://schemas.microsoft.com/office/drawing/2014/main" id="{D48BA23D-FEF2-4475-8A79-AD3C3D9B8B67}"/>
              </a:ext>
            </a:extLst>
          </p:cNvPr>
          <p:cNvSpPr/>
          <p:nvPr userDrawn="1"/>
        </p:nvSpPr>
        <p:spPr>
          <a:xfrm>
            <a:off x="717452" y="1035284"/>
            <a:ext cx="10832656" cy="45719"/>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6" name="TextBox 15">
            <a:extLst>
              <a:ext uri="{FF2B5EF4-FFF2-40B4-BE49-F238E27FC236}">
                <a16:creationId xmlns:a16="http://schemas.microsoft.com/office/drawing/2014/main" id="{ECDFB653-1A64-4CA6-B41B-35B72C805266}"/>
              </a:ext>
            </a:extLst>
          </p:cNvPr>
          <p:cNvSpPr txBox="1"/>
          <p:nvPr userDrawn="1"/>
        </p:nvSpPr>
        <p:spPr>
          <a:xfrm>
            <a:off x="5536390" y="6622034"/>
            <a:ext cx="1119217" cy="215444"/>
          </a:xfrm>
          <a:prstGeom prst="rect">
            <a:avLst/>
          </a:prstGeom>
          <a:noFill/>
        </p:spPr>
        <p:txBody>
          <a:bodyPr wrap="none" rtlCol="0">
            <a:spAutoFit/>
          </a:bodyPr>
          <a:lstStyle/>
          <a:p>
            <a:r>
              <a:rPr lang="en-SG" sz="800">
                <a:solidFill>
                  <a:schemeClr val="bg1"/>
                </a:solidFill>
              </a:rPr>
              <a:t>For internal use only</a:t>
            </a:r>
          </a:p>
        </p:txBody>
      </p:sp>
    </p:spTree>
    <p:extLst>
      <p:ext uri="{BB962C8B-B14F-4D97-AF65-F5344CB8AC3E}">
        <p14:creationId xmlns:p14="http://schemas.microsoft.com/office/powerpoint/2010/main" val="391171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lide with Agend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Slide Number Placeholder 5"/>
          <p:cNvSpPr>
            <a:spLocks noGrp="1"/>
          </p:cNvSpPr>
          <p:nvPr>
            <p:ph type="sldNum" sz="quarter" idx="12"/>
          </p:nvPr>
        </p:nvSpPr>
        <p:spPr/>
        <p:txBody>
          <a:bodyPr/>
          <a:lstStyle/>
          <a:p>
            <a:fld id="{9BCE729F-CD65-4BB2-91EE-CC0EA66D8A8F}" type="slidenum">
              <a:rPr lang="en-US" smtClean="0"/>
              <a:t>‹#›</a:t>
            </a:fld>
            <a:endParaRPr lang="en-US"/>
          </a:p>
        </p:txBody>
      </p:sp>
      <p:sp>
        <p:nvSpPr>
          <p:cNvPr id="17" name="Text Placeholder 16"/>
          <p:cNvSpPr>
            <a:spLocks noGrp="1"/>
          </p:cNvSpPr>
          <p:nvPr>
            <p:ph type="body" sz="quarter" idx="13" hasCustomPrompt="1"/>
          </p:nvPr>
        </p:nvSpPr>
        <p:spPr>
          <a:xfrm>
            <a:off x="461092" y="1615893"/>
            <a:ext cx="987552" cy="740664"/>
          </a:xfrm>
          <a:solidFill>
            <a:schemeClr val="accent1"/>
          </a:solidFill>
        </p:spPr>
        <p:txBody>
          <a:bodyPr anchor="ctr" anchorCtr="0"/>
          <a:lstStyle>
            <a:lvl1pPr algn="ctr">
              <a:defRPr b="0">
                <a:solidFill>
                  <a:schemeClr val="bg1"/>
                </a:solidFill>
              </a:defRPr>
            </a:lvl1pPr>
          </a:lstStyle>
          <a:p>
            <a:pPr lvl="0"/>
            <a:r>
              <a:rPr lang="en-US"/>
              <a:t>#</a:t>
            </a:r>
          </a:p>
        </p:txBody>
      </p:sp>
      <p:sp>
        <p:nvSpPr>
          <p:cNvPr id="19" name="Text Placeholder 18"/>
          <p:cNvSpPr>
            <a:spLocks noGrp="1"/>
          </p:cNvSpPr>
          <p:nvPr>
            <p:ph type="body" sz="quarter" idx="14"/>
          </p:nvPr>
        </p:nvSpPr>
        <p:spPr>
          <a:xfrm>
            <a:off x="1509441" y="1597422"/>
            <a:ext cx="3316561" cy="759137"/>
          </a:xfrm>
        </p:spPr>
        <p:txBody>
          <a:bodyPr anchor="ctr" anchorCtr="0"/>
          <a:lstStyle>
            <a:lvl1pPr>
              <a:defRPr sz="1400" b="0">
                <a:solidFill>
                  <a:schemeClr val="tx2"/>
                </a:solidFill>
              </a:defRPr>
            </a:lvl1pPr>
          </a:lstStyle>
          <a:p>
            <a:pPr lvl="0"/>
            <a:r>
              <a:rPr lang="en-US" dirty="0"/>
              <a:t>Click to edit Master text styles</a:t>
            </a:r>
          </a:p>
        </p:txBody>
      </p:sp>
      <p:sp>
        <p:nvSpPr>
          <p:cNvPr id="20" name="Text Placeholder 16"/>
          <p:cNvSpPr>
            <a:spLocks noGrp="1"/>
          </p:cNvSpPr>
          <p:nvPr>
            <p:ph type="body" sz="quarter" idx="15" hasCustomPrompt="1"/>
          </p:nvPr>
        </p:nvSpPr>
        <p:spPr>
          <a:xfrm>
            <a:off x="462243" y="2922936"/>
            <a:ext cx="987552" cy="740664"/>
          </a:xfrm>
          <a:solidFill>
            <a:schemeClr val="accent2"/>
          </a:solidFill>
        </p:spPr>
        <p:txBody>
          <a:bodyPr anchor="ctr" anchorCtr="0"/>
          <a:lstStyle>
            <a:lvl1pPr algn="ctr">
              <a:defRPr b="0">
                <a:solidFill>
                  <a:schemeClr val="bg1"/>
                </a:solidFill>
              </a:defRPr>
            </a:lvl1pPr>
          </a:lstStyle>
          <a:p>
            <a:pPr lvl="0"/>
            <a:r>
              <a:rPr lang="en-US"/>
              <a:t>#</a:t>
            </a:r>
          </a:p>
        </p:txBody>
      </p:sp>
      <p:sp>
        <p:nvSpPr>
          <p:cNvPr id="21" name="Text Placeholder 16"/>
          <p:cNvSpPr>
            <a:spLocks noGrp="1"/>
          </p:cNvSpPr>
          <p:nvPr>
            <p:ph type="body" sz="quarter" idx="16" hasCustomPrompt="1"/>
          </p:nvPr>
        </p:nvSpPr>
        <p:spPr>
          <a:xfrm>
            <a:off x="462243" y="4231129"/>
            <a:ext cx="987552" cy="740664"/>
          </a:xfrm>
          <a:solidFill>
            <a:schemeClr val="accent3"/>
          </a:solidFill>
        </p:spPr>
        <p:txBody>
          <a:bodyPr anchor="ctr" anchorCtr="0"/>
          <a:lstStyle>
            <a:lvl1pPr algn="ctr">
              <a:defRPr b="0">
                <a:solidFill>
                  <a:schemeClr val="bg1"/>
                </a:solidFill>
              </a:defRPr>
            </a:lvl1pPr>
          </a:lstStyle>
          <a:p>
            <a:pPr lvl="0"/>
            <a:r>
              <a:rPr lang="en-US"/>
              <a:t>#</a:t>
            </a:r>
          </a:p>
        </p:txBody>
      </p:sp>
      <p:sp>
        <p:nvSpPr>
          <p:cNvPr id="22" name="Text Placeholder 16"/>
          <p:cNvSpPr>
            <a:spLocks noGrp="1"/>
          </p:cNvSpPr>
          <p:nvPr>
            <p:ph type="body" sz="quarter" idx="17" hasCustomPrompt="1"/>
          </p:nvPr>
        </p:nvSpPr>
        <p:spPr>
          <a:xfrm>
            <a:off x="5844863" y="1597421"/>
            <a:ext cx="987552" cy="740664"/>
          </a:xfrm>
          <a:solidFill>
            <a:schemeClr val="accent4"/>
          </a:solidFill>
        </p:spPr>
        <p:txBody>
          <a:bodyPr anchor="ctr" anchorCtr="0"/>
          <a:lstStyle>
            <a:lvl1pPr algn="ctr">
              <a:defRPr b="0">
                <a:solidFill>
                  <a:schemeClr val="bg1"/>
                </a:solidFill>
              </a:defRPr>
            </a:lvl1pPr>
          </a:lstStyle>
          <a:p>
            <a:pPr lvl="0"/>
            <a:r>
              <a:rPr lang="en-US"/>
              <a:t>#</a:t>
            </a:r>
          </a:p>
        </p:txBody>
      </p:sp>
      <p:sp>
        <p:nvSpPr>
          <p:cNvPr id="23" name="Text Placeholder 16"/>
          <p:cNvSpPr>
            <a:spLocks noGrp="1"/>
          </p:cNvSpPr>
          <p:nvPr>
            <p:ph type="body" sz="quarter" idx="18" hasCustomPrompt="1"/>
          </p:nvPr>
        </p:nvSpPr>
        <p:spPr>
          <a:xfrm>
            <a:off x="5844863" y="2924087"/>
            <a:ext cx="987552" cy="740664"/>
          </a:xfrm>
          <a:solidFill>
            <a:schemeClr val="accent5"/>
          </a:solidFill>
        </p:spPr>
        <p:txBody>
          <a:bodyPr anchor="ctr" anchorCtr="0"/>
          <a:lstStyle>
            <a:lvl1pPr algn="ctr">
              <a:defRPr b="0">
                <a:solidFill>
                  <a:schemeClr val="bg1"/>
                </a:solidFill>
              </a:defRPr>
            </a:lvl1pPr>
          </a:lstStyle>
          <a:p>
            <a:pPr lvl="0"/>
            <a:r>
              <a:rPr lang="en-US"/>
              <a:t>#</a:t>
            </a:r>
          </a:p>
        </p:txBody>
      </p:sp>
      <p:sp>
        <p:nvSpPr>
          <p:cNvPr id="24" name="Text Placeholder 16"/>
          <p:cNvSpPr>
            <a:spLocks noGrp="1"/>
          </p:cNvSpPr>
          <p:nvPr>
            <p:ph type="body" sz="quarter" idx="19" hasCustomPrompt="1"/>
          </p:nvPr>
        </p:nvSpPr>
        <p:spPr>
          <a:xfrm>
            <a:off x="5844863" y="4228399"/>
            <a:ext cx="987552" cy="740664"/>
          </a:xfrm>
          <a:solidFill>
            <a:schemeClr val="accent6"/>
          </a:solidFill>
        </p:spPr>
        <p:txBody>
          <a:bodyPr anchor="ctr" anchorCtr="0"/>
          <a:lstStyle>
            <a:lvl1pPr algn="ctr">
              <a:defRPr b="0">
                <a:solidFill>
                  <a:schemeClr val="bg1"/>
                </a:solidFill>
              </a:defRPr>
            </a:lvl1pPr>
          </a:lstStyle>
          <a:p>
            <a:pPr lvl="0"/>
            <a:r>
              <a:rPr lang="en-US"/>
              <a:t>#</a:t>
            </a:r>
          </a:p>
        </p:txBody>
      </p:sp>
      <p:sp>
        <p:nvSpPr>
          <p:cNvPr id="25" name="Text Placeholder 18"/>
          <p:cNvSpPr>
            <a:spLocks noGrp="1"/>
          </p:cNvSpPr>
          <p:nvPr>
            <p:ph type="body" sz="quarter" idx="20"/>
          </p:nvPr>
        </p:nvSpPr>
        <p:spPr>
          <a:xfrm>
            <a:off x="1527165" y="2920207"/>
            <a:ext cx="3316561" cy="759137"/>
          </a:xfrm>
        </p:spPr>
        <p:txBody>
          <a:bodyPr anchor="ctr" anchorCtr="0"/>
          <a:lstStyle>
            <a:lvl1pPr>
              <a:defRPr sz="1400" b="0">
                <a:solidFill>
                  <a:schemeClr val="tx2"/>
                </a:solidFill>
              </a:defRPr>
            </a:lvl1pPr>
          </a:lstStyle>
          <a:p>
            <a:pPr lvl="0"/>
            <a:r>
              <a:rPr lang="en-US"/>
              <a:t>Click to edit Master text styles</a:t>
            </a:r>
          </a:p>
        </p:txBody>
      </p:sp>
      <p:sp>
        <p:nvSpPr>
          <p:cNvPr id="26" name="Text Placeholder 18"/>
          <p:cNvSpPr>
            <a:spLocks noGrp="1"/>
          </p:cNvSpPr>
          <p:nvPr>
            <p:ph type="body" sz="quarter" idx="21"/>
          </p:nvPr>
        </p:nvSpPr>
        <p:spPr>
          <a:xfrm>
            <a:off x="1527165" y="4229765"/>
            <a:ext cx="3316561" cy="759137"/>
          </a:xfrm>
        </p:spPr>
        <p:txBody>
          <a:bodyPr anchor="ctr" anchorCtr="0"/>
          <a:lstStyle>
            <a:lvl1pPr>
              <a:defRPr sz="1400" b="0">
                <a:solidFill>
                  <a:schemeClr val="tx2"/>
                </a:solidFill>
              </a:defRPr>
            </a:lvl1pPr>
          </a:lstStyle>
          <a:p>
            <a:pPr lvl="0"/>
            <a:r>
              <a:rPr lang="en-US"/>
              <a:t>Click to edit Master text styles</a:t>
            </a:r>
          </a:p>
        </p:txBody>
      </p:sp>
      <p:sp>
        <p:nvSpPr>
          <p:cNvPr id="27" name="Text Placeholder 18"/>
          <p:cNvSpPr>
            <a:spLocks noGrp="1"/>
          </p:cNvSpPr>
          <p:nvPr>
            <p:ph type="body" sz="quarter" idx="22"/>
          </p:nvPr>
        </p:nvSpPr>
        <p:spPr>
          <a:xfrm>
            <a:off x="6910416" y="1578950"/>
            <a:ext cx="3316561" cy="759137"/>
          </a:xfrm>
        </p:spPr>
        <p:txBody>
          <a:bodyPr anchor="ctr" anchorCtr="0"/>
          <a:lstStyle>
            <a:lvl1pPr>
              <a:defRPr sz="1400" b="0">
                <a:solidFill>
                  <a:schemeClr val="tx2"/>
                </a:solidFill>
              </a:defRPr>
            </a:lvl1pPr>
          </a:lstStyle>
          <a:p>
            <a:pPr lvl="0"/>
            <a:r>
              <a:rPr lang="en-US"/>
              <a:t>Click to edit Master text styles</a:t>
            </a:r>
          </a:p>
        </p:txBody>
      </p:sp>
      <p:sp>
        <p:nvSpPr>
          <p:cNvPr id="28" name="Text Placeholder 18"/>
          <p:cNvSpPr>
            <a:spLocks noGrp="1"/>
          </p:cNvSpPr>
          <p:nvPr>
            <p:ph type="body" sz="quarter" idx="23"/>
          </p:nvPr>
        </p:nvSpPr>
        <p:spPr>
          <a:xfrm>
            <a:off x="6910417" y="2901735"/>
            <a:ext cx="3316561" cy="759137"/>
          </a:xfrm>
        </p:spPr>
        <p:txBody>
          <a:bodyPr anchor="ctr" anchorCtr="0"/>
          <a:lstStyle>
            <a:lvl1pPr>
              <a:defRPr sz="1400" b="0">
                <a:solidFill>
                  <a:schemeClr val="tx2"/>
                </a:solidFill>
              </a:defRPr>
            </a:lvl1pPr>
          </a:lstStyle>
          <a:p>
            <a:pPr lvl="0"/>
            <a:r>
              <a:rPr lang="en-US"/>
              <a:t>Click to edit Master text styles</a:t>
            </a:r>
          </a:p>
        </p:txBody>
      </p:sp>
      <p:sp>
        <p:nvSpPr>
          <p:cNvPr id="29" name="Text Placeholder 18"/>
          <p:cNvSpPr>
            <a:spLocks noGrp="1"/>
          </p:cNvSpPr>
          <p:nvPr>
            <p:ph type="body" sz="quarter" idx="24"/>
          </p:nvPr>
        </p:nvSpPr>
        <p:spPr>
          <a:xfrm>
            <a:off x="6910417" y="4211293"/>
            <a:ext cx="3316561" cy="759137"/>
          </a:xfrm>
        </p:spPr>
        <p:txBody>
          <a:bodyPr anchor="ctr" anchorCtr="0"/>
          <a:lstStyle>
            <a:lvl1pPr>
              <a:defRPr sz="1400" b="0">
                <a:solidFill>
                  <a:schemeClr val="tx2"/>
                </a:solidFill>
              </a:defRPr>
            </a:lvl1pPr>
          </a:lstStyle>
          <a:p>
            <a:pPr lvl="0"/>
            <a:r>
              <a:rPr lang="en-US"/>
              <a:t>Click to edit Master text styles</a:t>
            </a:r>
          </a:p>
        </p:txBody>
      </p:sp>
    </p:spTree>
    <p:extLst>
      <p:ext uri="{BB962C8B-B14F-4D97-AF65-F5344CB8AC3E}">
        <p14:creationId xmlns:p14="http://schemas.microsoft.com/office/powerpoint/2010/main" val="2987326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Break">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598101" y="3353538"/>
            <a:ext cx="9808643" cy="594124"/>
          </a:xfrm>
        </p:spPr>
        <p:txBody>
          <a:bodyPr>
            <a:normAutofit/>
          </a:bodyPr>
          <a:lstStyle>
            <a:lvl1pPr marL="0" indent="0" algn="l">
              <a:lnSpc>
                <a:spcPct val="110000"/>
              </a:lnSpc>
              <a:buNone/>
              <a:defRPr lang="en-US" sz="1800" b="0" kern="1200" cap="all" baseline="0" dirty="0">
                <a:solidFill>
                  <a:schemeClr val="tx2"/>
                </a:solidFill>
                <a:latin typeface="Arial"/>
                <a:ea typeface="+mn-ea"/>
                <a:cs typeface="Aria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SUBTITLE</a:t>
            </a:r>
          </a:p>
        </p:txBody>
      </p:sp>
      <p:sp>
        <p:nvSpPr>
          <p:cNvPr id="2" name="Title 1"/>
          <p:cNvSpPr>
            <a:spLocks noGrp="1"/>
          </p:cNvSpPr>
          <p:nvPr>
            <p:ph type="ctrTitle" hasCustomPrompt="1"/>
          </p:nvPr>
        </p:nvSpPr>
        <p:spPr>
          <a:xfrm>
            <a:off x="598099" y="1612241"/>
            <a:ext cx="9808644" cy="1800519"/>
          </a:xfrm>
        </p:spPr>
        <p:txBody>
          <a:bodyPr anchor="b" anchorCtr="0">
            <a:normAutofit/>
          </a:bodyPr>
          <a:lstStyle>
            <a:lvl1pPr algn="l">
              <a:lnSpc>
                <a:spcPct val="83000"/>
              </a:lnSpc>
              <a:defRPr kumimoji="0" lang="en-US" sz="4000" b="0" i="0" u="none" strike="noStrike" kern="0" cap="all" spc="0" normalizeH="0" baseline="0" dirty="0">
                <a:ln>
                  <a:noFill/>
                </a:ln>
                <a:solidFill>
                  <a:schemeClr val="tx2"/>
                </a:solidFill>
                <a:effectLst/>
                <a:uLnTx/>
                <a:uFillTx/>
                <a:latin typeface="Arial" panose="020B0604020202020204" pitchFamily="34" charset="0"/>
                <a:ea typeface="+mj-ea"/>
                <a:cs typeface="Arial" panose="020B0604020202020204" pitchFamily="34" charset="0"/>
              </a:defRPr>
            </a:lvl1pPr>
          </a:lstStyle>
          <a:p>
            <a:r>
              <a:rPr lang="en-US"/>
              <a:t>PRESENTATION TITLE</a:t>
            </a:r>
          </a:p>
        </p:txBody>
      </p:sp>
      <p:sp>
        <p:nvSpPr>
          <p:cNvPr id="11" name="object 3"/>
          <p:cNvSpPr/>
          <p:nvPr/>
        </p:nvSpPr>
        <p:spPr>
          <a:xfrm>
            <a:off x="0" y="2746080"/>
            <a:ext cx="228600" cy="685801"/>
          </a:xfrm>
          <a:custGeom>
            <a:avLst/>
            <a:gdLst/>
            <a:ahLst/>
            <a:cxnLst/>
            <a:rect l="l" t="t" r="r" b="b"/>
            <a:pathLst>
              <a:path w="228600" h="914400">
                <a:moveTo>
                  <a:pt x="0" y="914400"/>
                </a:moveTo>
                <a:lnTo>
                  <a:pt x="228600" y="914400"/>
                </a:lnTo>
                <a:lnTo>
                  <a:pt x="228600" y="0"/>
                </a:lnTo>
                <a:lnTo>
                  <a:pt x="0" y="0"/>
                </a:lnTo>
                <a:lnTo>
                  <a:pt x="0" y="914400"/>
                </a:lnTo>
                <a:close/>
              </a:path>
            </a:pathLst>
          </a:custGeom>
          <a:solidFill>
            <a:srgbClr val="D91E49"/>
          </a:solidFill>
        </p:spPr>
        <p:txBody>
          <a:bodyPr wrap="square" lIns="0" tIns="0" rIns="0" bIns="0" rtlCol="0"/>
          <a:lstStyle/>
          <a:p>
            <a:pPr marL="0" marR="0" lvl="0" indent="0" defTabSz="685800" eaLnBrk="1" fontAlgn="auto" latinLnBrk="0" hangingPunct="1">
              <a:lnSpc>
                <a:spcPct val="100000"/>
              </a:lnSpc>
              <a:spcBef>
                <a:spcPts val="0"/>
              </a:spcBef>
              <a:spcAft>
                <a:spcPts val="0"/>
              </a:spcAft>
              <a:buClrTx/>
              <a:buSzTx/>
              <a:buFontTx/>
              <a:buNone/>
              <a:tabLst/>
              <a:defRPr/>
            </a:pPr>
            <a:endParaRPr kumimoji="0" sz="1350" b="0" i="0" u="none" strike="noStrike" kern="0" cap="none" spc="0" normalizeH="0" baseline="0" noProof="0">
              <a:ln>
                <a:noFill/>
              </a:ln>
              <a:solidFill>
                <a:srgbClr val="000000"/>
              </a:solidFill>
              <a:effectLst/>
              <a:uLnTx/>
              <a:uFillTx/>
              <a:latin typeface="Arial"/>
            </a:endParaRP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rcRect/>
          <a:stretch/>
        </p:blipFill>
        <p:spPr>
          <a:xfrm>
            <a:off x="10841888" y="6037810"/>
            <a:ext cx="959063" cy="262628"/>
          </a:xfrm>
          <a:prstGeom prst="rect">
            <a:avLst/>
          </a:prstGeom>
        </p:spPr>
      </p:pic>
      <p:sp>
        <p:nvSpPr>
          <p:cNvPr id="9" name="TextBox 8">
            <a:extLst>
              <a:ext uri="{FF2B5EF4-FFF2-40B4-BE49-F238E27FC236}">
                <a16:creationId xmlns:a16="http://schemas.microsoft.com/office/drawing/2014/main" id="{33445B73-0E11-4EB6-B039-07922906552A}"/>
              </a:ext>
            </a:extLst>
          </p:cNvPr>
          <p:cNvSpPr txBox="1"/>
          <p:nvPr userDrawn="1"/>
        </p:nvSpPr>
        <p:spPr>
          <a:xfrm>
            <a:off x="8074560" y="6518561"/>
            <a:ext cx="3953540" cy="200055"/>
          </a:xfrm>
          <a:prstGeom prst="rect">
            <a:avLst/>
          </a:prstGeom>
          <a:noFill/>
        </p:spPr>
        <p:txBody>
          <a:bodyPr wrap="square" rtlCol="0">
            <a:spAutoFit/>
          </a:bodyPr>
          <a:lstStyle/>
          <a:p>
            <a:pPr algn="r"/>
            <a:r>
              <a:rPr lang="en-GB" sz="700" dirty="0">
                <a:solidFill>
                  <a:schemeClr val="accent5"/>
                </a:solidFill>
              </a:rPr>
              <a:t>MA-MM-05933</a:t>
            </a:r>
          </a:p>
        </p:txBody>
      </p:sp>
    </p:spTree>
    <p:extLst>
      <p:ext uri="{BB962C8B-B14F-4D97-AF65-F5344CB8AC3E}">
        <p14:creationId xmlns:p14="http://schemas.microsoft.com/office/powerpoint/2010/main" val="790854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Slide with mininal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58777" y="1371602"/>
            <a:ext cx="10918825" cy="46759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9BCE729F-CD65-4BB2-91EE-CC0EA66D8A8F}" type="slidenum">
              <a:rPr lang="en-US" smtClean="0"/>
              <a:t>‹#›</a:t>
            </a:fld>
            <a:endParaRPr lang="en-US"/>
          </a:p>
        </p:txBody>
      </p:sp>
    </p:spTree>
    <p:extLst>
      <p:ext uri="{BB962C8B-B14F-4D97-AF65-F5344CB8AC3E}">
        <p14:creationId xmlns:p14="http://schemas.microsoft.com/office/powerpoint/2010/main" val="832688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Slide with heavy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58777" y="1371602"/>
            <a:ext cx="10694539" cy="4722103"/>
          </a:xfrm>
        </p:spPr>
        <p:txBody>
          <a:bodyPr/>
          <a:lstStyle>
            <a:lvl1pPr>
              <a:defRPr/>
            </a:lvl1pPr>
            <a:lvl3pPr>
              <a:defRPr sz="1000"/>
            </a:lvl3pPr>
            <a:lvl4pPr>
              <a:defRPr sz="1000"/>
            </a:lvl4pPr>
            <a:lvl5pPr>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9BCE729F-CD65-4BB2-91EE-CC0EA66D8A8F}" type="slidenum">
              <a:rPr lang="en-US" smtClean="0"/>
              <a:t>‹#›</a:t>
            </a:fld>
            <a:endParaRPr lang="en-US"/>
          </a:p>
        </p:txBody>
      </p:sp>
    </p:spTree>
    <p:extLst>
      <p:ext uri="{BB962C8B-B14F-4D97-AF65-F5344CB8AC3E}">
        <p14:creationId xmlns:p14="http://schemas.microsoft.com/office/powerpoint/2010/main" val="130858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lide with two clo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Slide Number Placeholder 5"/>
          <p:cNvSpPr>
            <a:spLocks noGrp="1"/>
          </p:cNvSpPr>
          <p:nvPr>
            <p:ph type="sldNum" sz="quarter" idx="12"/>
          </p:nvPr>
        </p:nvSpPr>
        <p:spPr/>
        <p:txBody>
          <a:bodyPr/>
          <a:lstStyle/>
          <a:p>
            <a:fld id="{9BCE729F-CD65-4BB2-91EE-CC0EA66D8A8F}" type="slidenum">
              <a:rPr lang="en-US" smtClean="0"/>
              <a:t>‹#›</a:t>
            </a:fld>
            <a:endParaRPr lang="en-US"/>
          </a:p>
        </p:txBody>
      </p:sp>
      <p:sp>
        <p:nvSpPr>
          <p:cNvPr id="5" name="Content Placeholder 2"/>
          <p:cNvSpPr>
            <a:spLocks noGrp="1"/>
          </p:cNvSpPr>
          <p:nvPr>
            <p:ph idx="13"/>
          </p:nvPr>
        </p:nvSpPr>
        <p:spPr>
          <a:xfrm>
            <a:off x="5883907" y="1371601"/>
            <a:ext cx="5169408" cy="4412513"/>
          </a:xfrm>
        </p:spPr>
        <p:txBody>
          <a:bodyPr/>
          <a:lstStyle>
            <a:lvl3pPr>
              <a:defRPr sz="1000"/>
            </a:lvl3pPr>
            <a:lvl4pPr>
              <a:defRPr sz="1000"/>
            </a:lvl4pPr>
            <a:lvl5pPr>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7"/>
          <p:cNvSpPr>
            <a:spLocks noGrp="1"/>
          </p:cNvSpPr>
          <p:nvPr>
            <p:ph sz="quarter" idx="14"/>
          </p:nvPr>
        </p:nvSpPr>
        <p:spPr>
          <a:xfrm>
            <a:off x="358773" y="1371600"/>
            <a:ext cx="5169408" cy="4412512"/>
          </a:xfrm>
        </p:spPr>
        <p:txBody>
          <a:bodyPr/>
          <a:lstStyle>
            <a:lvl1pPr>
              <a:defRPr/>
            </a:lvl1pPr>
            <a:lvl3pPr>
              <a:defRPr sz="1000"/>
            </a:lvl3pPr>
            <a:lvl4pPr>
              <a:defRPr sz="1000"/>
            </a:lvl4pPr>
            <a:lvl5pPr>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98338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lide with large image">
    <p:spTree>
      <p:nvGrpSpPr>
        <p:cNvPr id="1" name=""/>
        <p:cNvGrpSpPr/>
        <p:nvPr/>
      </p:nvGrpSpPr>
      <p:grpSpPr>
        <a:xfrm>
          <a:off x="0" y="0"/>
          <a:ext cx="0" cy="0"/>
          <a:chOff x="0" y="0"/>
          <a:chExt cx="0" cy="0"/>
        </a:xfrm>
      </p:grpSpPr>
      <p:sp>
        <p:nvSpPr>
          <p:cNvPr id="4" name="Picture Placeholder 3"/>
          <p:cNvSpPr>
            <a:spLocks noGrp="1"/>
          </p:cNvSpPr>
          <p:nvPr>
            <p:ph type="pic" sz="quarter" idx="15"/>
          </p:nvPr>
        </p:nvSpPr>
        <p:spPr>
          <a:xfrm>
            <a:off x="5883907" y="1371600"/>
            <a:ext cx="5169408" cy="4413250"/>
          </a:xfrm>
          <a:solidFill>
            <a:schemeClr val="bg2"/>
          </a:solidFill>
        </p:spPr>
        <p:txBody>
          <a:bodyPr/>
          <a:lstStyle/>
          <a:p>
            <a:r>
              <a:rPr lang="en-US"/>
              <a:t>Click icon to add picture</a:t>
            </a:r>
          </a:p>
        </p:txBody>
      </p:sp>
      <p:sp>
        <p:nvSpPr>
          <p:cNvPr id="2" name="Title 1"/>
          <p:cNvSpPr>
            <a:spLocks noGrp="1"/>
          </p:cNvSpPr>
          <p:nvPr>
            <p:ph type="title"/>
          </p:nvPr>
        </p:nvSpPr>
        <p:spPr/>
        <p:txBody>
          <a:bodyPr/>
          <a:lstStyle/>
          <a:p>
            <a:r>
              <a:rPr lang="en-US"/>
              <a:t>Click to edit Master title style</a:t>
            </a:r>
          </a:p>
        </p:txBody>
      </p:sp>
      <p:sp>
        <p:nvSpPr>
          <p:cNvPr id="6" name="Slide Number Placeholder 5"/>
          <p:cNvSpPr>
            <a:spLocks noGrp="1"/>
          </p:cNvSpPr>
          <p:nvPr>
            <p:ph type="sldNum" sz="quarter" idx="12"/>
          </p:nvPr>
        </p:nvSpPr>
        <p:spPr/>
        <p:txBody>
          <a:bodyPr/>
          <a:lstStyle/>
          <a:p>
            <a:fld id="{9BCE729F-CD65-4BB2-91EE-CC0EA66D8A8F}" type="slidenum">
              <a:rPr lang="en-US" smtClean="0"/>
              <a:t>‹#›</a:t>
            </a:fld>
            <a:endParaRPr lang="en-US"/>
          </a:p>
        </p:txBody>
      </p:sp>
      <p:sp>
        <p:nvSpPr>
          <p:cNvPr id="8" name="Content Placeholder 7"/>
          <p:cNvSpPr>
            <a:spLocks noGrp="1"/>
          </p:cNvSpPr>
          <p:nvPr>
            <p:ph sz="quarter" idx="14"/>
          </p:nvPr>
        </p:nvSpPr>
        <p:spPr>
          <a:xfrm>
            <a:off x="358775" y="1371600"/>
            <a:ext cx="5169408" cy="4412512"/>
          </a:xfrm>
        </p:spPr>
        <p:txBody>
          <a:bodyPr/>
          <a:lstStyle>
            <a:lvl1pPr>
              <a:defRPr/>
            </a:lvl1pPr>
            <a:lvl3pPr>
              <a:defRPr sz="1000"/>
            </a:lvl3pPr>
            <a:lvl4pPr>
              <a:defRPr sz="1000"/>
            </a:lvl4pPr>
            <a:lvl5pPr>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62418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lide with three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Slide Number Placeholder 5"/>
          <p:cNvSpPr>
            <a:spLocks noGrp="1"/>
          </p:cNvSpPr>
          <p:nvPr>
            <p:ph type="sldNum" sz="quarter" idx="12"/>
          </p:nvPr>
        </p:nvSpPr>
        <p:spPr/>
        <p:txBody>
          <a:bodyPr/>
          <a:lstStyle/>
          <a:p>
            <a:fld id="{9BCE729F-CD65-4BB2-91EE-CC0EA66D8A8F}" type="slidenum">
              <a:rPr lang="en-US" smtClean="0"/>
              <a:t>‹#›</a:t>
            </a:fld>
            <a:endParaRPr lang="en-US"/>
          </a:p>
        </p:txBody>
      </p:sp>
      <p:sp>
        <p:nvSpPr>
          <p:cNvPr id="9" name="Content Placeholder 2"/>
          <p:cNvSpPr>
            <a:spLocks noGrp="1"/>
          </p:cNvSpPr>
          <p:nvPr>
            <p:ph idx="13" hasCustomPrompt="1"/>
          </p:nvPr>
        </p:nvSpPr>
        <p:spPr>
          <a:xfrm>
            <a:off x="4117213" y="1371600"/>
            <a:ext cx="3392424" cy="4412512"/>
          </a:xfrm>
        </p:spPr>
        <p:txBody>
          <a:bodyPr/>
          <a:lstStyle>
            <a:lvl1pPr marL="0" indent="0" algn="l" defTabSz="685800" rtl="0" eaLnBrk="1" latinLnBrk="0" hangingPunct="1">
              <a:lnSpc>
                <a:spcPct val="110000"/>
              </a:lnSpc>
              <a:spcBef>
                <a:spcPts val="750"/>
              </a:spcBef>
              <a:buFont typeface="Arial" panose="020B0604020202020204" pitchFamily="34" charset="0"/>
              <a:buNone/>
              <a:tabLst/>
              <a:defRPr lang="en-US" sz="1600" b="1" kern="1200" dirty="0" smtClean="0">
                <a:solidFill>
                  <a:schemeClr val="tx2"/>
                </a:solidFill>
                <a:latin typeface="Arial" panose="020B0604020202020204" pitchFamily="34" charset="0"/>
                <a:ea typeface="+mn-ea"/>
                <a:cs typeface="Arial" panose="020B0604020202020204" pitchFamily="34" charset="0"/>
              </a:defRPr>
            </a:lvl1pPr>
            <a:lvl3pPr>
              <a:defRPr lang="en-US" sz="1000" b="0" kern="1200" spc="-23" dirty="0">
                <a:solidFill>
                  <a:schemeClr val="tx2"/>
                </a:solidFill>
                <a:latin typeface="Arial"/>
                <a:ea typeface="+mn-ea"/>
                <a:cs typeface="Arial"/>
              </a:defRPr>
            </a:lvl3pPr>
            <a:lvl4pPr>
              <a:defRPr sz="1000"/>
            </a:lvl4pPr>
            <a:lvl5pPr>
              <a:defRPr sz="1000"/>
            </a:lvl5pPr>
          </a:lstStyle>
          <a:p>
            <a:pPr marL="0" marR="922496" lvl="0" indent="0" algn="l" defTabSz="685800" rtl="0" eaLnBrk="1" latinLnBrk="0" hangingPunct="1">
              <a:lnSpc>
                <a:spcPct val="110000"/>
              </a:lnSpc>
              <a:spcBef>
                <a:spcPts val="750"/>
              </a:spcBef>
              <a:buFont typeface="Arial" panose="020B0604020202020204" pitchFamily="34" charset="0"/>
              <a:buNone/>
            </a:pPr>
            <a:r>
              <a:rPr lang="en-US"/>
              <a:t>Header Text</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p:cNvSpPr>
            <a:spLocks noGrp="1"/>
          </p:cNvSpPr>
          <p:nvPr>
            <p:ph idx="14" hasCustomPrompt="1"/>
          </p:nvPr>
        </p:nvSpPr>
        <p:spPr>
          <a:xfrm>
            <a:off x="7875649" y="1371600"/>
            <a:ext cx="3392424" cy="4412512"/>
          </a:xfrm>
        </p:spPr>
        <p:txBody>
          <a:bodyPr/>
          <a:lstStyle>
            <a:lvl1pPr marL="0" indent="0" algn="l" defTabSz="685800" rtl="0" eaLnBrk="1" latinLnBrk="0" hangingPunct="1">
              <a:lnSpc>
                <a:spcPct val="110000"/>
              </a:lnSpc>
              <a:spcBef>
                <a:spcPts val="750"/>
              </a:spcBef>
              <a:buFont typeface="Arial" panose="020B0604020202020204" pitchFamily="34" charset="0"/>
              <a:buNone/>
              <a:defRPr lang="en-US" sz="1600" b="1" kern="1200" dirty="0" smtClean="0">
                <a:solidFill>
                  <a:schemeClr val="tx2"/>
                </a:solidFill>
                <a:latin typeface="Arial" panose="020B0604020202020204" pitchFamily="34" charset="0"/>
                <a:ea typeface="+mn-ea"/>
                <a:cs typeface="Arial" panose="020B0604020202020204" pitchFamily="34" charset="0"/>
              </a:defRPr>
            </a:lvl1pPr>
            <a:lvl3pPr>
              <a:defRPr lang="en-US" sz="1000" b="0" kern="1200" spc="-23" dirty="0">
                <a:solidFill>
                  <a:schemeClr val="tx2"/>
                </a:solidFill>
                <a:latin typeface="Arial"/>
                <a:ea typeface="+mn-ea"/>
                <a:cs typeface="Arial"/>
              </a:defRPr>
            </a:lvl3pPr>
            <a:lvl4pPr>
              <a:defRPr sz="1000"/>
            </a:lvl4pPr>
            <a:lvl5pPr>
              <a:defRPr sz="1000"/>
            </a:lvl5pPr>
          </a:lstStyle>
          <a:p>
            <a:pPr marL="0" marR="922496" lvl="0" indent="0" algn="l" defTabSz="685800" rtl="0" eaLnBrk="1" latinLnBrk="0" hangingPunct="1">
              <a:lnSpc>
                <a:spcPct val="110000"/>
              </a:lnSpc>
              <a:spcBef>
                <a:spcPts val="750"/>
              </a:spcBef>
              <a:buFont typeface="Arial" panose="020B0604020202020204" pitchFamily="34" charset="0"/>
              <a:buNone/>
            </a:pPr>
            <a:r>
              <a:rPr lang="en-US"/>
              <a:t>Header Text</a:t>
            </a:r>
          </a:p>
          <a:p>
            <a:pPr lvl="1"/>
            <a:r>
              <a:rPr lang="en-US"/>
              <a:t>Second level</a:t>
            </a:r>
          </a:p>
          <a:p>
            <a:pPr lvl="2"/>
            <a:r>
              <a:rPr lang="en-US"/>
              <a:t>Third level</a:t>
            </a:r>
          </a:p>
          <a:p>
            <a:pPr lvl="3"/>
            <a:r>
              <a:rPr lang="en-US"/>
              <a:t>Fourth level</a:t>
            </a:r>
          </a:p>
          <a:p>
            <a:pPr lvl="4"/>
            <a:r>
              <a:rPr lang="en-US"/>
              <a:t>Fifth level</a:t>
            </a:r>
          </a:p>
        </p:txBody>
      </p:sp>
      <p:sp>
        <p:nvSpPr>
          <p:cNvPr id="12" name="Content Placeholder 11"/>
          <p:cNvSpPr>
            <a:spLocks noGrp="1"/>
          </p:cNvSpPr>
          <p:nvPr>
            <p:ph sz="quarter" idx="15" hasCustomPrompt="1"/>
          </p:nvPr>
        </p:nvSpPr>
        <p:spPr>
          <a:xfrm>
            <a:off x="358775" y="1371600"/>
            <a:ext cx="3392424" cy="4413250"/>
          </a:xfrm>
        </p:spPr>
        <p:txBody>
          <a:bodyPr/>
          <a:lstStyle>
            <a:lvl1pPr>
              <a:defRPr lang="en-US" sz="1600" b="1" kern="1200" dirty="0" smtClean="0">
                <a:solidFill>
                  <a:schemeClr val="tx2"/>
                </a:solidFill>
                <a:latin typeface="Arial" panose="020B0604020202020204" pitchFamily="34" charset="0"/>
                <a:ea typeface="+mn-ea"/>
                <a:cs typeface="Arial" panose="020B0604020202020204" pitchFamily="34" charset="0"/>
              </a:defRPr>
            </a:lvl1pPr>
            <a:lvl3pPr>
              <a:defRPr sz="1000"/>
            </a:lvl3pPr>
            <a:lvl4pPr>
              <a:defRPr sz="1000"/>
            </a:lvl4pPr>
            <a:lvl5pPr>
              <a:defRPr sz="1000"/>
            </a:lvl5pPr>
          </a:lstStyle>
          <a:p>
            <a:pPr marL="0" lvl="0" indent="0" algn="l" defTabSz="685800" rtl="0" eaLnBrk="1" latinLnBrk="0" hangingPunct="1">
              <a:lnSpc>
                <a:spcPct val="110000"/>
              </a:lnSpc>
              <a:spcBef>
                <a:spcPts val="750"/>
              </a:spcBef>
              <a:buFont typeface="Arial" panose="020B0604020202020204" pitchFamily="34" charset="0"/>
              <a:buNone/>
            </a:pPr>
            <a:r>
              <a:rPr lang="en-US"/>
              <a:t>Header Text</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67946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lide with four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Slide Number Placeholder 5"/>
          <p:cNvSpPr>
            <a:spLocks noGrp="1"/>
          </p:cNvSpPr>
          <p:nvPr>
            <p:ph type="sldNum" sz="quarter" idx="12"/>
          </p:nvPr>
        </p:nvSpPr>
        <p:spPr/>
        <p:txBody>
          <a:bodyPr/>
          <a:lstStyle/>
          <a:p>
            <a:fld id="{9BCE729F-CD65-4BB2-91EE-CC0EA66D8A8F}" type="slidenum">
              <a:rPr lang="en-US" smtClean="0"/>
              <a:t>‹#›</a:t>
            </a:fld>
            <a:endParaRPr lang="en-US"/>
          </a:p>
        </p:txBody>
      </p:sp>
      <p:sp>
        <p:nvSpPr>
          <p:cNvPr id="12" name="Content Placeholder 11"/>
          <p:cNvSpPr>
            <a:spLocks noGrp="1"/>
          </p:cNvSpPr>
          <p:nvPr>
            <p:ph sz="quarter" idx="15" hasCustomPrompt="1"/>
          </p:nvPr>
        </p:nvSpPr>
        <p:spPr>
          <a:xfrm>
            <a:off x="358775" y="1371600"/>
            <a:ext cx="2501384" cy="4413250"/>
          </a:xfrm>
        </p:spPr>
        <p:txBody>
          <a:bodyPr/>
          <a:lstStyle>
            <a:lvl1pPr>
              <a:defRPr lang="en-US" sz="1400" b="1" kern="1200" dirty="0" smtClean="0">
                <a:solidFill>
                  <a:schemeClr val="tx2"/>
                </a:solidFill>
                <a:latin typeface="Arial" panose="020B0604020202020204" pitchFamily="34" charset="0"/>
                <a:ea typeface="+mn-ea"/>
                <a:cs typeface="Arial" panose="020B0604020202020204" pitchFamily="34" charset="0"/>
              </a:defRPr>
            </a:lvl1pPr>
            <a:lvl3pPr>
              <a:defRPr sz="1000"/>
            </a:lvl3pPr>
            <a:lvl4pPr>
              <a:defRPr sz="1000"/>
            </a:lvl4pPr>
            <a:lvl5pPr>
              <a:defRPr sz="1000"/>
            </a:lvl5pPr>
          </a:lstStyle>
          <a:p>
            <a:pPr marL="0" lvl="0" indent="0" algn="l" defTabSz="685800" rtl="0" eaLnBrk="1" latinLnBrk="0" hangingPunct="1">
              <a:lnSpc>
                <a:spcPct val="110000"/>
              </a:lnSpc>
              <a:spcBef>
                <a:spcPts val="750"/>
              </a:spcBef>
              <a:buFont typeface="Arial" panose="020B0604020202020204" pitchFamily="34" charset="0"/>
              <a:buNone/>
            </a:pPr>
            <a:r>
              <a:rPr lang="en-US"/>
              <a:t>Header Text</a:t>
            </a:r>
          </a:p>
          <a:p>
            <a:pPr lvl="1"/>
            <a:r>
              <a:rPr lang="en-US"/>
              <a:t>Second level</a:t>
            </a:r>
          </a:p>
          <a:p>
            <a:pPr lvl="2"/>
            <a:r>
              <a:rPr lang="en-US"/>
              <a:t>Third level</a:t>
            </a:r>
          </a:p>
          <a:p>
            <a:pPr lvl="3"/>
            <a:r>
              <a:rPr lang="en-US"/>
              <a:t>Fourth level</a:t>
            </a:r>
          </a:p>
          <a:p>
            <a:pPr lvl="4"/>
            <a:r>
              <a:rPr lang="en-US"/>
              <a:t>Fifth level</a:t>
            </a:r>
          </a:p>
        </p:txBody>
      </p:sp>
      <p:sp>
        <p:nvSpPr>
          <p:cNvPr id="7" name="Content Placeholder 11"/>
          <p:cNvSpPr>
            <a:spLocks noGrp="1"/>
          </p:cNvSpPr>
          <p:nvPr>
            <p:ph sz="quarter" idx="16" hasCustomPrompt="1"/>
          </p:nvPr>
        </p:nvSpPr>
        <p:spPr>
          <a:xfrm>
            <a:off x="3164588" y="1371600"/>
            <a:ext cx="2501384" cy="4413250"/>
          </a:xfrm>
        </p:spPr>
        <p:txBody>
          <a:bodyPr/>
          <a:lstStyle>
            <a:lvl1pPr>
              <a:defRPr lang="en-US" sz="1400" b="1" kern="1200" dirty="0" smtClean="0">
                <a:solidFill>
                  <a:schemeClr val="tx2"/>
                </a:solidFill>
                <a:latin typeface="Arial" panose="020B0604020202020204" pitchFamily="34" charset="0"/>
                <a:ea typeface="+mn-ea"/>
                <a:cs typeface="Arial" panose="020B0604020202020204" pitchFamily="34" charset="0"/>
              </a:defRPr>
            </a:lvl1pPr>
            <a:lvl3pPr>
              <a:defRPr sz="1000"/>
            </a:lvl3pPr>
            <a:lvl4pPr>
              <a:defRPr sz="1000"/>
            </a:lvl4pPr>
            <a:lvl5pPr>
              <a:defRPr sz="1000"/>
            </a:lvl5pPr>
          </a:lstStyle>
          <a:p>
            <a:pPr marL="0" lvl="0" indent="0" algn="l" defTabSz="685800" rtl="0" eaLnBrk="1" latinLnBrk="0" hangingPunct="1">
              <a:lnSpc>
                <a:spcPct val="110000"/>
              </a:lnSpc>
              <a:spcBef>
                <a:spcPts val="750"/>
              </a:spcBef>
              <a:buFont typeface="Arial" panose="020B0604020202020204" pitchFamily="34" charset="0"/>
              <a:buNone/>
            </a:pPr>
            <a:r>
              <a:rPr lang="en-US"/>
              <a:t>Header Text</a:t>
            </a:r>
          </a:p>
          <a:p>
            <a:pPr lvl="1"/>
            <a:r>
              <a:rPr lang="en-US"/>
              <a:t>Second level</a:t>
            </a:r>
          </a:p>
          <a:p>
            <a:pPr lvl="2"/>
            <a:r>
              <a:rPr lang="en-US"/>
              <a:t>Third level</a:t>
            </a:r>
          </a:p>
          <a:p>
            <a:pPr lvl="3"/>
            <a:r>
              <a:rPr lang="en-US"/>
              <a:t>Fourth level</a:t>
            </a:r>
          </a:p>
          <a:p>
            <a:pPr lvl="4"/>
            <a:r>
              <a:rPr lang="en-US"/>
              <a:t>Fifth level</a:t>
            </a:r>
          </a:p>
        </p:txBody>
      </p:sp>
      <p:sp>
        <p:nvSpPr>
          <p:cNvPr id="8" name="Content Placeholder 11"/>
          <p:cNvSpPr>
            <a:spLocks noGrp="1"/>
          </p:cNvSpPr>
          <p:nvPr>
            <p:ph sz="quarter" idx="17" hasCustomPrompt="1"/>
          </p:nvPr>
        </p:nvSpPr>
        <p:spPr>
          <a:xfrm>
            <a:off x="5970403" y="1371600"/>
            <a:ext cx="2501384" cy="4413250"/>
          </a:xfrm>
        </p:spPr>
        <p:txBody>
          <a:bodyPr/>
          <a:lstStyle>
            <a:lvl1pPr>
              <a:defRPr lang="en-US" sz="1400" b="1" kern="1200" dirty="0" smtClean="0">
                <a:solidFill>
                  <a:schemeClr val="tx2"/>
                </a:solidFill>
                <a:latin typeface="Arial" panose="020B0604020202020204" pitchFamily="34" charset="0"/>
                <a:ea typeface="+mn-ea"/>
                <a:cs typeface="Arial" panose="020B0604020202020204" pitchFamily="34" charset="0"/>
              </a:defRPr>
            </a:lvl1pPr>
            <a:lvl3pPr>
              <a:defRPr sz="1000"/>
            </a:lvl3pPr>
            <a:lvl4pPr>
              <a:defRPr sz="1000"/>
            </a:lvl4pPr>
            <a:lvl5pPr>
              <a:defRPr sz="1000"/>
            </a:lvl5pPr>
          </a:lstStyle>
          <a:p>
            <a:pPr marL="0" lvl="0" indent="0" algn="l" defTabSz="685800" rtl="0" eaLnBrk="1" latinLnBrk="0" hangingPunct="1">
              <a:lnSpc>
                <a:spcPct val="110000"/>
              </a:lnSpc>
              <a:spcBef>
                <a:spcPts val="750"/>
              </a:spcBef>
              <a:buFont typeface="Arial" panose="020B0604020202020204" pitchFamily="34" charset="0"/>
              <a:buNone/>
            </a:pPr>
            <a:r>
              <a:rPr lang="en-US"/>
              <a:t>Header Text</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1"/>
          <p:cNvSpPr>
            <a:spLocks noGrp="1"/>
          </p:cNvSpPr>
          <p:nvPr>
            <p:ph sz="quarter" idx="18" hasCustomPrompt="1"/>
          </p:nvPr>
        </p:nvSpPr>
        <p:spPr>
          <a:xfrm>
            <a:off x="8776216" y="1371600"/>
            <a:ext cx="2501384" cy="4413250"/>
          </a:xfrm>
        </p:spPr>
        <p:txBody>
          <a:bodyPr/>
          <a:lstStyle>
            <a:lvl1pPr>
              <a:defRPr lang="en-US" sz="1400" b="1" kern="1200" dirty="0" smtClean="0">
                <a:solidFill>
                  <a:schemeClr val="tx2"/>
                </a:solidFill>
                <a:latin typeface="Arial" panose="020B0604020202020204" pitchFamily="34" charset="0"/>
                <a:ea typeface="+mn-ea"/>
                <a:cs typeface="Arial" panose="020B0604020202020204" pitchFamily="34" charset="0"/>
              </a:defRPr>
            </a:lvl1pPr>
            <a:lvl3pPr>
              <a:defRPr sz="1000"/>
            </a:lvl3pPr>
            <a:lvl4pPr>
              <a:defRPr sz="1000"/>
            </a:lvl4pPr>
            <a:lvl5pPr>
              <a:defRPr sz="1000"/>
            </a:lvl5pPr>
          </a:lstStyle>
          <a:p>
            <a:pPr marL="0" lvl="0" indent="0" algn="l" defTabSz="685800" rtl="0" eaLnBrk="1" latinLnBrk="0" hangingPunct="1">
              <a:lnSpc>
                <a:spcPct val="110000"/>
              </a:lnSpc>
              <a:spcBef>
                <a:spcPts val="750"/>
              </a:spcBef>
              <a:buFont typeface="Arial" panose="020B0604020202020204" pitchFamily="34" charset="0"/>
              <a:buNone/>
            </a:pPr>
            <a:r>
              <a:rPr lang="en-US"/>
              <a:t>Header Text</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13743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58777" y="1371602"/>
            <a:ext cx="10694539" cy="4805363"/>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object 3"/>
          <p:cNvSpPr/>
          <p:nvPr/>
        </p:nvSpPr>
        <p:spPr>
          <a:xfrm>
            <a:off x="0" y="451458"/>
            <a:ext cx="228600" cy="685801"/>
          </a:xfrm>
          <a:custGeom>
            <a:avLst/>
            <a:gdLst/>
            <a:ahLst/>
            <a:cxnLst/>
            <a:rect l="l" t="t" r="r" b="b"/>
            <a:pathLst>
              <a:path w="228600" h="914400">
                <a:moveTo>
                  <a:pt x="0" y="914400"/>
                </a:moveTo>
                <a:lnTo>
                  <a:pt x="228600" y="914400"/>
                </a:lnTo>
                <a:lnTo>
                  <a:pt x="228600" y="0"/>
                </a:lnTo>
                <a:lnTo>
                  <a:pt x="0" y="0"/>
                </a:lnTo>
                <a:lnTo>
                  <a:pt x="0" y="914400"/>
                </a:lnTo>
                <a:close/>
              </a:path>
            </a:pathLst>
          </a:custGeom>
          <a:solidFill>
            <a:srgbClr val="D91E49"/>
          </a:solidFill>
        </p:spPr>
        <p:txBody>
          <a:bodyPr wrap="square" lIns="0" tIns="0" rIns="0" bIns="0" rtlCol="0"/>
          <a:lstStyle/>
          <a:p>
            <a:pPr marL="0" marR="0" lvl="0" indent="0" defTabSz="685800" eaLnBrk="1" fontAlgn="auto" latinLnBrk="0" hangingPunct="1">
              <a:lnSpc>
                <a:spcPct val="100000"/>
              </a:lnSpc>
              <a:spcBef>
                <a:spcPts val="0"/>
              </a:spcBef>
              <a:spcAft>
                <a:spcPts val="0"/>
              </a:spcAft>
              <a:buClrTx/>
              <a:buSzTx/>
              <a:buFontTx/>
              <a:buNone/>
              <a:tabLst/>
              <a:defRPr/>
            </a:pPr>
            <a:endParaRPr kumimoji="0" sz="1350" b="0" i="0" u="none" strike="noStrike" kern="0" cap="none" spc="0" normalizeH="0" baseline="0" noProof="0">
              <a:ln>
                <a:noFill/>
              </a:ln>
              <a:solidFill>
                <a:srgbClr val="000000"/>
              </a:solidFill>
              <a:effectLst/>
              <a:uLnTx/>
              <a:uFillTx/>
              <a:latin typeface="Arial"/>
            </a:endParaRPr>
          </a:p>
        </p:txBody>
      </p:sp>
      <p:sp>
        <p:nvSpPr>
          <p:cNvPr id="15" name="object 4"/>
          <p:cNvSpPr/>
          <p:nvPr/>
        </p:nvSpPr>
        <p:spPr>
          <a:xfrm>
            <a:off x="11053315" y="451457"/>
            <a:ext cx="910088" cy="685800"/>
          </a:xfrm>
          <a:custGeom>
            <a:avLst/>
            <a:gdLst/>
            <a:ahLst/>
            <a:cxnLst/>
            <a:rect l="l" t="t" r="r" b="b"/>
            <a:pathLst>
              <a:path w="914400" h="914400">
                <a:moveTo>
                  <a:pt x="0" y="914400"/>
                </a:moveTo>
                <a:lnTo>
                  <a:pt x="914400" y="914400"/>
                </a:lnTo>
                <a:lnTo>
                  <a:pt x="914400" y="0"/>
                </a:lnTo>
                <a:lnTo>
                  <a:pt x="0" y="0"/>
                </a:lnTo>
                <a:lnTo>
                  <a:pt x="0" y="914400"/>
                </a:lnTo>
                <a:close/>
              </a:path>
            </a:pathLst>
          </a:custGeom>
          <a:solidFill>
            <a:sysClr val="window" lastClr="FFFFFF">
              <a:lumMod val="85000"/>
            </a:sysClr>
          </a:solidFill>
        </p:spPr>
        <p:txBody>
          <a:bodyPr wrap="square" lIns="0" tIns="0" rIns="0" bIns="0" rtlCol="0"/>
          <a:lstStyle/>
          <a:p>
            <a:pPr marL="0" marR="0" lvl="0" indent="0" defTabSz="685800" eaLnBrk="1" fontAlgn="auto" latinLnBrk="0" hangingPunct="1">
              <a:lnSpc>
                <a:spcPct val="100000"/>
              </a:lnSpc>
              <a:spcBef>
                <a:spcPts val="0"/>
              </a:spcBef>
              <a:spcAft>
                <a:spcPts val="0"/>
              </a:spcAft>
              <a:buClrTx/>
              <a:buSzTx/>
              <a:buFontTx/>
              <a:buNone/>
              <a:tabLst/>
              <a:defRPr/>
            </a:pPr>
            <a:endParaRPr kumimoji="0" sz="1350" b="0" i="0" u="none" strike="noStrike" kern="0" cap="none" spc="0" normalizeH="0" baseline="0" noProof="0">
              <a:ln>
                <a:noFill/>
              </a:ln>
              <a:solidFill>
                <a:srgbClr val="000000"/>
              </a:solidFill>
              <a:effectLst/>
              <a:uLnTx/>
              <a:uFillTx/>
              <a:latin typeface="Arial"/>
            </a:endParaRPr>
          </a:p>
        </p:txBody>
      </p:sp>
      <p:sp>
        <p:nvSpPr>
          <p:cNvPr id="16" name="Slide Number Placeholder 5"/>
          <p:cNvSpPr>
            <a:spLocks noGrp="1"/>
          </p:cNvSpPr>
          <p:nvPr>
            <p:ph type="sldNum" sz="quarter" idx="4"/>
          </p:nvPr>
        </p:nvSpPr>
        <p:spPr>
          <a:xfrm>
            <a:off x="11053315" y="451455"/>
            <a:ext cx="910085" cy="685802"/>
          </a:xfrm>
          <a:prstGeom prst="rect">
            <a:avLst/>
          </a:prstGeom>
        </p:spPr>
        <p:txBody>
          <a:bodyPr vert="horz" lIns="91440" tIns="45720" rIns="91440" bIns="45720" rtlCol="0" anchor="ctr"/>
          <a:lstStyle>
            <a:lvl1pPr algn="ctr">
              <a:defRPr lang="en-US" sz="1350" kern="1200" spc="-4" smtClean="0">
                <a:solidFill>
                  <a:schemeClr val="tx2"/>
                </a:solidFill>
                <a:latin typeface="Arial"/>
                <a:ea typeface="+mn-ea"/>
                <a:cs typeface="Arial"/>
              </a:defRPr>
            </a:lvl1pPr>
          </a:lstStyle>
          <a:p>
            <a:fld id="{9BCE729F-CD65-4BB2-91EE-CC0EA66D8A8F}" type="slidenum">
              <a:rPr lang="en-US" smtClean="0"/>
              <a:t>‹#›</a:t>
            </a:fld>
            <a:endParaRPr lang="en-US" dirty="0"/>
          </a:p>
        </p:txBody>
      </p:sp>
      <p:sp>
        <p:nvSpPr>
          <p:cNvPr id="17" name="Title Placeholder 1"/>
          <p:cNvSpPr>
            <a:spLocks noGrp="1"/>
          </p:cNvSpPr>
          <p:nvPr>
            <p:ph type="title"/>
          </p:nvPr>
        </p:nvSpPr>
        <p:spPr>
          <a:xfrm>
            <a:off x="358775" y="451456"/>
            <a:ext cx="10694540" cy="685802"/>
          </a:xfrm>
          <a:prstGeom prst="rect">
            <a:avLst/>
          </a:prstGeom>
        </p:spPr>
        <p:txBody>
          <a:bodyPr vert="horz" lIns="91440" tIns="45720" rIns="91440" bIns="45720" rtlCol="0" anchor="ctr">
            <a:noAutofit/>
          </a:bodyPr>
          <a:lstStyle/>
          <a:p>
            <a:r>
              <a:rPr lang="en-US"/>
              <a:t>Click to edit Master title style</a:t>
            </a:r>
          </a:p>
        </p:txBody>
      </p:sp>
      <p:pic>
        <p:nvPicPr>
          <p:cNvPr id="20" name="Picture 19"/>
          <p:cNvPicPr>
            <a:picLocks noChangeAspect="1"/>
          </p:cNvPicPr>
          <p:nvPr/>
        </p:nvPicPr>
        <p:blipFill>
          <a:blip r:embed="rId17">
            <a:extLst>
              <a:ext uri="{28A0092B-C50C-407E-A947-70E740481C1C}">
                <a14:useLocalDpi xmlns:a14="http://schemas.microsoft.com/office/drawing/2010/main" val="0"/>
              </a:ext>
            </a:extLst>
          </a:blip>
          <a:srcRect/>
          <a:stretch/>
        </p:blipFill>
        <p:spPr>
          <a:xfrm>
            <a:off x="10841888" y="6037810"/>
            <a:ext cx="959063" cy="262628"/>
          </a:xfrm>
          <a:prstGeom prst="rect">
            <a:avLst/>
          </a:prstGeom>
        </p:spPr>
      </p:pic>
      <p:sp>
        <p:nvSpPr>
          <p:cNvPr id="21" name="object 19"/>
          <p:cNvSpPr/>
          <p:nvPr/>
        </p:nvSpPr>
        <p:spPr>
          <a:xfrm flipV="1">
            <a:off x="457201" y="6343951"/>
            <a:ext cx="11506201" cy="45719"/>
          </a:xfrm>
          <a:custGeom>
            <a:avLst/>
            <a:gdLst/>
            <a:ahLst/>
            <a:cxnLst/>
            <a:rect l="l" t="t" r="r" b="b"/>
            <a:pathLst>
              <a:path w="11277600">
                <a:moveTo>
                  <a:pt x="0" y="0"/>
                </a:moveTo>
                <a:lnTo>
                  <a:pt x="11277600" y="0"/>
                </a:lnTo>
              </a:path>
            </a:pathLst>
          </a:custGeom>
          <a:ln w="22263">
            <a:solidFill>
              <a:srgbClr val="A62B4D"/>
            </a:solidFill>
          </a:ln>
        </p:spPr>
        <p:txBody>
          <a:bodyPr wrap="square" lIns="0" tIns="0" rIns="0" bIns="0" rtlCol="0"/>
          <a:lstStyle/>
          <a:p>
            <a:pPr marL="0" marR="0" lvl="0" indent="0" defTabSz="685800" eaLnBrk="1" fontAlgn="auto" latinLnBrk="0" hangingPunct="1">
              <a:lnSpc>
                <a:spcPct val="100000"/>
              </a:lnSpc>
              <a:spcBef>
                <a:spcPts val="0"/>
              </a:spcBef>
              <a:spcAft>
                <a:spcPts val="0"/>
              </a:spcAft>
              <a:buClrTx/>
              <a:buSzTx/>
              <a:buFontTx/>
              <a:buNone/>
              <a:tabLst/>
              <a:defRPr/>
            </a:pPr>
            <a:endParaRPr kumimoji="0" sz="1350" b="0" i="0" u="none" strike="noStrike" kern="0" cap="none" spc="0" normalizeH="0" baseline="0" noProof="0">
              <a:ln>
                <a:noFill/>
              </a:ln>
              <a:solidFill>
                <a:srgbClr val="000000"/>
              </a:solidFill>
              <a:effectLst/>
              <a:uLnTx/>
              <a:uFillTx/>
            </a:endParaRPr>
          </a:p>
        </p:txBody>
      </p:sp>
      <p:sp>
        <p:nvSpPr>
          <p:cNvPr id="11" name="TextBox 10">
            <a:extLst>
              <a:ext uri="{FF2B5EF4-FFF2-40B4-BE49-F238E27FC236}">
                <a16:creationId xmlns:a16="http://schemas.microsoft.com/office/drawing/2014/main" id="{1182CF01-E666-46F2-944E-2A09DB711941}"/>
              </a:ext>
            </a:extLst>
          </p:cNvPr>
          <p:cNvSpPr txBox="1"/>
          <p:nvPr/>
        </p:nvSpPr>
        <p:spPr>
          <a:xfrm>
            <a:off x="8074560" y="6518561"/>
            <a:ext cx="3953540" cy="200055"/>
          </a:xfrm>
          <a:prstGeom prst="rect">
            <a:avLst/>
          </a:prstGeom>
          <a:noFill/>
        </p:spPr>
        <p:txBody>
          <a:bodyPr wrap="square" rtlCol="0">
            <a:spAutoFit/>
          </a:bodyPr>
          <a:lstStyle/>
          <a:p>
            <a:pPr algn="r"/>
            <a:r>
              <a:rPr lang="en-GB" sz="700" dirty="0">
                <a:solidFill>
                  <a:schemeClr val="accent5"/>
                </a:solidFill>
              </a:rPr>
              <a:t>MA-MM-05933</a:t>
            </a:r>
          </a:p>
        </p:txBody>
      </p:sp>
    </p:spTree>
    <p:extLst>
      <p:ext uri="{BB962C8B-B14F-4D97-AF65-F5344CB8AC3E}">
        <p14:creationId xmlns:p14="http://schemas.microsoft.com/office/powerpoint/2010/main" val="3249645935"/>
      </p:ext>
    </p:extLst>
  </p:cSld>
  <p:clrMap bg1="lt1" tx1="dk1" bg2="lt2" tx2="dk2" accent1="accent1" accent2="accent2" accent3="accent3" accent4="accent4" accent5="accent5" accent6="accent6" hlink="hlink" folHlink="folHlink"/>
  <p:sldLayoutIdLst>
    <p:sldLayoutId id="2147483661" r:id="rId1"/>
    <p:sldLayoutId id="2147483667" r:id="rId2"/>
    <p:sldLayoutId id="2147483662" r:id="rId3"/>
    <p:sldLayoutId id="2147483663" r:id="rId4"/>
    <p:sldLayoutId id="2147483664" r:id="rId5"/>
    <p:sldLayoutId id="2147483669" r:id="rId6"/>
    <p:sldLayoutId id="2147483671" r:id="rId7"/>
    <p:sldLayoutId id="2147483672" r:id="rId8"/>
    <p:sldLayoutId id="2147483673" r:id="rId9"/>
    <p:sldLayoutId id="2147483674" r:id="rId10"/>
    <p:sldLayoutId id="2147483675" r:id="rId11"/>
    <p:sldLayoutId id="2147483676" r:id="rId12"/>
    <p:sldLayoutId id="2147483678" r:id="rId13"/>
    <p:sldLayoutId id="2147483679" r:id="rId14"/>
    <p:sldLayoutId id="2147483680" r:id="rId1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685800" rtl="0" eaLnBrk="1" latinLnBrk="0" hangingPunct="1">
        <a:lnSpc>
          <a:spcPct val="90000"/>
        </a:lnSpc>
        <a:spcBef>
          <a:spcPct val="0"/>
        </a:spcBef>
        <a:buNone/>
        <a:defRPr sz="2000" kern="1200" cap="all" baseline="0">
          <a:solidFill>
            <a:schemeClr val="tx2"/>
          </a:solidFill>
          <a:latin typeface="Arial" panose="020B0604020202020204" pitchFamily="34" charset="0"/>
          <a:ea typeface="+mj-ea"/>
          <a:cs typeface="Arial" panose="020B0604020202020204" pitchFamily="34" charset="0"/>
        </a:defRPr>
      </a:lvl1pPr>
    </p:titleStyle>
    <p:bodyStyle>
      <a:lvl1pPr marL="0" indent="0" algn="l" defTabSz="685800" rtl="0" eaLnBrk="1" latinLnBrk="0" hangingPunct="1">
        <a:lnSpc>
          <a:spcPct val="110000"/>
        </a:lnSpc>
        <a:spcBef>
          <a:spcPts val="750"/>
        </a:spcBef>
        <a:buFont typeface="Arial" panose="020B0604020202020204" pitchFamily="34" charset="0"/>
        <a:buNone/>
        <a:defRPr sz="1600" b="0" kern="1200">
          <a:solidFill>
            <a:schemeClr val="tx2"/>
          </a:solidFill>
          <a:latin typeface="Arial" panose="020B0604020202020204" pitchFamily="34" charset="0"/>
          <a:ea typeface="+mn-ea"/>
          <a:cs typeface="Arial" panose="020B0604020202020204" pitchFamily="34" charset="0"/>
        </a:defRPr>
      </a:lvl1pPr>
      <a:lvl2pPr marL="0" indent="0" algn="l" defTabSz="685800" rtl="0" eaLnBrk="1" latinLnBrk="0" hangingPunct="1">
        <a:lnSpc>
          <a:spcPct val="120000"/>
        </a:lnSpc>
        <a:spcBef>
          <a:spcPts val="0"/>
        </a:spcBef>
        <a:spcAft>
          <a:spcPts val="300"/>
        </a:spcAft>
        <a:buFont typeface="Arial" panose="020B0604020202020204" pitchFamily="34" charset="0"/>
        <a:buNone/>
        <a:defRPr sz="1400" b="0" kern="1200">
          <a:solidFill>
            <a:schemeClr val="accent1"/>
          </a:solidFill>
          <a:latin typeface="Arial" panose="020B0604020202020204" pitchFamily="34" charset="0"/>
          <a:ea typeface="+mn-ea"/>
          <a:cs typeface="Arial" panose="020B0604020202020204" pitchFamily="34" charset="0"/>
        </a:defRPr>
      </a:lvl2pPr>
      <a:lvl3pPr marL="0" indent="0" algn="l" defTabSz="685800" rtl="0" eaLnBrk="1" latinLnBrk="0" hangingPunct="1">
        <a:lnSpc>
          <a:spcPct val="120000"/>
        </a:lnSpc>
        <a:spcBef>
          <a:spcPts val="450"/>
        </a:spcBef>
        <a:spcAft>
          <a:spcPts val="300"/>
        </a:spcAft>
        <a:buFont typeface="Arial" panose="020B0604020202020204" pitchFamily="34" charset="0"/>
        <a:buNone/>
        <a:defRPr sz="1400" b="0" kern="1200">
          <a:solidFill>
            <a:schemeClr val="tx2"/>
          </a:solidFill>
          <a:latin typeface="Arial" panose="020B0604020202020204" pitchFamily="34" charset="0"/>
          <a:ea typeface="+mn-ea"/>
          <a:cs typeface="Arial" panose="020B0604020202020204" pitchFamily="34" charset="0"/>
        </a:defRPr>
      </a:lvl3pPr>
      <a:lvl4pPr marL="175022" indent="-175022" algn="l" defTabSz="685800" rtl="0" eaLnBrk="1" latinLnBrk="0" hangingPunct="1">
        <a:lnSpc>
          <a:spcPct val="120000"/>
        </a:lnSpc>
        <a:spcBef>
          <a:spcPts val="450"/>
        </a:spcBef>
        <a:spcAft>
          <a:spcPts val="300"/>
        </a:spcAft>
        <a:buFont typeface="Arial" panose="020B0604020202020204" pitchFamily="34" charset="0"/>
        <a:buChar char="•"/>
        <a:defRPr sz="1400" b="0" kern="1200">
          <a:solidFill>
            <a:schemeClr val="tx2"/>
          </a:solidFill>
          <a:latin typeface="Arial" panose="020B0604020202020204" pitchFamily="34" charset="0"/>
          <a:ea typeface="+mn-ea"/>
          <a:cs typeface="Arial" panose="020B0604020202020204" pitchFamily="34" charset="0"/>
        </a:defRPr>
      </a:lvl4pPr>
      <a:lvl5pPr marL="388144" indent="-175022" algn="l" defTabSz="685800" rtl="0" eaLnBrk="1" latinLnBrk="0" hangingPunct="1">
        <a:lnSpc>
          <a:spcPct val="120000"/>
        </a:lnSpc>
        <a:spcBef>
          <a:spcPts val="450"/>
        </a:spcBef>
        <a:spcAft>
          <a:spcPts val="300"/>
        </a:spcAft>
        <a:buFont typeface="Helvetica" panose="020B0604020202020204" pitchFamily="34" charset="0"/>
        <a:buChar char="‒"/>
        <a:defRPr sz="1400" b="0" kern="1200">
          <a:solidFill>
            <a:schemeClr val="tx2"/>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1.xml"/><Relationship Id="rId1" Type="http://schemas.openxmlformats.org/officeDocument/2006/relationships/slideLayout" Target="../slideLayouts/slideLayout4.xml"/><Relationship Id="rId5" Type="http://schemas.openxmlformats.org/officeDocument/2006/relationships/image" Target="../media/image24.svg"/><Relationship Id="rId4" Type="http://schemas.openxmlformats.org/officeDocument/2006/relationships/image" Target="../media/image23.png"/></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8" Type="http://schemas.openxmlformats.org/officeDocument/2006/relationships/image" Target="../media/image35.svg"/><Relationship Id="rId3" Type="http://schemas.openxmlformats.org/officeDocument/2006/relationships/image" Target="../media/image30.png"/><Relationship Id="rId7" Type="http://schemas.openxmlformats.org/officeDocument/2006/relationships/image" Target="../media/image34.png"/><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image" Target="../media/image33.svg"/><Relationship Id="rId5" Type="http://schemas.openxmlformats.org/officeDocument/2006/relationships/image" Target="../media/image32.png"/><Relationship Id="rId4" Type="http://schemas.openxmlformats.org/officeDocument/2006/relationships/image" Target="../media/image31.sv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4.xml"/><Relationship Id="rId1" Type="http://schemas.openxmlformats.org/officeDocument/2006/relationships/slideLayout" Target="../slideLayouts/slideLayout11.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18.svg"/><Relationship Id="rId5" Type="http://schemas.openxmlformats.org/officeDocument/2006/relationships/image" Target="../media/image17.png"/><Relationship Id="rId10" Type="http://schemas.openxmlformats.org/officeDocument/2006/relationships/image" Target="../media/image22.svg"/><Relationship Id="rId4" Type="http://schemas.openxmlformats.org/officeDocument/2006/relationships/image" Target="../media/image16.svg"/><Relationship Id="rId9" Type="http://schemas.openxmlformats.org/officeDocument/2006/relationships/image" Target="../media/image2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25.png"/><Relationship Id="rId4" Type="http://schemas.openxmlformats.org/officeDocument/2006/relationships/image" Target="../media/image24.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E00735-47C8-46F3-AC08-5E2201E5A4E4}"/>
              </a:ext>
            </a:extLst>
          </p:cNvPr>
          <p:cNvSpPr>
            <a:spLocks noGrp="1"/>
          </p:cNvSpPr>
          <p:nvPr>
            <p:ph type="ctrTitle"/>
          </p:nvPr>
        </p:nvSpPr>
        <p:spPr>
          <a:xfrm>
            <a:off x="1007656" y="1882289"/>
            <a:ext cx="10478327" cy="1800519"/>
          </a:xfrm>
        </p:spPr>
        <p:txBody>
          <a:bodyPr>
            <a:noAutofit/>
          </a:bodyPr>
          <a:lstStyle/>
          <a:p>
            <a:r>
              <a:rPr lang="ru" sz="2400" dirty="0"/>
              <a:t>Эффективность такролимуса пролонгированн</a:t>
            </a:r>
            <a:r>
              <a:rPr lang="ru-RU" sz="2400" dirty="0"/>
              <a:t>го действия</a:t>
            </a:r>
            <a:r>
              <a:rPr lang="ru" sz="2400" dirty="0"/>
              <a:t> после перехода с такролимуса с немедленным высвобождением при трансплантации почки: ретроспективный анализ долгосрочных результатов исследования ADMIRAD</a:t>
            </a:r>
          </a:p>
        </p:txBody>
      </p:sp>
      <p:sp>
        <p:nvSpPr>
          <p:cNvPr id="7" name="Text Placeholder 5">
            <a:extLst>
              <a:ext uri="{FF2B5EF4-FFF2-40B4-BE49-F238E27FC236}">
                <a16:creationId xmlns:a16="http://schemas.microsoft.com/office/drawing/2014/main" id="{604D9A8E-614A-4242-9E1B-1E4C181023B3}"/>
              </a:ext>
            </a:extLst>
          </p:cNvPr>
          <p:cNvSpPr txBox="1">
            <a:spLocks/>
          </p:cNvSpPr>
          <p:nvPr/>
        </p:nvSpPr>
        <p:spPr>
          <a:xfrm>
            <a:off x="1016366" y="4519749"/>
            <a:ext cx="5626100" cy="865506"/>
          </a:xfrm>
          <a:prstGeom prst="rect">
            <a:avLst/>
          </a:prstGeom>
        </p:spPr>
        <p:txBody>
          <a:bodyPr vert="horz" lIns="91440" tIns="45720" rIns="91440" bIns="45720" rtlCol="0">
            <a:noAutofit/>
          </a:bodyPr>
          <a:lstStyle>
            <a:lvl1pPr marL="0" indent="0" algn="l" defTabSz="685800" rtl="0" eaLnBrk="1" latinLnBrk="0" hangingPunct="1">
              <a:lnSpc>
                <a:spcPct val="110000"/>
              </a:lnSpc>
              <a:spcBef>
                <a:spcPts val="0"/>
              </a:spcBef>
              <a:buFont typeface="Arial" panose="020B0604020202020204" pitchFamily="34" charset="0"/>
              <a:buNone/>
              <a:defRPr sz="1600" b="0" kern="1200">
                <a:solidFill>
                  <a:schemeClr val="tx2"/>
                </a:solidFill>
                <a:latin typeface="Arial" panose="020B0604020202020204" pitchFamily="34" charset="0"/>
                <a:ea typeface="+mn-ea"/>
                <a:cs typeface="Arial" panose="020B0604020202020204" pitchFamily="34" charset="0"/>
              </a:defRPr>
            </a:lvl1pPr>
            <a:lvl2pPr marL="0" indent="0" algn="l" defTabSz="685800" rtl="0" eaLnBrk="1" latinLnBrk="0" hangingPunct="1">
              <a:lnSpc>
                <a:spcPct val="120000"/>
              </a:lnSpc>
              <a:spcBef>
                <a:spcPts val="0"/>
              </a:spcBef>
              <a:spcAft>
                <a:spcPts val="300"/>
              </a:spcAft>
              <a:buFont typeface="Arial" panose="020B0604020202020204" pitchFamily="34" charset="0"/>
              <a:buNone/>
              <a:defRPr sz="1400" b="0" kern="1200">
                <a:solidFill>
                  <a:schemeClr val="accent1"/>
                </a:solidFill>
                <a:latin typeface="Arial" panose="020B0604020202020204" pitchFamily="34" charset="0"/>
                <a:ea typeface="+mn-ea"/>
                <a:cs typeface="Arial" panose="020B0604020202020204" pitchFamily="34" charset="0"/>
              </a:defRPr>
            </a:lvl2pPr>
            <a:lvl3pPr marL="0" indent="0" algn="l" defTabSz="685800" rtl="0" eaLnBrk="1" latinLnBrk="0" hangingPunct="1">
              <a:lnSpc>
                <a:spcPct val="120000"/>
              </a:lnSpc>
              <a:spcBef>
                <a:spcPts val="450"/>
              </a:spcBef>
              <a:spcAft>
                <a:spcPts val="300"/>
              </a:spcAft>
              <a:buFont typeface="Arial" panose="020B0604020202020204" pitchFamily="34" charset="0"/>
              <a:buNone/>
              <a:defRPr sz="1400" b="0" kern="1200">
                <a:solidFill>
                  <a:schemeClr val="tx2"/>
                </a:solidFill>
                <a:latin typeface="Arial" panose="020B0604020202020204" pitchFamily="34" charset="0"/>
                <a:ea typeface="+mn-ea"/>
                <a:cs typeface="Arial" panose="020B0604020202020204" pitchFamily="34" charset="0"/>
              </a:defRPr>
            </a:lvl3pPr>
            <a:lvl4pPr marL="175022" indent="-175022" algn="l" defTabSz="685800" rtl="0" eaLnBrk="1" latinLnBrk="0" hangingPunct="1">
              <a:lnSpc>
                <a:spcPct val="120000"/>
              </a:lnSpc>
              <a:spcBef>
                <a:spcPts val="450"/>
              </a:spcBef>
              <a:spcAft>
                <a:spcPts val="300"/>
              </a:spcAft>
              <a:buFont typeface="Arial" panose="020B0604020202020204" pitchFamily="34" charset="0"/>
              <a:buChar char="•"/>
              <a:defRPr sz="1400" b="0" kern="1200">
                <a:solidFill>
                  <a:schemeClr val="tx2"/>
                </a:solidFill>
                <a:latin typeface="Arial" panose="020B0604020202020204" pitchFamily="34" charset="0"/>
                <a:ea typeface="+mn-ea"/>
                <a:cs typeface="Arial" panose="020B0604020202020204" pitchFamily="34" charset="0"/>
              </a:defRPr>
            </a:lvl4pPr>
            <a:lvl5pPr marL="388144" indent="-175022" algn="l" defTabSz="685800" rtl="0" eaLnBrk="1" latinLnBrk="0" hangingPunct="1">
              <a:lnSpc>
                <a:spcPct val="120000"/>
              </a:lnSpc>
              <a:spcBef>
                <a:spcPts val="450"/>
              </a:spcBef>
              <a:spcAft>
                <a:spcPts val="300"/>
              </a:spcAft>
              <a:buFont typeface="Helvetica" panose="020B0604020202020204" pitchFamily="34" charset="0"/>
              <a:buChar char="‒"/>
              <a:defRPr sz="1400" b="0" kern="1200">
                <a:solidFill>
                  <a:schemeClr val="tx2"/>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800">
                <a:solidFill>
                  <a:schemeClr val="accent5"/>
                </a:solidFill>
              </a:rPr>
              <a:t>Kuypers D, Weekers L, Blogg M, Anaokar S, del Pilar Repetur C, De Meyer V, Shirakawa H, Kanaan N. Efficacy of Prolonged-release Tacrolimus After Conversion From Immediate-release Tacrolimus in Kidney Transplantation: A Retrospective Analysis of Long-term Outcomes From the ADMIRAD Study. Transplantation Direct 2023;9:e1465</a:t>
            </a:r>
            <a:endParaRPr lang="en-US" sz="800" dirty="0">
              <a:solidFill>
                <a:schemeClr val="accent5"/>
              </a:solidFill>
            </a:endParaRPr>
          </a:p>
        </p:txBody>
      </p:sp>
      <p:sp>
        <p:nvSpPr>
          <p:cNvPr id="5" name="TextBox 4">
            <a:extLst>
              <a:ext uri="{FF2B5EF4-FFF2-40B4-BE49-F238E27FC236}">
                <a16:creationId xmlns:a16="http://schemas.microsoft.com/office/drawing/2014/main" id="{85BEA98B-B807-4432-82D7-C8DDBEAA4CC8}"/>
              </a:ext>
            </a:extLst>
          </p:cNvPr>
          <p:cNvSpPr txBox="1"/>
          <p:nvPr/>
        </p:nvSpPr>
        <p:spPr>
          <a:xfrm>
            <a:off x="9338443" y="6502842"/>
            <a:ext cx="2853557" cy="276999"/>
          </a:xfrm>
          <a:prstGeom prst="rect">
            <a:avLst/>
          </a:prstGeom>
          <a:noFill/>
        </p:spPr>
        <p:txBody>
          <a:bodyPr wrap="square">
            <a:spAutoFit/>
          </a:bodyPr>
          <a:lstStyle/>
          <a:p>
            <a:r>
              <a:rPr lang="en-US" sz="1200" dirty="0"/>
              <a:t>MAT-RU-ADV-2023-00007</a:t>
            </a:r>
            <a:r>
              <a:rPr lang="ru-RU" sz="1200" dirty="0"/>
              <a:t>-</a:t>
            </a:r>
            <a:r>
              <a:rPr lang="en-US" sz="1200" dirty="0"/>
              <a:t>AUG-2023</a:t>
            </a:r>
          </a:p>
        </p:txBody>
      </p:sp>
    </p:spTree>
    <p:extLst>
      <p:ext uri="{BB962C8B-B14F-4D97-AF65-F5344CB8AC3E}">
        <p14:creationId xmlns:p14="http://schemas.microsoft.com/office/powerpoint/2010/main" val="2235195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F3EC5016-ECD8-4F64-A632-B59AECA9EE6A}"/>
              </a:ext>
            </a:extLst>
          </p:cNvPr>
          <p:cNvSpPr>
            <a:spLocks noGrp="1"/>
          </p:cNvSpPr>
          <p:nvPr>
            <p:ph type="ctrTitle"/>
          </p:nvPr>
        </p:nvSpPr>
        <p:spPr>
          <a:xfrm>
            <a:off x="598098" y="1612241"/>
            <a:ext cx="9974651" cy="1800519"/>
          </a:xfrm>
        </p:spPr>
        <p:txBody>
          <a:bodyPr>
            <a:noAutofit/>
          </a:bodyPr>
          <a:lstStyle/>
          <a:p>
            <a:r>
              <a:rPr lang="ru" sz="3200" dirty="0">
                <a:solidFill>
                  <a:schemeClr val="accent1"/>
                </a:solidFill>
              </a:rPr>
              <a:t>Результаты</a:t>
            </a:r>
          </a:p>
        </p:txBody>
      </p:sp>
      <p:sp>
        <p:nvSpPr>
          <p:cNvPr id="5" name="Subtitle 4">
            <a:extLst>
              <a:ext uri="{FF2B5EF4-FFF2-40B4-BE49-F238E27FC236}">
                <a16:creationId xmlns:a16="http://schemas.microsoft.com/office/drawing/2014/main" id="{047EC267-656F-D775-CEF1-4845812C715F}"/>
              </a:ext>
            </a:extLst>
          </p:cNvPr>
          <p:cNvSpPr>
            <a:spLocks noGrp="1"/>
          </p:cNvSpPr>
          <p:nvPr>
            <p:ph type="subTitle" idx="1"/>
          </p:nvPr>
        </p:nvSpPr>
        <p:spPr>
          <a:xfrm>
            <a:off x="598101" y="3353538"/>
            <a:ext cx="9808643" cy="451662"/>
          </a:xfrm>
        </p:spPr>
        <p:txBody>
          <a:bodyPr>
            <a:noAutofit/>
          </a:bodyPr>
          <a:lstStyle/>
          <a:p>
            <a:r>
              <a:rPr lang="ru" sz="2000" dirty="0"/>
              <a:t>вторичные конечные точки</a:t>
            </a:r>
          </a:p>
        </p:txBody>
      </p:sp>
      <p:sp>
        <p:nvSpPr>
          <p:cNvPr id="3" name="Subtitle 4">
            <a:extLst>
              <a:ext uri="{FF2B5EF4-FFF2-40B4-BE49-F238E27FC236}">
                <a16:creationId xmlns:a16="http://schemas.microsoft.com/office/drawing/2014/main" id="{C50A130D-6B09-6EF6-25F6-A257D973AF17}"/>
              </a:ext>
            </a:extLst>
          </p:cNvPr>
          <p:cNvSpPr txBox="1">
            <a:spLocks/>
          </p:cNvSpPr>
          <p:nvPr/>
        </p:nvSpPr>
        <p:spPr>
          <a:xfrm>
            <a:off x="598099" y="3805200"/>
            <a:ext cx="9808643" cy="1147126"/>
          </a:xfrm>
          <a:prstGeom prst="rect">
            <a:avLst/>
          </a:prstGeom>
        </p:spPr>
        <p:txBody>
          <a:bodyPr vert="horz" lIns="91440" tIns="45720" rIns="91440" bIns="45720" rtlCol="0">
            <a:noAutofit/>
          </a:bodyPr>
          <a:lstStyle>
            <a:lvl1pPr marL="0" indent="0" algn="l" defTabSz="685800" rtl="0" eaLnBrk="1" latinLnBrk="0" hangingPunct="1">
              <a:lnSpc>
                <a:spcPct val="110000"/>
              </a:lnSpc>
              <a:spcBef>
                <a:spcPts val="750"/>
              </a:spcBef>
              <a:buFont typeface="Arial" panose="020B0604020202020204" pitchFamily="34" charset="0"/>
              <a:buNone/>
              <a:defRPr lang="en-US" sz="1800" b="0" kern="1200" cap="all" baseline="0" dirty="0">
                <a:solidFill>
                  <a:schemeClr val="tx2"/>
                </a:solidFill>
                <a:latin typeface="Arial"/>
                <a:ea typeface="+mn-ea"/>
                <a:cs typeface="Arial"/>
              </a:defRPr>
            </a:lvl1pPr>
            <a:lvl2pPr marL="342900" indent="0" algn="ctr" defTabSz="685800" rtl="0" eaLnBrk="1" latinLnBrk="0" hangingPunct="1">
              <a:lnSpc>
                <a:spcPct val="120000"/>
              </a:lnSpc>
              <a:spcBef>
                <a:spcPts val="0"/>
              </a:spcBef>
              <a:spcAft>
                <a:spcPts val="300"/>
              </a:spcAft>
              <a:buFont typeface="Arial" panose="020B0604020202020204" pitchFamily="34" charset="0"/>
              <a:buNone/>
              <a:defRPr sz="1500" b="0" kern="1200">
                <a:solidFill>
                  <a:schemeClr val="accent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120000"/>
              </a:lnSpc>
              <a:spcBef>
                <a:spcPts val="450"/>
              </a:spcBef>
              <a:spcAft>
                <a:spcPts val="300"/>
              </a:spcAft>
              <a:buFont typeface="Arial" panose="020B0604020202020204" pitchFamily="34" charset="0"/>
              <a:buNone/>
              <a:defRPr sz="1350" b="0" kern="1200">
                <a:solidFill>
                  <a:schemeClr val="tx2"/>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120000"/>
              </a:lnSpc>
              <a:spcBef>
                <a:spcPts val="450"/>
              </a:spcBef>
              <a:spcAft>
                <a:spcPts val="300"/>
              </a:spcAft>
              <a:buFont typeface="Arial" panose="020B0604020202020204" pitchFamily="34" charset="0"/>
              <a:buNone/>
              <a:defRPr sz="1200" b="0" kern="1200">
                <a:solidFill>
                  <a:schemeClr val="tx2"/>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120000"/>
              </a:lnSpc>
              <a:spcBef>
                <a:spcPts val="450"/>
              </a:spcBef>
              <a:spcAft>
                <a:spcPts val="300"/>
              </a:spcAft>
              <a:buFont typeface="Helvetica" panose="020B0604020202020204" pitchFamily="34" charset="0"/>
              <a:buNone/>
              <a:defRPr sz="1200" b="0" kern="1200">
                <a:solidFill>
                  <a:schemeClr val="tx2"/>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marL="180000" indent="-180000">
              <a:buFont typeface="Arial" panose="020B0604020202020204" pitchFamily="34" charset="0"/>
              <a:buChar char="•"/>
            </a:pPr>
            <a:r>
              <a:rPr lang="ru" sz="1200" dirty="0">
                <a:solidFill>
                  <a:schemeClr val="bg1">
                    <a:lumMod val="50000"/>
                  </a:schemeClr>
                </a:solidFill>
              </a:rPr>
              <a:t>Общая выживаемость</a:t>
            </a:r>
          </a:p>
          <a:p>
            <a:pPr marL="180000" indent="-180000">
              <a:buFont typeface="Arial" panose="020B0604020202020204" pitchFamily="34" charset="0"/>
              <a:buChar char="•"/>
            </a:pPr>
            <a:r>
              <a:rPr lang="ru" sz="1200" dirty="0">
                <a:solidFill>
                  <a:schemeClr val="bg1">
                    <a:lumMod val="50000"/>
                  </a:schemeClr>
                </a:solidFill>
              </a:rPr>
              <a:t>Почечная функция</a:t>
            </a:r>
          </a:p>
          <a:p>
            <a:pPr marL="180000" indent="-180000">
              <a:buFont typeface="Arial" panose="020B0604020202020204" pitchFamily="34" charset="0"/>
              <a:buChar char="•"/>
            </a:pPr>
            <a:r>
              <a:rPr lang="ru" sz="1200" dirty="0">
                <a:solidFill>
                  <a:schemeClr val="bg1">
                    <a:lumMod val="50000"/>
                  </a:schemeClr>
                </a:solidFill>
              </a:rPr>
              <a:t>Воздействие такролимуса</a:t>
            </a:r>
            <a:endParaRPr lang="en-US" sz="1200" dirty="0">
              <a:solidFill>
                <a:schemeClr val="accent1"/>
              </a:solidFill>
            </a:endParaRPr>
          </a:p>
        </p:txBody>
      </p:sp>
      <p:sp>
        <p:nvSpPr>
          <p:cNvPr id="6" name="Text Placeholder 5">
            <a:extLst>
              <a:ext uri="{FF2B5EF4-FFF2-40B4-BE49-F238E27FC236}">
                <a16:creationId xmlns:a16="http://schemas.microsoft.com/office/drawing/2014/main" id="{894C503A-6DFA-4286-8DA6-9E5E832F4949}"/>
              </a:ext>
            </a:extLst>
          </p:cNvPr>
          <p:cNvSpPr txBox="1">
            <a:spLocks/>
          </p:cNvSpPr>
          <p:nvPr/>
        </p:nvSpPr>
        <p:spPr>
          <a:xfrm>
            <a:off x="360000" y="6397200"/>
            <a:ext cx="5626100" cy="208353"/>
          </a:xfrm>
          <a:prstGeom prst="rect">
            <a:avLst/>
          </a:prstGeom>
        </p:spPr>
        <p:txBody>
          <a:bodyPr/>
          <a:lstStyle>
            <a:lvl1pPr marL="0" indent="0" algn="l" defTabSz="685800" rtl="0" eaLnBrk="1" latinLnBrk="0" hangingPunct="1">
              <a:lnSpc>
                <a:spcPct val="110000"/>
              </a:lnSpc>
              <a:spcBef>
                <a:spcPts val="750"/>
              </a:spcBef>
              <a:buFont typeface="Arial" panose="020B0604020202020204" pitchFamily="34" charset="0"/>
              <a:buNone/>
              <a:defRPr sz="1600" b="0" kern="1200">
                <a:solidFill>
                  <a:schemeClr val="tx2"/>
                </a:solidFill>
                <a:latin typeface="Arial" panose="020B0604020202020204" pitchFamily="34" charset="0"/>
                <a:ea typeface="+mn-ea"/>
                <a:cs typeface="Arial" panose="020B0604020202020204" pitchFamily="34" charset="0"/>
              </a:defRPr>
            </a:lvl1pPr>
            <a:lvl2pPr marL="0" indent="0" algn="l" defTabSz="685800" rtl="0" eaLnBrk="1" latinLnBrk="0" hangingPunct="1">
              <a:lnSpc>
                <a:spcPct val="120000"/>
              </a:lnSpc>
              <a:spcBef>
                <a:spcPts val="0"/>
              </a:spcBef>
              <a:spcAft>
                <a:spcPts val="300"/>
              </a:spcAft>
              <a:buFont typeface="Arial" panose="020B0604020202020204" pitchFamily="34" charset="0"/>
              <a:buNone/>
              <a:defRPr sz="1400" b="0" kern="1200">
                <a:solidFill>
                  <a:schemeClr val="accent1"/>
                </a:solidFill>
                <a:latin typeface="Arial" panose="020B0604020202020204" pitchFamily="34" charset="0"/>
                <a:ea typeface="+mn-ea"/>
                <a:cs typeface="Arial" panose="020B0604020202020204" pitchFamily="34" charset="0"/>
              </a:defRPr>
            </a:lvl2pPr>
            <a:lvl3pPr marL="0" indent="0" algn="l" defTabSz="685800" rtl="0" eaLnBrk="1" latinLnBrk="0" hangingPunct="1">
              <a:lnSpc>
                <a:spcPct val="120000"/>
              </a:lnSpc>
              <a:spcBef>
                <a:spcPts val="450"/>
              </a:spcBef>
              <a:spcAft>
                <a:spcPts val="300"/>
              </a:spcAft>
              <a:buFont typeface="Arial" panose="020B0604020202020204" pitchFamily="34" charset="0"/>
              <a:buNone/>
              <a:defRPr sz="1400" b="0" kern="1200">
                <a:solidFill>
                  <a:schemeClr val="tx2"/>
                </a:solidFill>
                <a:latin typeface="Arial" panose="020B0604020202020204" pitchFamily="34" charset="0"/>
                <a:ea typeface="+mn-ea"/>
                <a:cs typeface="Arial" panose="020B0604020202020204" pitchFamily="34" charset="0"/>
              </a:defRPr>
            </a:lvl3pPr>
            <a:lvl4pPr marL="175022" indent="-175022" algn="l" defTabSz="685800" rtl="0" eaLnBrk="1" latinLnBrk="0" hangingPunct="1">
              <a:lnSpc>
                <a:spcPct val="120000"/>
              </a:lnSpc>
              <a:spcBef>
                <a:spcPts val="450"/>
              </a:spcBef>
              <a:spcAft>
                <a:spcPts val="300"/>
              </a:spcAft>
              <a:buFont typeface="Arial" panose="020B0604020202020204" pitchFamily="34" charset="0"/>
              <a:buChar char="•"/>
              <a:defRPr sz="1400" b="0" kern="1200">
                <a:solidFill>
                  <a:schemeClr val="tx2"/>
                </a:solidFill>
                <a:latin typeface="Arial" panose="020B0604020202020204" pitchFamily="34" charset="0"/>
                <a:ea typeface="+mn-ea"/>
                <a:cs typeface="Arial" panose="020B0604020202020204" pitchFamily="34" charset="0"/>
              </a:defRPr>
            </a:lvl4pPr>
            <a:lvl5pPr marL="388144" indent="-175022" algn="l" defTabSz="685800" rtl="0" eaLnBrk="1" latinLnBrk="0" hangingPunct="1">
              <a:lnSpc>
                <a:spcPct val="120000"/>
              </a:lnSpc>
              <a:spcBef>
                <a:spcPts val="450"/>
              </a:spcBef>
              <a:spcAft>
                <a:spcPts val="300"/>
              </a:spcAft>
              <a:buFont typeface="Helvetica" panose="020B0604020202020204" pitchFamily="34" charset="0"/>
              <a:buChar char="‒"/>
              <a:defRPr sz="1400" b="0" kern="1200">
                <a:solidFill>
                  <a:schemeClr val="tx2"/>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700" dirty="0" err="1">
                <a:solidFill>
                  <a:schemeClr val="accent5"/>
                </a:solidFill>
              </a:rPr>
              <a:t>Kuypers</a:t>
            </a:r>
            <a:r>
              <a:rPr lang="en-US" sz="700" dirty="0">
                <a:solidFill>
                  <a:schemeClr val="accent5"/>
                </a:solidFill>
              </a:rPr>
              <a:t> D, et al. Transplant Direct. 2023;9:e1465.</a:t>
            </a:r>
          </a:p>
        </p:txBody>
      </p:sp>
    </p:spTree>
    <p:extLst>
      <p:ext uri="{BB962C8B-B14F-4D97-AF65-F5344CB8AC3E}">
        <p14:creationId xmlns:p14="http://schemas.microsoft.com/office/powerpoint/2010/main" val="2707536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0" name="Group 79">
            <a:extLst>
              <a:ext uri="{FF2B5EF4-FFF2-40B4-BE49-F238E27FC236}">
                <a16:creationId xmlns:a16="http://schemas.microsoft.com/office/drawing/2014/main" id="{B57D4A29-5E79-4822-D426-4A3B6F63AC3F}"/>
              </a:ext>
            </a:extLst>
          </p:cNvPr>
          <p:cNvGrpSpPr/>
          <p:nvPr/>
        </p:nvGrpSpPr>
        <p:grpSpPr>
          <a:xfrm>
            <a:off x="586329" y="1819119"/>
            <a:ext cx="5219700" cy="3238500"/>
            <a:chOff x="586329" y="1819119"/>
            <a:chExt cx="5219700" cy="3238500"/>
          </a:xfrm>
        </p:grpSpPr>
        <p:pic>
          <p:nvPicPr>
            <p:cNvPr id="78" name="Picture 77">
              <a:extLst>
                <a:ext uri="{FF2B5EF4-FFF2-40B4-BE49-F238E27FC236}">
                  <a16:creationId xmlns:a16="http://schemas.microsoft.com/office/drawing/2014/main" id="{557F0946-E625-5713-F5F2-FD427136E9AA}"/>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86329" y="1819119"/>
              <a:ext cx="5219700" cy="3238500"/>
            </a:xfrm>
            <a:prstGeom prst="rect">
              <a:avLst/>
            </a:prstGeom>
          </p:spPr>
        </p:pic>
        <p:sp>
          <p:nvSpPr>
            <p:cNvPr id="79" name="TextBox 78">
              <a:extLst>
                <a:ext uri="{FF2B5EF4-FFF2-40B4-BE49-F238E27FC236}">
                  <a16:creationId xmlns:a16="http://schemas.microsoft.com/office/drawing/2014/main" id="{137F030C-D539-7383-BFEB-0CC58D6FB70A}"/>
                </a:ext>
              </a:extLst>
            </p:cNvPr>
            <p:cNvSpPr txBox="1"/>
            <p:nvPr/>
          </p:nvSpPr>
          <p:spPr>
            <a:xfrm>
              <a:off x="1997609" y="2922384"/>
              <a:ext cx="2078096" cy="646331"/>
            </a:xfrm>
            <a:prstGeom prst="rect">
              <a:avLst/>
            </a:prstGeom>
            <a:noFill/>
          </p:spPr>
          <p:txBody>
            <a:bodyPr wrap="square" rtlCol="0">
              <a:spAutoFit/>
            </a:bodyPr>
            <a:lstStyle/>
            <a:p>
              <a:pPr algn="ctr"/>
              <a:r>
                <a:rPr lang="ru" sz="900" dirty="0">
                  <a:solidFill>
                    <a:schemeClr val="accent2"/>
                  </a:solidFill>
                </a:rPr>
                <a:t>Более заметное </a:t>
              </a:r>
              <a:br>
                <a:rPr lang="en-SG" sz="900" dirty="0">
                  <a:solidFill>
                    <a:schemeClr val="accent2"/>
                  </a:solidFill>
                </a:rPr>
              </a:br>
              <a:r>
                <a:rPr lang="ru" sz="900" dirty="0">
                  <a:solidFill>
                    <a:schemeClr val="accent2"/>
                  </a:solidFill>
                </a:rPr>
                <a:t>преимущество в отношении ОВ при применении такролимуса с PR по сравнению с такролимусом с IR</a:t>
              </a:r>
            </a:p>
          </p:txBody>
        </p:sp>
      </p:grpSp>
      <p:sp>
        <p:nvSpPr>
          <p:cNvPr id="52" name="Rectangle 51">
            <a:extLst>
              <a:ext uri="{FF2B5EF4-FFF2-40B4-BE49-F238E27FC236}">
                <a16:creationId xmlns:a16="http://schemas.microsoft.com/office/drawing/2014/main" id="{AE8C7048-B61C-711E-160C-92183C07EB35}"/>
              </a:ext>
            </a:extLst>
          </p:cNvPr>
          <p:cNvSpPr/>
          <p:nvPr/>
        </p:nvSpPr>
        <p:spPr>
          <a:xfrm>
            <a:off x="6150514" y="1948875"/>
            <a:ext cx="5339446" cy="2960367"/>
          </a:xfrm>
          <a:prstGeom prst="rect">
            <a:avLst/>
          </a:prstGeom>
          <a:solidFill>
            <a:schemeClr val="accent3">
              <a:lumMod val="20000"/>
              <a:lumOff val="8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2" name="Title 1">
            <a:extLst>
              <a:ext uri="{FF2B5EF4-FFF2-40B4-BE49-F238E27FC236}">
                <a16:creationId xmlns:a16="http://schemas.microsoft.com/office/drawing/2014/main" id="{AA460D7D-9E50-4CDA-8921-C85261493731}"/>
              </a:ext>
            </a:extLst>
          </p:cNvPr>
          <p:cNvSpPr>
            <a:spLocks noGrp="1"/>
          </p:cNvSpPr>
          <p:nvPr>
            <p:ph type="title"/>
          </p:nvPr>
        </p:nvSpPr>
        <p:spPr/>
        <p:txBody>
          <a:bodyPr/>
          <a:lstStyle/>
          <a:p>
            <a:r>
              <a:rPr lang="ru" sz="2400" cap="none" dirty="0"/>
              <a:t>ВЫЖИВАЕМОСТЬ ПАЦИЕНТОВ ЧЕРЕЗ 5 И 10 ЛЕТ НАБЛЮДЕНИЯ</a:t>
            </a:r>
          </a:p>
        </p:txBody>
      </p:sp>
      <p:sp>
        <p:nvSpPr>
          <p:cNvPr id="94" name="Rectangle 93">
            <a:extLst>
              <a:ext uri="{FF2B5EF4-FFF2-40B4-BE49-F238E27FC236}">
                <a16:creationId xmlns:a16="http://schemas.microsoft.com/office/drawing/2014/main" id="{657F0CA5-1DDB-C160-3C3D-9CC953A8B834}"/>
              </a:ext>
            </a:extLst>
          </p:cNvPr>
          <p:cNvSpPr/>
          <p:nvPr/>
        </p:nvSpPr>
        <p:spPr>
          <a:xfrm>
            <a:off x="360000" y="6173103"/>
            <a:ext cx="10261900" cy="200055"/>
          </a:xfrm>
          <a:prstGeom prst="rect">
            <a:avLst/>
          </a:prstGeom>
        </p:spPr>
        <p:txBody>
          <a:bodyPr wrap="square" anchor="b">
            <a:spAutoFit/>
          </a:bodyPr>
          <a:lstStyle/>
          <a:p>
            <a:pPr lvl="0"/>
            <a:r>
              <a:rPr lang="ru" sz="700" dirty="0">
                <a:solidFill>
                  <a:schemeClr val="accent5"/>
                </a:solidFill>
              </a:rPr>
              <a:t>ДИ, доверительный интервал; IRT, такролимус с немедленным высвобождением; ОВ, общая выживаемость; PR, такролимус пролонгированного действия</a:t>
            </a:r>
          </a:p>
        </p:txBody>
      </p:sp>
      <p:sp>
        <p:nvSpPr>
          <p:cNvPr id="117" name="TextBox 116">
            <a:extLst>
              <a:ext uri="{FF2B5EF4-FFF2-40B4-BE49-F238E27FC236}">
                <a16:creationId xmlns:a16="http://schemas.microsoft.com/office/drawing/2014/main" id="{88CE20C1-647E-AACA-56EC-E8E0C13DA671}"/>
              </a:ext>
            </a:extLst>
          </p:cNvPr>
          <p:cNvSpPr txBox="1"/>
          <p:nvPr/>
        </p:nvSpPr>
        <p:spPr>
          <a:xfrm>
            <a:off x="802499" y="1289371"/>
            <a:ext cx="10587002" cy="338554"/>
          </a:xfrm>
          <a:prstGeom prst="rect">
            <a:avLst/>
          </a:prstGeom>
          <a:noFill/>
        </p:spPr>
        <p:txBody>
          <a:bodyPr wrap="square" rtlCol="0">
            <a:spAutoFit/>
          </a:bodyPr>
          <a:lstStyle/>
          <a:p>
            <a:pPr algn="ctr"/>
            <a:r>
              <a:rPr lang="ru" sz="1600" b="1" i="0" u="none" strike="noStrike" baseline="0" dirty="0">
                <a:solidFill>
                  <a:schemeClr val="accent2"/>
                </a:solidFill>
              </a:rPr>
              <a:t>Оценка общей выживаемости (О</a:t>
            </a:r>
            <a:r>
              <a:rPr lang="ru-RU" sz="1600" b="1" dirty="0">
                <a:solidFill>
                  <a:schemeClr val="accent2"/>
                </a:solidFill>
              </a:rPr>
              <a:t>В</a:t>
            </a:r>
            <a:r>
              <a:rPr lang="ru" sz="1600" b="1" i="0" u="none" strike="noStrike" baseline="0" dirty="0">
                <a:solidFill>
                  <a:schemeClr val="accent2"/>
                </a:solidFill>
              </a:rPr>
              <a:t>) с момента последней трансплантации</a:t>
            </a:r>
            <a:r>
              <a:rPr lang="en-US" sz="1600" b="1" i="0" u="none" strike="noStrike" baseline="0" dirty="0">
                <a:solidFill>
                  <a:schemeClr val="accent2"/>
                </a:solidFill>
              </a:rPr>
              <a:t> </a:t>
            </a:r>
            <a:r>
              <a:rPr lang="ru-RU" sz="1600" b="1" i="0" u="none" strike="noStrike" baseline="0" dirty="0">
                <a:solidFill>
                  <a:schemeClr val="accent2"/>
                </a:solidFill>
              </a:rPr>
              <a:t>по Каплан-Мейеру</a:t>
            </a:r>
            <a:endParaRPr lang="en-SG" sz="1600" b="1" baseline="30000" dirty="0">
              <a:solidFill>
                <a:schemeClr val="accent2"/>
              </a:solidFill>
            </a:endParaRPr>
          </a:p>
        </p:txBody>
      </p:sp>
      <p:sp>
        <p:nvSpPr>
          <p:cNvPr id="4" name="Slide Number Placeholder 5">
            <a:extLst>
              <a:ext uri="{FF2B5EF4-FFF2-40B4-BE49-F238E27FC236}">
                <a16:creationId xmlns:a16="http://schemas.microsoft.com/office/drawing/2014/main" id="{88AEDD77-D601-BB40-D5C7-416371C7F9D3}"/>
              </a:ext>
            </a:extLst>
          </p:cNvPr>
          <p:cNvSpPr txBox="1">
            <a:spLocks/>
          </p:cNvSpPr>
          <p:nvPr/>
        </p:nvSpPr>
        <p:spPr>
          <a:xfrm>
            <a:off x="11053315" y="451455"/>
            <a:ext cx="910085" cy="685802"/>
          </a:xfrm>
          <a:prstGeom prst="rect">
            <a:avLst/>
          </a:prstGeom>
        </p:spPr>
        <p:txBody>
          <a:bodyPr vert="horz" lIns="91440" tIns="45720" rIns="91440" bIns="45720" rtlCol="0" anchor="ctr"/>
          <a:lstStyle>
            <a:defPPr>
              <a:defRPr lang="en-US"/>
            </a:defPPr>
            <a:lvl1pPr marL="0" algn="ctr" defTabSz="914400" rtl="0" eaLnBrk="1" latinLnBrk="0" hangingPunct="1">
              <a:defRPr lang="en-US" sz="1350" kern="1200" spc="-4" smtClean="0">
                <a:solidFill>
                  <a:schemeClr val="tx2"/>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BCE729F-CD65-4BB2-91EE-CC0EA66D8A8F}" type="slidenum">
              <a:rPr lang="en-SG" smtClean="0"/>
              <a:pPr/>
              <a:t>11</a:t>
            </a:fld>
            <a:endParaRPr lang="en-SG" dirty="0"/>
          </a:p>
        </p:txBody>
      </p:sp>
      <p:grpSp>
        <p:nvGrpSpPr>
          <p:cNvPr id="45" name="Group 44">
            <a:extLst>
              <a:ext uri="{FF2B5EF4-FFF2-40B4-BE49-F238E27FC236}">
                <a16:creationId xmlns:a16="http://schemas.microsoft.com/office/drawing/2014/main" id="{05A763A8-E8D0-83A1-31A5-FE7343ED7170}"/>
              </a:ext>
            </a:extLst>
          </p:cNvPr>
          <p:cNvGrpSpPr/>
          <p:nvPr/>
        </p:nvGrpSpPr>
        <p:grpSpPr>
          <a:xfrm>
            <a:off x="696000" y="5112000"/>
            <a:ext cx="10800000" cy="648000"/>
            <a:chOff x="821488" y="5200382"/>
            <a:chExt cx="10800000" cy="648000"/>
          </a:xfrm>
        </p:grpSpPr>
        <p:sp>
          <p:nvSpPr>
            <p:cNvPr id="46" name="Rectangle: Rounded Corners 42">
              <a:extLst>
                <a:ext uri="{FF2B5EF4-FFF2-40B4-BE49-F238E27FC236}">
                  <a16:creationId xmlns:a16="http://schemas.microsoft.com/office/drawing/2014/main" id="{558099C5-8EE1-B249-91F6-7C0D93BB3B68}"/>
                </a:ext>
              </a:extLst>
            </p:cNvPr>
            <p:cNvSpPr/>
            <p:nvPr/>
          </p:nvSpPr>
          <p:spPr>
            <a:xfrm>
              <a:off x="821488" y="5200382"/>
              <a:ext cx="10800000" cy="648000"/>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 sz="1600" b="1" dirty="0">
                  <a:solidFill>
                    <a:schemeClr val="bg1"/>
                  </a:solidFill>
                </a:rPr>
                <a:t>ОВ была выше в группе PR такролимуса на протяжении всего периода наблюдения и стала более выраженной через 8 лет.</a:t>
              </a:r>
            </a:p>
          </p:txBody>
        </p:sp>
        <p:sp>
          <p:nvSpPr>
            <p:cNvPr id="47" name="Triangle 46">
              <a:extLst>
                <a:ext uri="{FF2B5EF4-FFF2-40B4-BE49-F238E27FC236}">
                  <a16:creationId xmlns:a16="http://schemas.microsoft.com/office/drawing/2014/main" id="{976BCB33-3971-3CB1-EBD1-F40CFDEB35BD}"/>
                </a:ext>
              </a:extLst>
            </p:cNvPr>
            <p:cNvSpPr/>
            <p:nvPr/>
          </p:nvSpPr>
          <p:spPr>
            <a:xfrm rot="5400000">
              <a:off x="641488" y="5380382"/>
              <a:ext cx="648000" cy="288000"/>
            </a:xfrm>
            <a:prstGeom prst="triangle">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76">
            <a:extLst>
              <a:ext uri="{FF2B5EF4-FFF2-40B4-BE49-F238E27FC236}">
                <a16:creationId xmlns:a16="http://schemas.microsoft.com/office/drawing/2014/main" id="{ABA8E4AB-1A27-6A52-75D6-CBD4E4371F09}"/>
              </a:ext>
            </a:extLst>
          </p:cNvPr>
          <p:cNvGrpSpPr/>
          <p:nvPr/>
        </p:nvGrpSpPr>
        <p:grpSpPr>
          <a:xfrm>
            <a:off x="6372466" y="2270266"/>
            <a:ext cx="4880897" cy="2317584"/>
            <a:chOff x="6372466" y="2486015"/>
            <a:chExt cx="4880897" cy="2317584"/>
          </a:xfrm>
        </p:grpSpPr>
        <p:grpSp>
          <p:nvGrpSpPr>
            <p:cNvPr id="53" name="Group 52">
              <a:extLst>
                <a:ext uri="{FF2B5EF4-FFF2-40B4-BE49-F238E27FC236}">
                  <a16:creationId xmlns:a16="http://schemas.microsoft.com/office/drawing/2014/main" id="{5522CEFE-38EB-0C81-7193-9EA9CE684474}"/>
                </a:ext>
              </a:extLst>
            </p:cNvPr>
            <p:cNvGrpSpPr/>
            <p:nvPr/>
          </p:nvGrpSpPr>
          <p:grpSpPr>
            <a:xfrm>
              <a:off x="6372466" y="3831138"/>
              <a:ext cx="4880897" cy="972461"/>
              <a:chOff x="6245988" y="1713078"/>
              <a:chExt cx="4880897" cy="972461"/>
            </a:xfrm>
          </p:grpSpPr>
          <p:grpSp>
            <p:nvGrpSpPr>
              <p:cNvPr id="54" name="Group 53">
                <a:extLst>
                  <a:ext uri="{FF2B5EF4-FFF2-40B4-BE49-F238E27FC236}">
                    <a16:creationId xmlns:a16="http://schemas.microsoft.com/office/drawing/2014/main" id="{6A4B51D6-78ED-D061-477C-FD8FA54A1F63}"/>
                  </a:ext>
                </a:extLst>
              </p:cNvPr>
              <p:cNvGrpSpPr/>
              <p:nvPr/>
            </p:nvGrpSpPr>
            <p:grpSpPr>
              <a:xfrm>
                <a:off x="7142683" y="1846730"/>
                <a:ext cx="3984202" cy="838809"/>
                <a:chOff x="6447897" y="3223873"/>
                <a:chExt cx="4615874" cy="971795"/>
              </a:xfrm>
            </p:grpSpPr>
            <p:sp>
              <p:nvSpPr>
                <p:cNvPr id="58" name="Rounded Rectangle 57">
                  <a:extLst>
                    <a:ext uri="{FF2B5EF4-FFF2-40B4-BE49-F238E27FC236}">
                      <a16:creationId xmlns:a16="http://schemas.microsoft.com/office/drawing/2014/main" id="{22A4F4AB-6C30-D541-A67C-1E18A63507F8}"/>
                    </a:ext>
                  </a:extLst>
                </p:cNvPr>
                <p:cNvSpPr/>
                <p:nvPr/>
              </p:nvSpPr>
              <p:spPr>
                <a:xfrm>
                  <a:off x="6450937" y="3254472"/>
                  <a:ext cx="2001965" cy="625613"/>
                </a:xfrm>
                <a:prstGeom prst="roundRect">
                  <a:avLst>
                    <a:gd name="adj" fmla="val 50000"/>
                  </a:avLst>
                </a:prstGeom>
                <a:solidFill>
                  <a:schemeClr val="bg1"/>
                </a:solidFill>
                <a:ln>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ounded Rectangle 58">
                  <a:extLst>
                    <a:ext uri="{FF2B5EF4-FFF2-40B4-BE49-F238E27FC236}">
                      <a16:creationId xmlns:a16="http://schemas.microsoft.com/office/drawing/2014/main" id="{BE1F8469-BBD6-95CA-666D-18E6E9FADFA8}"/>
                    </a:ext>
                  </a:extLst>
                </p:cNvPr>
                <p:cNvSpPr/>
                <p:nvPr/>
              </p:nvSpPr>
              <p:spPr>
                <a:xfrm>
                  <a:off x="9061807" y="3255168"/>
                  <a:ext cx="2001964" cy="625613"/>
                </a:xfrm>
                <a:prstGeom prst="roundRect">
                  <a:avLst>
                    <a:gd name="adj" fmla="val 50000"/>
                  </a:avLst>
                </a:prstGeom>
                <a:solidFill>
                  <a:schemeClr val="bg1"/>
                </a:solidFill>
                <a:ln>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a:extLst>
                    <a:ext uri="{FF2B5EF4-FFF2-40B4-BE49-F238E27FC236}">
                      <a16:creationId xmlns:a16="http://schemas.microsoft.com/office/drawing/2014/main" id="{5B771496-A402-2FCB-5C48-D4559F349063}"/>
                    </a:ext>
                  </a:extLst>
                </p:cNvPr>
                <p:cNvSpPr txBox="1"/>
                <p:nvPr/>
              </p:nvSpPr>
              <p:spPr>
                <a:xfrm>
                  <a:off x="6627233" y="3288071"/>
                  <a:ext cx="1636175" cy="534858"/>
                </a:xfrm>
                <a:prstGeom prst="rect">
                  <a:avLst/>
                </a:prstGeom>
                <a:noFill/>
              </p:spPr>
              <p:txBody>
                <a:bodyPr wrap="square" rtlCol="0">
                  <a:spAutoFit/>
                </a:bodyPr>
                <a:lstStyle/>
                <a:p>
                  <a:pPr algn="ctr"/>
                  <a:r>
                    <a:rPr lang="ru" sz="1200" b="1" dirty="0">
                      <a:solidFill>
                        <a:schemeClr val="accent1"/>
                      </a:solidFill>
                    </a:rPr>
                    <a:t>PR такролимус</a:t>
                  </a:r>
                </a:p>
                <a:p>
                  <a:pPr algn="ctr"/>
                  <a:r>
                    <a:rPr lang="ru" sz="1200" b="1" dirty="0">
                      <a:solidFill>
                        <a:srgbClr val="D91E49"/>
                      </a:solidFill>
                    </a:rPr>
                    <a:t>88,0%</a:t>
                  </a:r>
                </a:p>
              </p:txBody>
            </p:sp>
            <p:sp>
              <p:nvSpPr>
                <p:cNvPr id="61" name="TextBox 60">
                  <a:extLst>
                    <a:ext uri="{FF2B5EF4-FFF2-40B4-BE49-F238E27FC236}">
                      <a16:creationId xmlns:a16="http://schemas.microsoft.com/office/drawing/2014/main" id="{1F200335-9D4B-6AD6-4622-59BBEEB48FBA}"/>
                    </a:ext>
                  </a:extLst>
                </p:cNvPr>
                <p:cNvSpPr txBox="1"/>
                <p:nvPr/>
              </p:nvSpPr>
              <p:spPr>
                <a:xfrm>
                  <a:off x="9244701" y="3288766"/>
                  <a:ext cx="1636175" cy="534858"/>
                </a:xfrm>
                <a:prstGeom prst="rect">
                  <a:avLst/>
                </a:prstGeom>
                <a:noFill/>
              </p:spPr>
              <p:txBody>
                <a:bodyPr wrap="square" rtlCol="0">
                  <a:spAutoFit/>
                </a:bodyPr>
                <a:lstStyle/>
                <a:p>
                  <a:pPr algn="ctr"/>
                  <a:r>
                    <a:rPr lang="en-US" sz="1200" b="1" dirty="0">
                      <a:solidFill>
                        <a:schemeClr val="accent3">
                          <a:lumMod val="75000"/>
                        </a:schemeClr>
                      </a:solidFill>
                    </a:rPr>
                    <a:t>IR</a:t>
                  </a:r>
                  <a:r>
                    <a:rPr lang="ru" sz="1200" b="1" dirty="0">
                      <a:solidFill>
                        <a:schemeClr val="accent3">
                          <a:lumMod val="75000"/>
                        </a:schemeClr>
                      </a:solidFill>
                    </a:rPr>
                    <a:t> такролимус</a:t>
                  </a:r>
                </a:p>
                <a:p>
                  <a:pPr algn="ctr"/>
                  <a:r>
                    <a:rPr lang="ru" sz="1200" b="1" dirty="0">
                      <a:solidFill>
                        <a:schemeClr val="accent3">
                          <a:lumMod val="75000"/>
                        </a:schemeClr>
                      </a:solidFill>
                    </a:rPr>
                    <a:t>75,0%</a:t>
                  </a:r>
                  <a:endParaRPr lang="en-SG" sz="1400" dirty="0">
                    <a:solidFill>
                      <a:schemeClr val="accent3">
                        <a:lumMod val="75000"/>
                      </a:schemeClr>
                    </a:solidFill>
                  </a:endParaRPr>
                </a:p>
              </p:txBody>
            </p:sp>
            <p:sp>
              <p:nvSpPr>
                <p:cNvPr id="62" name="TextBox 61">
                  <a:extLst>
                    <a:ext uri="{FF2B5EF4-FFF2-40B4-BE49-F238E27FC236}">
                      <a16:creationId xmlns:a16="http://schemas.microsoft.com/office/drawing/2014/main" id="{6330FB77-09A8-7295-62C1-71858346102A}"/>
                    </a:ext>
                  </a:extLst>
                </p:cNvPr>
                <p:cNvSpPr txBox="1"/>
                <p:nvPr/>
              </p:nvSpPr>
              <p:spPr>
                <a:xfrm>
                  <a:off x="6447897" y="3892582"/>
                  <a:ext cx="2001965" cy="303086"/>
                </a:xfrm>
                <a:prstGeom prst="rect">
                  <a:avLst/>
                </a:prstGeom>
                <a:noFill/>
              </p:spPr>
              <p:txBody>
                <a:bodyPr wrap="square" rtlCol="0">
                  <a:spAutoFit/>
                </a:bodyPr>
                <a:lstStyle/>
                <a:p>
                  <a:pPr algn="ctr"/>
                  <a:r>
                    <a:rPr lang="ru" sz="1100" dirty="0">
                      <a:solidFill>
                        <a:srgbClr val="D91E49"/>
                      </a:solidFill>
                    </a:rPr>
                    <a:t>(95% ДИ: 80,2, 92,8)</a:t>
                  </a:r>
                </a:p>
              </p:txBody>
            </p:sp>
            <p:sp>
              <p:nvSpPr>
                <p:cNvPr id="63" name="TextBox 62">
                  <a:extLst>
                    <a:ext uri="{FF2B5EF4-FFF2-40B4-BE49-F238E27FC236}">
                      <a16:creationId xmlns:a16="http://schemas.microsoft.com/office/drawing/2014/main" id="{F32D7593-DC54-0CBF-514C-3076D94CFAFC}"/>
                    </a:ext>
                  </a:extLst>
                </p:cNvPr>
                <p:cNvSpPr txBox="1"/>
                <p:nvPr/>
              </p:nvSpPr>
              <p:spPr>
                <a:xfrm>
                  <a:off x="9061807" y="3892582"/>
                  <a:ext cx="2001963" cy="303086"/>
                </a:xfrm>
                <a:prstGeom prst="rect">
                  <a:avLst/>
                </a:prstGeom>
                <a:noFill/>
              </p:spPr>
              <p:txBody>
                <a:bodyPr wrap="square" rtlCol="0">
                  <a:spAutoFit/>
                </a:bodyPr>
                <a:lstStyle/>
                <a:p>
                  <a:pPr algn="ctr"/>
                  <a:r>
                    <a:rPr lang="ru" sz="1100" dirty="0">
                      <a:solidFill>
                        <a:schemeClr val="accent3">
                          <a:lumMod val="75000"/>
                        </a:schemeClr>
                      </a:solidFill>
                    </a:rPr>
                    <a:t>(95% ДИ: 62,5, 83,9)</a:t>
                  </a:r>
                </a:p>
              </p:txBody>
            </p:sp>
            <p:sp>
              <p:nvSpPr>
                <p:cNvPr id="64" name="TextBox 63">
                  <a:extLst>
                    <a:ext uri="{FF2B5EF4-FFF2-40B4-BE49-F238E27FC236}">
                      <a16:creationId xmlns:a16="http://schemas.microsoft.com/office/drawing/2014/main" id="{40D4B435-5B91-AC3D-3461-4F0F9941F39B}"/>
                    </a:ext>
                  </a:extLst>
                </p:cNvPr>
                <p:cNvSpPr txBox="1"/>
                <p:nvPr/>
              </p:nvSpPr>
              <p:spPr>
                <a:xfrm>
                  <a:off x="8470590" y="3223873"/>
                  <a:ext cx="576672" cy="677487"/>
                </a:xfrm>
                <a:prstGeom prst="rect">
                  <a:avLst/>
                </a:prstGeom>
                <a:noFill/>
              </p:spPr>
              <p:txBody>
                <a:bodyPr wrap="square" rtlCol="0">
                  <a:spAutoFit/>
                </a:bodyPr>
                <a:lstStyle/>
                <a:p>
                  <a:pPr algn="ctr"/>
                  <a:r>
                    <a:rPr lang="ru" sz="3200" b="1" dirty="0">
                      <a:solidFill>
                        <a:schemeClr val="accent2"/>
                      </a:solidFill>
                    </a:rPr>
                    <a:t>&gt;</a:t>
                  </a:r>
                </a:p>
              </p:txBody>
            </p:sp>
          </p:grpSp>
          <p:grpSp>
            <p:nvGrpSpPr>
              <p:cNvPr id="55" name="Group 54">
                <a:extLst>
                  <a:ext uri="{FF2B5EF4-FFF2-40B4-BE49-F238E27FC236}">
                    <a16:creationId xmlns:a16="http://schemas.microsoft.com/office/drawing/2014/main" id="{E7D2AD62-19D4-8440-FDB6-B1CF3EBCEDE5}"/>
                  </a:ext>
                </a:extLst>
              </p:cNvPr>
              <p:cNvGrpSpPr/>
              <p:nvPr/>
            </p:nvGrpSpPr>
            <p:grpSpPr>
              <a:xfrm>
                <a:off x="6245988" y="1713078"/>
                <a:ext cx="766918" cy="819407"/>
                <a:chOff x="6245988" y="2226964"/>
                <a:chExt cx="766918" cy="819407"/>
              </a:xfrm>
            </p:grpSpPr>
            <p:pic>
              <p:nvPicPr>
                <p:cNvPr id="56" name="Graphic 55" descr="Flip calendar outline">
                  <a:extLst>
                    <a:ext uri="{FF2B5EF4-FFF2-40B4-BE49-F238E27FC236}">
                      <a16:creationId xmlns:a16="http://schemas.microsoft.com/office/drawing/2014/main" id="{86B56D96-92CE-1E99-FADB-58803FDB1DD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45988" y="2226964"/>
                  <a:ext cx="766918" cy="819407"/>
                </a:xfrm>
                <a:prstGeom prst="rect">
                  <a:avLst/>
                </a:prstGeom>
              </p:spPr>
            </p:pic>
            <p:sp>
              <p:nvSpPr>
                <p:cNvPr id="57" name="TextBox 56">
                  <a:extLst>
                    <a:ext uri="{FF2B5EF4-FFF2-40B4-BE49-F238E27FC236}">
                      <a16:creationId xmlns:a16="http://schemas.microsoft.com/office/drawing/2014/main" id="{87BCD13C-77D7-D4A2-35E0-60DD1095B4B4}"/>
                    </a:ext>
                  </a:extLst>
                </p:cNvPr>
                <p:cNvSpPr txBox="1"/>
                <p:nvPr/>
              </p:nvSpPr>
              <p:spPr>
                <a:xfrm>
                  <a:off x="6370175" y="2590935"/>
                  <a:ext cx="525808" cy="288147"/>
                </a:xfrm>
                <a:prstGeom prst="roundRect">
                  <a:avLst>
                    <a:gd name="adj" fmla="val 0"/>
                  </a:avLst>
                </a:prstGeom>
                <a:noFill/>
                <a:ln>
                  <a:noFill/>
                </a:ln>
              </p:spPr>
              <p:txBody>
                <a:bodyPr wrap="square" lIns="36000" tIns="36000" rIns="36000" bIns="36000" rtlCol="0">
                  <a:spAutoFit/>
                </a:bodyPr>
                <a:lstStyle/>
                <a:p>
                  <a:pPr algn="ctr"/>
                  <a:r>
                    <a:rPr lang="ru" sz="1400" b="1" dirty="0">
                      <a:solidFill>
                        <a:schemeClr val="accent2"/>
                      </a:solidFill>
                    </a:rPr>
                    <a:t>10 лет</a:t>
                  </a:r>
                  <a:endParaRPr lang="en-SG" sz="1400" dirty="0">
                    <a:solidFill>
                      <a:schemeClr val="accent2"/>
                    </a:solidFill>
                  </a:endParaRPr>
                </a:p>
              </p:txBody>
            </p:sp>
          </p:grpSp>
        </p:grpSp>
        <p:grpSp>
          <p:nvGrpSpPr>
            <p:cNvPr id="65" name="Group 64">
              <a:extLst>
                <a:ext uri="{FF2B5EF4-FFF2-40B4-BE49-F238E27FC236}">
                  <a16:creationId xmlns:a16="http://schemas.microsoft.com/office/drawing/2014/main" id="{6459E5DF-1D1B-6119-CE52-0FBC6A9638EB}"/>
                </a:ext>
              </a:extLst>
            </p:cNvPr>
            <p:cNvGrpSpPr/>
            <p:nvPr/>
          </p:nvGrpSpPr>
          <p:grpSpPr>
            <a:xfrm>
              <a:off x="6372466" y="2486015"/>
              <a:ext cx="4880897" cy="972461"/>
              <a:chOff x="6245988" y="1713078"/>
              <a:chExt cx="4880897" cy="972461"/>
            </a:xfrm>
          </p:grpSpPr>
          <p:grpSp>
            <p:nvGrpSpPr>
              <p:cNvPr id="66" name="Group 65">
                <a:extLst>
                  <a:ext uri="{FF2B5EF4-FFF2-40B4-BE49-F238E27FC236}">
                    <a16:creationId xmlns:a16="http://schemas.microsoft.com/office/drawing/2014/main" id="{ECAA5436-8650-A759-19B8-E099EF87B628}"/>
                  </a:ext>
                </a:extLst>
              </p:cNvPr>
              <p:cNvGrpSpPr/>
              <p:nvPr/>
            </p:nvGrpSpPr>
            <p:grpSpPr>
              <a:xfrm>
                <a:off x="7142683" y="1846730"/>
                <a:ext cx="3984202" cy="838809"/>
                <a:chOff x="6447897" y="3223873"/>
                <a:chExt cx="4615874" cy="971795"/>
              </a:xfrm>
            </p:grpSpPr>
            <p:sp>
              <p:nvSpPr>
                <p:cNvPr id="70" name="Rounded Rectangle 69">
                  <a:extLst>
                    <a:ext uri="{FF2B5EF4-FFF2-40B4-BE49-F238E27FC236}">
                      <a16:creationId xmlns:a16="http://schemas.microsoft.com/office/drawing/2014/main" id="{9FDC0CCC-F322-7E65-A01F-FBCC7E1DB83F}"/>
                    </a:ext>
                  </a:extLst>
                </p:cNvPr>
                <p:cNvSpPr/>
                <p:nvPr/>
              </p:nvSpPr>
              <p:spPr>
                <a:xfrm>
                  <a:off x="6450937" y="3254472"/>
                  <a:ext cx="2001965" cy="625613"/>
                </a:xfrm>
                <a:prstGeom prst="roundRect">
                  <a:avLst>
                    <a:gd name="adj" fmla="val 50000"/>
                  </a:avLst>
                </a:prstGeom>
                <a:solidFill>
                  <a:schemeClr val="bg1"/>
                </a:solidFill>
                <a:ln>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ounded Rectangle 70">
                  <a:extLst>
                    <a:ext uri="{FF2B5EF4-FFF2-40B4-BE49-F238E27FC236}">
                      <a16:creationId xmlns:a16="http://schemas.microsoft.com/office/drawing/2014/main" id="{0A64234F-4D96-D50E-54CB-35616D85CC03}"/>
                    </a:ext>
                  </a:extLst>
                </p:cNvPr>
                <p:cNvSpPr/>
                <p:nvPr/>
              </p:nvSpPr>
              <p:spPr>
                <a:xfrm>
                  <a:off x="9061807" y="3255168"/>
                  <a:ext cx="2001964" cy="625613"/>
                </a:xfrm>
                <a:prstGeom prst="roundRect">
                  <a:avLst>
                    <a:gd name="adj" fmla="val 50000"/>
                  </a:avLst>
                </a:prstGeom>
                <a:solidFill>
                  <a:schemeClr val="bg1"/>
                </a:solidFill>
                <a:ln>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8936FD9B-4907-E94A-BA41-CFA642218525}"/>
                    </a:ext>
                  </a:extLst>
                </p:cNvPr>
                <p:cNvSpPr txBox="1"/>
                <p:nvPr/>
              </p:nvSpPr>
              <p:spPr>
                <a:xfrm>
                  <a:off x="6627233" y="3288071"/>
                  <a:ext cx="1636175" cy="534858"/>
                </a:xfrm>
                <a:prstGeom prst="rect">
                  <a:avLst/>
                </a:prstGeom>
                <a:noFill/>
              </p:spPr>
              <p:txBody>
                <a:bodyPr wrap="square" rtlCol="0">
                  <a:spAutoFit/>
                </a:bodyPr>
                <a:lstStyle/>
                <a:p>
                  <a:pPr algn="ctr"/>
                  <a:r>
                    <a:rPr lang="ru" sz="1200" b="1" dirty="0">
                      <a:solidFill>
                        <a:schemeClr val="accent1"/>
                      </a:solidFill>
                    </a:rPr>
                    <a:t>PR такролимус</a:t>
                  </a:r>
                </a:p>
                <a:p>
                  <a:pPr algn="ctr"/>
                  <a:r>
                    <a:rPr lang="ru" sz="1200" b="1" dirty="0">
                      <a:solidFill>
                        <a:schemeClr val="accent1"/>
                      </a:solidFill>
                    </a:rPr>
                    <a:t>98,1%</a:t>
                  </a:r>
                  <a:endParaRPr lang="ru" sz="1400" b="1" dirty="0">
                    <a:solidFill>
                      <a:schemeClr val="accent1"/>
                    </a:solidFill>
                  </a:endParaRPr>
                </a:p>
              </p:txBody>
            </p:sp>
            <p:sp>
              <p:nvSpPr>
                <p:cNvPr id="73" name="TextBox 72">
                  <a:extLst>
                    <a:ext uri="{FF2B5EF4-FFF2-40B4-BE49-F238E27FC236}">
                      <a16:creationId xmlns:a16="http://schemas.microsoft.com/office/drawing/2014/main" id="{38348F79-43B8-6434-37E4-953D47D154F5}"/>
                    </a:ext>
                  </a:extLst>
                </p:cNvPr>
                <p:cNvSpPr txBox="1"/>
                <p:nvPr/>
              </p:nvSpPr>
              <p:spPr>
                <a:xfrm>
                  <a:off x="9244701" y="3288766"/>
                  <a:ext cx="1636175" cy="534858"/>
                </a:xfrm>
                <a:prstGeom prst="rect">
                  <a:avLst/>
                </a:prstGeom>
                <a:noFill/>
              </p:spPr>
              <p:txBody>
                <a:bodyPr wrap="square" rtlCol="0">
                  <a:spAutoFit/>
                </a:bodyPr>
                <a:lstStyle/>
                <a:p>
                  <a:pPr algn="ctr"/>
                  <a:r>
                    <a:rPr lang="en-US" sz="1200" b="1" dirty="0">
                      <a:solidFill>
                        <a:schemeClr val="accent3">
                          <a:lumMod val="75000"/>
                        </a:schemeClr>
                      </a:solidFill>
                    </a:rPr>
                    <a:t>IR</a:t>
                  </a:r>
                  <a:r>
                    <a:rPr lang="ru" sz="1200" b="1" dirty="0">
                      <a:solidFill>
                        <a:schemeClr val="accent3">
                          <a:lumMod val="75000"/>
                        </a:schemeClr>
                      </a:solidFill>
                    </a:rPr>
                    <a:t> такролимус</a:t>
                  </a:r>
                </a:p>
                <a:p>
                  <a:pPr algn="ctr"/>
                  <a:r>
                    <a:rPr lang="ru" sz="1200" b="1" dirty="0">
                      <a:solidFill>
                        <a:schemeClr val="accent3">
                          <a:lumMod val="75000"/>
                        </a:schemeClr>
                      </a:solidFill>
                    </a:rPr>
                    <a:t>95,3%</a:t>
                  </a:r>
                </a:p>
              </p:txBody>
            </p:sp>
            <p:sp>
              <p:nvSpPr>
                <p:cNvPr id="74" name="TextBox 73">
                  <a:extLst>
                    <a:ext uri="{FF2B5EF4-FFF2-40B4-BE49-F238E27FC236}">
                      <a16:creationId xmlns:a16="http://schemas.microsoft.com/office/drawing/2014/main" id="{7CC5AFCA-E1F7-7B01-445B-66180E6F3C10}"/>
                    </a:ext>
                  </a:extLst>
                </p:cNvPr>
                <p:cNvSpPr txBox="1"/>
                <p:nvPr/>
              </p:nvSpPr>
              <p:spPr>
                <a:xfrm>
                  <a:off x="6447897" y="3892582"/>
                  <a:ext cx="2001965" cy="303086"/>
                </a:xfrm>
                <a:prstGeom prst="rect">
                  <a:avLst/>
                </a:prstGeom>
                <a:noFill/>
              </p:spPr>
              <p:txBody>
                <a:bodyPr wrap="square" rtlCol="0">
                  <a:spAutoFit/>
                </a:bodyPr>
                <a:lstStyle/>
                <a:p>
                  <a:pPr algn="ctr"/>
                  <a:r>
                    <a:rPr lang="ru" sz="1100" dirty="0">
                      <a:solidFill>
                        <a:schemeClr val="accent1"/>
                      </a:solidFill>
                    </a:rPr>
                    <a:t>(95% ДИ: 92,8, 99,5)</a:t>
                  </a:r>
                </a:p>
              </p:txBody>
            </p:sp>
            <p:sp>
              <p:nvSpPr>
                <p:cNvPr id="75" name="TextBox 74">
                  <a:extLst>
                    <a:ext uri="{FF2B5EF4-FFF2-40B4-BE49-F238E27FC236}">
                      <a16:creationId xmlns:a16="http://schemas.microsoft.com/office/drawing/2014/main" id="{2DA7506D-9641-8173-1220-E05EEEA500D4}"/>
                    </a:ext>
                  </a:extLst>
                </p:cNvPr>
                <p:cNvSpPr txBox="1"/>
                <p:nvPr/>
              </p:nvSpPr>
              <p:spPr>
                <a:xfrm>
                  <a:off x="9061807" y="3892582"/>
                  <a:ext cx="2001963" cy="303086"/>
                </a:xfrm>
                <a:prstGeom prst="rect">
                  <a:avLst/>
                </a:prstGeom>
                <a:noFill/>
              </p:spPr>
              <p:txBody>
                <a:bodyPr wrap="square" rtlCol="0">
                  <a:spAutoFit/>
                </a:bodyPr>
                <a:lstStyle/>
                <a:p>
                  <a:pPr algn="ctr"/>
                  <a:r>
                    <a:rPr lang="ru" sz="1100" dirty="0">
                      <a:solidFill>
                        <a:schemeClr val="accent3">
                          <a:lumMod val="75000"/>
                        </a:schemeClr>
                      </a:solidFill>
                    </a:rPr>
                    <a:t>(95% ДИ: 86,2, 98,5)</a:t>
                  </a:r>
                </a:p>
              </p:txBody>
            </p:sp>
            <p:sp>
              <p:nvSpPr>
                <p:cNvPr id="76" name="TextBox 75">
                  <a:extLst>
                    <a:ext uri="{FF2B5EF4-FFF2-40B4-BE49-F238E27FC236}">
                      <a16:creationId xmlns:a16="http://schemas.microsoft.com/office/drawing/2014/main" id="{C4DEE57C-2F74-7405-9C11-005F999EE9B8}"/>
                    </a:ext>
                  </a:extLst>
                </p:cNvPr>
                <p:cNvSpPr txBox="1"/>
                <p:nvPr/>
              </p:nvSpPr>
              <p:spPr>
                <a:xfrm>
                  <a:off x="8470590" y="3223873"/>
                  <a:ext cx="576672" cy="677487"/>
                </a:xfrm>
                <a:prstGeom prst="rect">
                  <a:avLst/>
                </a:prstGeom>
                <a:noFill/>
              </p:spPr>
              <p:txBody>
                <a:bodyPr wrap="square" rtlCol="0">
                  <a:spAutoFit/>
                </a:bodyPr>
                <a:lstStyle/>
                <a:p>
                  <a:pPr algn="ctr"/>
                  <a:r>
                    <a:rPr lang="ru" sz="3200" b="1" dirty="0">
                      <a:solidFill>
                        <a:schemeClr val="accent2"/>
                      </a:solidFill>
                    </a:rPr>
                    <a:t>&gt;</a:t>
                  </a:r>
                </a:p>
              </p:txBody>
            </p:sp>
          </p:grpSp>
          <p:grpSp>
            <p:nvGrpSpPr>
              <p:cNvPr id="67" name="Group 66">
                <a:extLst>
                  <a:ext uri="{FF2B5EF4-FFF2-40B4-BE49-F238E27FC236}">
                    <a16:creationId xmlns:a16="http://schemas.microsoft.com/office/drawing/2014/main" id="{E6419153-DAC2-6DB1-0C19-C127C1535521}"/>
                  </a:ext>
                </a:extLst>
              </p:cNvPr>
              <p:cNvGrpSpPr/>
              <p:nvPr/>
            </p:nvGrpSpPr>
            <p:grpSpPr>
              <a:xfrm>
                <a:off x="6245988" y="1713078"/>
                <a:ext cx="766918" cy="819407"/>
                <a:chOff x="6245988" y="2226964"/>
                <a:chExt cx="766918" cy="819407"/>
              </a:xfrm>
            </p:grpSpPr>
            <p:pic>
              <p:nvPicPr>
                <p:cNvPr id="68" name="Graphic 67" descr="Flip calendar outline">
                  <a:extLst>
                    <a:ext uri="{FF2B5EF4-FFF2-40B4-BE49-F238E27FC236}">
                      <a16:creationId xmlns:a16="http://schemas.microsoft.com/office/drawing/2014/main" id="{6617DC28-9E34-F1C8-1B4E-12872728CE3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45988" y="2226964"/>
                  <a:ext cx="766918" cy="819407"/>
                </a:xfrm>
                <a:prstGeom prst="rect">
                  <a:avLst/>
                </a:prstGeom>
              </p:spPr>
            </p:pic>
            <p:sp>
              <p:nvSpPr>
                <p:cNvPr id="69" name="TextBox 68">
                  <a:extLst>
                    <a:ext uri="{FF2B5EF4-FFF2-40B4-BE49-F238E27FC236}">
                      <a16:creationId xmlns:a16="http://schemas.microsoft.com/office/drawing/2014/main" id="{BA49E554-450B-B42A-F8D4-2C8CEB62A4EE}"/>
                    </a:ext>
                  </a:extLst>
                </p:cNvPr>
                <p:cNvSpPr txBox="1"/>
                <p:nvPr/>
              </p:nvSpPr>
              <p:spPr>
                <a:xfrm>
                  <a:off x="6370175" y="2590935"/>
                  <a:ext cx="525808" cy="288147"/>
                </a:xfrm>
                <a:prstGeom prst="roundRect">
                  <a:avLst>
                    <a:gd name="adj" fmla="val 0"/>
                  </a:avLst>
                </a:prstGeom>
                <a:noFill/>
                <a:ln>
                  <a:noFill/>
                </a:ln>
              </p:spPr>
              <p:txBody>
                <a:bodyPr wrap="square" lIns="36000" tIns="36000" rIns="36000" bIns="36000" rtlCol="0">
                  <a:spAutoFit/>
                </a:bodyPr>
                <a:lstStyle/>
                <a:p>
                  <a:pPr algn="ctr"/>
                  <a:r>
                    <a:rPr lang="ru" sz="1400" b="1" dirty="0">
                      <a:solidFill>
                        <a:schemeClr val="accent2"/>
                      </a:solidFill>
                    </a:rPr>
                    <a:t>5 лет</a:t>
                  </a:r>
                  <a:endParaRPr lang="en-SG" sz="1400" dirty="0">
                    <a:solidFill>
                      <a:schemeClr val="accent2"/>
                    </a:solidFill>
                  </a:endParaRPr>
                </a:p>
              </p:txBody>
            </p:sp>
          </p:grpSp>
        </p:grpSp>
      </p:grpSp>
      <p:sp>
        <p:nvSpPr>
          <p:cNvPr id="39" name="Rectangle 5">
            <a:extLst>
              <a:ext uri="{FF2B5EF4-FFF2-40B4-BE49-F238E27FC236}">
                <a16:creationId xmlns:a16="http://schemas.microsoft.com/office/drawing/2014/main" id="{F3AED925-C88A-41FB-8059-1F088B9DDB58}"/>
              </a:ext>
            </a:extLst>
          </p:cNvPr>
          <p:cNvSpPr/>
          <p:nvPr/>
        </p:nvSpPr>
        <p:spPr>
          <a:xfrm>
            <a:off x="360000" y="6398354"/>
            <a:ext cx="6096000" cy="200055"/>
          </a:xfrm>
          <a:prstGeom prst="rect">
            <a:avLst/>
          </a:prstGeom>
        </p:spPr>
        <p:txBody>
          <a:bodyPr>
            <a:spAutoFit/>
          </a:bodyPr>
          <a:lstStyle/>
          <a:p>
            <a:r>
              <a:rPr lang="fr-FR" sz="700" dirty="0">
                <a:solidFill>
                  <a:schemeClr val="accent5"/>
                </a:solidFill>
              </a:rPr>
              <a:t>Kuypers D, et al. Transplant Direct. 2023;9: e1465.</a:t>
            </a:r>
          </a:p>
        </p:txBody>
      </p:sp>
    </p:spTree>
    <p:extLst>
      <p:ext uri="{BB962C8B-B14F-4D97-AF65-F5344CB8AC3E}">
        <p14:creationId xmlns:p14="http://schemas.microsoft.com/office/powerpoint/2010/main" val="3304531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60D7D-9E50-4CDA-8921-C85261493731}"/>
              </a:ext>
            </a:extLst>
          </p:cNvPr>
          <p:cNvSpPr>
            <a:spLocks noGrp="1"/>
          </p:cNvSpPr>
          <p:nvPr>
            <p:ph type="title"/>
          </p:nvPr>
        </p:nvSpPr>
        <p:spPr/>
        <p:txBody>
          <a:bodyPr/>
          <a:lstStyle/>
          <a:p>
            <a:r>
              <a:rPr lang="ru" sz="2400" cap="none" dirty="0"/>
              <a:t>ФУНКЦИЯ ПОЧЕК: ДОЛГОСРОЧНОЕ НАБЛЮДЕНИЕ</a:t>
            </a:r>
          </a:p>
        </p:txBody>
      </p:sp>
      <p:sp>
        <p:nvSpPr>
          <p:cNvPr id="94" name="Rectangle 93">
            <a:extLst>
              <a:ext uri="{FF2B5EF4-FFF2-40B4-BE49-F238E27FC236}">
                <a16:creationId xmlns:a16="http://schemas.microsoft.com/office/drawing/2014/main" id="{657F0CA5-1DDB-C160-3C3D-9CC953A8B834}"/>
              </a:ext>
            </a:extLst>
          </p:cNvPr>
          <p:cNvSpPr/>
          <p:nvPr/>
        </p:nvSpPr>
        <p:spPr>
          <a:xfrm>
            <a:off x="360000" y="6173103"/>
            <a:ext cx="9902676" cy="200055"/>
          </a:xfrm>
          <a:prstGeom prst="rect">
            <a:avLst/>
          </a:prstGeom>
        </p:spPr>
        <p:txBody>
          <a:bodyPr wrap="square" anchor="b">
            <a:spAutoFit/>
          </a:bodyPr>
          <a:lstStyle/>
          <a:p>
            <a:pPr lvl="0"/>
            <a:r>
              <a:rPr lang="ru" sz="700" dirty="0">
                <a:solidFill>
                  <a:schemeClr val="accent5"/>
                </a:solidFill>
              </a:rPr>
              <a:t>рСКФ — расчетная скорость клубочковой фильтрации; IR, такролимус с немедленным высвобождением; MDRD-4, модификация диеты при почечной недостаточности-4; PR, такролимус пролонгированного действия; </a:t>
            </a:r>
            <a:r>
              <a:rPr lang="ru" sz="700" dirty="0" err="1">
                <a:solidFill>
                  <a:schemeClr val="accent5"/>
                </a:solidFill>
              </a:rPr>
              <a:t>sCR </a:t>
            </a:r>
            <a:r>
              <a:rPr lang="ru" sz="700" dirty="0">
                <a:solidFill>
                  <a:schemeClr val="accent5"/>
                </a:solidFill>
              </a:rPr>
              <a:t>, сывороточный креатинин; SE, стандартная ошибка</a:t>
            </a:r>
          </a:p>
        </p:txBody>
      </p:sp>
      <p:sp>
        <p:nvSpPr>
          <p:cNvPr id="117" name="TextBox 116">
            <a:extLst>
              <a:ext uri="{FF2B5EF4-FFF2-40B4-BE49-F238E27FC236}">
                <a16:creationId xmlns:a16="http://schemas.microsoft.com/office/drawing/2014/main" id="{88CE20C1-647E-AACA-56EC-E8E0C13DA671}"/>
              </a:ext>
            </a:extLst>
          </p:cNvPr>
          <p:cNvSpPr txBox="1"/>
          <p:nvPr/>
        </p:nvSpPr>
        <p:spPr>
          <a:xfrm>
            <a:off x="802499" y="1350356"/>
            <a:ext cx="10587002" cy="338554"/>
          </a:xfrm>
          <a:prstGeom prst="rect">
            <a:avLst/>
          </a:prstGeom>
          <a:noFill/>
        </p:spPr>
        <p:txBody>
          <a:bodyPr wrap="square" rtlCol="0">
            <a:spAutoFit/>
          </a:bodyPr>
          <a:lstStyle/>
          <a:p>
            <a:pPr algn="ctr"/>
            <a:r>
              <a:rPr lang="ru" sz="1600" b="1" i="0" u="none" strike="noStrike" baseline="0" dirty="0">
                <a:solidFill>
                  <a:schemeClr val="accent2"/>
                </a:solidFill>
              </a:rPr>
              <a:t>Функция почек, оцениваемая по среднему уровню креатинина в сыворотке и рСКФ</a:t>
            </a:r>
            <a:endParaRPr lang="en-SG" sz="1600" b="1" baseline="30000" dirty="0">
              <a:solidFill>
                <a:schemeClr val="accent2"/>
              </a:solidFill>
            </a:endParaRPr>
          </a:p>
        </p:txBody>
      </p:sp>
      <p:sp>
        <p:nvSpPr>
          <p:cNvPr id="12" name="TextBox 11">
            <a:extLst>
              <a:ext uri="{FF2B5EF4-FFF2-40B4-BE49-F238E27FC236}">
                <a16:creationId xmlns:a16="http://schemas.microsoft.com/office/drawing/2014/main" id="{A014AA17-488D-E428-2C9F-7949C74548F4}"/>
              </a:ext>
            </a:extLst>
          </p:cNvPr>
          <p:cNvSpPr txBox="1"/>
          <p:nvPr/>
        </p:nvSpPr>
        <p:spPr>
          <a:xfrm>
            <a:off x="6095992" y="1743799"/>
            <a:ext cx="5399989" cy="307777"/>
          </a:xfrm>
          <a:prstGeom prst="rect">
            <a:avLst/>
          </a:prstGeom>
          <a:noFill/>
        </p:spPr>
        <p:txBody>
          <a:bodyPr wrap="square" rtlCol="0">
            <a:spAutoFit/>
          </a:bodyPr>
          <a:lstStyle/>
          <a:p>
            <a:pPr algn="ctr"/>
            <a:r>
              <a:rPr lang="ru" sz="1400" b="1" i="0" u="none" strike="noStrike" baseline="0" dirty="0"/>
              <a:t>рСКФ (MDRD4)</a:t>
            </a:r>
            <a:endParaRPr lang="en-SG" sz="1400" b="1" baseline="30000" dirty="0"/>
          </a:p>
        </p:txBody>
      </p:sp>
      <p:sp>
        <p:nvSpPr>
          <p:cNvPr id="20" name="TextBox 19">
            <a:extLst>
              <a:ext uri="{FF2B5EF4-FFF2-40B4-BE49-F238E27FC236}">
                <a16:creationId xmlns:a16="http://schemas.microsoft.com/office/drawing/2014/main" id="{0B99B850-4552-89A1-4720-EB7F4378A817}"/>
              </a:ext>
            </a:extLst>
          </p:cNvPr>
          <p:cNvSpPr txBox="1"/>
          <p:nvPr/>
        </p:nvSpPr>
        <p:spPr>
          <a:xfrm>
            <a:off x="695999" y="1743799"/>
            <a:ext cx="5399993" cy="307777"/>
          </a:xfrm>
          <a:prstGeom prst="rect">
            <a:avLst/>
          </a:prstGeom>
          <a:noFill/>
        </p:spPr>
        <p:txBody>
          <a:bodyPr wrap="square" rtlCol="0">
            <a:spAutoFit/>
          </a:bodyPr>
          <a:lstStyle/>
          <a:p>
            <a:pPr algn="ctr"/>
            <a:r>
              <a:rPr lang="ru" sz="1400" b="1" i="0" u="none" strike="noStrike" baseline="0" dirty="0"/>
              <a:t>Креатинин сыворотки</a:t>
            </a:r>
            <a:endParaRPr lang="en-SG" sz="1400" b="1" baseline="30000" dirty="0"/>
          </a:p>
        </p:txBody>
      </p:sp>
      <p:sp>
        <p:nvSpPr>
          <p:cNvPr id="3" name="Slide Number Placeholder 5">
            <a:extLst>
              <a:ext uri="{FF2B5EF4-FFF2-40B4-BE49-F238E27FC236}">
                <a16:creationId xmlns:a16="http://schemas.microsoft.com/office/drawing/2014/main" id="{41D681B1-0F1A-7660-1329-406B1F3C919C}"/>
              </a:ext>
            </a:extLst>
          </p:cNvPr>
          <p:cNvSpPr txBox="1">
            <a:spLocks/>
          </p:cNvSpPr>
          <p:nvPr/>
        </p:nvSpPr>
        <p:spPr>
          <a:xfrm>
            <a:off x="11053315" y="451455"/>
            <a:ext cx="910085" cy="685802"/>
          </a:xfrm>
          <a:prstGeom prst="rect">
            <a:avLst/>
          </a:prstGeom>
        </p:spPr>
        <p:txBody>
          <a:bodyPr vert="horz" lIns="91440" tIns="45720" rIns="91440" bIns="45720" rtlCol="0" anchor="ctr"/>
          <a:lstStyle>
            <a:defPPr>
              <a:defRPr lang="en-US"/>
            </a:defPPr>
            <a:lvl1pPr marL="0" algn="ctr" defTabSz="914400" rtl="0" eaLnBrk="1" latinLnBrk="0" hangingPunct="1">
              <a:defRPr lang="en-US" sz="1350" kern="1200" spc="-4" smtClean="0">
                <a:solidFill>
                  <a:schemeClr val="tx2"/>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BCE729F-CD65-4BB2-91EE-CC0EA66D8A8F}" type="slidenum">
              <a:rPr lang="en-SG" smtClean="0"/>
              <a:pPr/>
              <a:t>12</a:t>
            </a:fld>
            <a:endParaRPr lang="en-SG" dirty="0"/>
          </a:p>
        </p:txBody>
      </p:sp>
      <p:grpSp>
        <p:nvGrpSpPr>
          <p:cNvPr id="42" name="Group 41">
            <a:extLst>
              <a:ext uri="{FF2B5EF4-FFF2-40B4-BE49-F238E27FC236}">
                <a16:creationId xmlns:a16="http://schemas.microsoft.com/office/drawing/2014/main" id="{02E090FA-D878-AA2E-5A45-F97C888930E7}"/>
              </a:ext>
            </a:extLst>
          </p:cNvPr>
          <p:cNvGrpSpPr/>
          <p:nvPr/>
        </p:nvGrpSpPr>
        <p:grpSpPr>
          <a:xfrm>
            <a:off x="4032683" y="2504887"/>
            <a:ext cx="2007786" cy="2023200"/>
            <a:chOff x="4032683" y="2571494"/>
            <a:chExt cx="2007786" cy="2023200"/>
          </a:xfrm>
        </p:grpSpPr>
        <p:graphicFrame>
          <p:nvGraphicFramePr>
            <p:cNvPr id="14" name="Chart 13">
              <a:extLst>
                <a:ext uri="{FF2B5EF4-FFF2-40B4-BE49-F238E27FC236}">
                  <a16:creationId xmlns:a16="http://schemas.microsoft.com/office/drawing/2014/main" id="{11AEE901-0B7D-ADF6-7D71-854B1F6B49D9}"/>
                </a:ext>
              </a:extLst>
            </p:cNvPr>
            <p:cNvGraphicFramePr/>
            <p:nvPr>
              <p:extLst>
                <p:ext uri="{D42A27DB-BD31-4B8C-83A1-F6EECF244321}">
                  <p14:modId xmlns:p14="http://schemas.microsoft.com/office/powerpoint/2010/main" val="1138999515"/>
                </p:ext>
              </p:extLst>
            </p:nvPr>
          </p:nvGraphicFramePr>
          <p:xfrm>
            <a:off x="4262069" y="2571494"/>
            <a:ext cx="1778400" cy="2023200"/>
          </p:xfrm>
          <a:graphic>
            <a:graphicData uri="http://schemas.openxmlformats.org/drawingml/2006/chart">
              <c:chart xmlns:c="http://schemas.openxmlformats.org/drawingml/2006/chart" xmlns:r="http://schemas.openxmlformats.org/officeDocument/2006/relationships" r:id="rId3"/>
            </a:graphicData>
          </a:graphic>
        </p:graphicFrame>
        <p:sp>
          <p:nvSpPr>
            <p:cNvPr id="19" name="TextBox 18">
              <a:extLst>
                <a:ext uri="{FF2B5EF4-FFF2-40B4-BE49-F238E27FC236}">
                  <a16:creationId xmlns:a16="http://schemas.microsoft.com/office/drawing/2014/main" id="{248E7166-CDE5-3D42-F3F1-15EA85A8EBC8}"/>
                </a:ext>
              </a:extLst>
            </p:cNvPr>
            <p:cNvSpPr txBox="1"/>
            <p:nvPr/>
          </p:nvSpPr>
          <p:spPr>
            <a:xfrm>
              <a:off x="4032683" y="2655488"/>
              <a:ext cx="400110" cy="1740155"/>
            </a:xfrm>
            <a:prstGeom prst="rect">
              <a:avLst/>
            </a:prstGeom>
            <a:noFill/>
          </p:spPr>
          <p:txBody>
            <a:bodyPr vert="vert270" wrap="square" rtlCol="0">
              <a:spAutoFit/>
            </a:bodyPr>
            <a:lstStyle/>
            <a:p>
              <a:pPr algn="ctr"/>
              <a:r>
                <a:rPr lang="ru" sz="700" b="1" dirty="0"/>
                <a:t>Средний уровень креатинина в сыворотке (мг/дл)</a:t>
              </a:r>
            </a:p>
          </p:txBody>
        </p:sp>
        <p:sp>
          <p:nvSpPr>
            <p:cNvPr id="5" name="TextBox 4">
              <a:extLst>
                <a:ext uri="{FF2B5EF4-FFF2-40B4-BE49-F238E27FC236}">
                  <a16:creationId xmlns:a16="http://schemas.microsoft.com/office/drawing/2014/main" id="{FEA69B87-5648-3FDD-AFF7-1FD2BF466D82}"/>
                </a:ext>
              </a:extLst>
            </p:cNvPr>
            <p:cNvSpPr txBox="1"/>
            <p:nvPr/>
          </p:nvSpPr>
          <p:spPr>
            <a:xfrm rot="18900000">
              <a:off x="4566147" y="2692369"/>
              <a:ext cx="423862" cy="215444"/>
            </a:xfrm>
            <a:prstGeom prst="rect">
              <a:avLst/>
            </a:prstGeom>
            <a:noFill/>
          </p:spPr>
          <p:txBody>
            <a:bodyPr wrap="square" rtlCol="0">
              <a:spAutoFit/>
            </a:bodyPr>
            <a:lstStyle/>
            <a:p>
              <a:r>
                <a:rPr lang="ru" sz="800" b="1" dirty="0">
                  <a:solidFill>
                    <a:srgbClr val="D91E49"/>
                  </a:solidFill>
                </a:rPr>
                <a:t>1,38</a:t>
              </a:r>
            </a:p>
          </p:txBody>
        </p:sp>
        <p:sp>
          <p:nvSpPr>
            <p:cNvPr id="7" name="TextBox 6">
              <a:extLst>
                <a:ext uri="{FF2B5EF4-FFF2-40B4-BE49-F238E27FC236}">
                  <a16:creationId xmlns:a16="http://schemas.microsoft.com/office/drawing/2014/main" id="{506F9BCA-B042-374D-044C-76E2C1BA639F}"/>
                </a:ext>
              </a:extLst>
            </p:cNvPr>
            <p:cNvSpPr txBox="1"/>
            <p:nvPr/>
          </p:nvSpPr>
          <p:spPr>
            <a:xfrm rot="18900000">
              <a:off x="5240442" y="2705507"/>
              <a:ext cx="423862" cy="215444"/>
            </a:xfrm>
            <a:prstGeom prst="rect">
              <a:avLst/>
            </a:prstGeom>
            <a:noFill/>
          </p:spPr>
          <p:txBody>
            <a:bodyPr wrap="square" rtlCol="0">
              <a:spAutoFit/>
            </a:bodyPr>
            <a:lstStyle/>
            <a:p>
              <a:r>
                <a:rPr lang="ru" sz="800" b="1" dirty="0">
                  <a:solidFill>
                    <a:srgbClr val="D91E49"/>
                  </a:solidFill>
                </a:rPr>
                <a:t>1,37</a:t>
              </a:r>
            </a:p>
          </p:txBody>
        </p:sp>
        <p:sp>
          <p:nvSpPr>
            <p:cNvPr id="9" name="TextBox 8">
              <a:extLst>
                <a:ext uri="{FF2B5EF4-FFF2-40B4-BE49-F238E27FC236}">
                  <a16:creationId xmlns:a16="http://schemas.microsoft.com/office/drawing/2014/main" id="{7B65AEFE-7951-7AEA-2D76-306C2D7293DC}"/>
                </a:ext>
              </a:extLst>
            </p:cNvPr>
            <p:cNvSpPr txBox="1"/>
            <p:nvPr/>
          </p:nvSpPr>
          <p:spPr>
            <a:xfrm rot="18900000">
              <a:off x="4840076" y="2577160"/>
              <a:ext cx="423862" cy="215444"/>
            </a:xfrm>
            <a:prstGeom prst="rect">
              <a:avLst/>
            </a:prstGeom>
            <a:noFill/>
          </p:spPr>
          <p:txBody>
            <a:bodyPr wrap="square" rtlCol="0">
              <a:spAutoFit/>
            </a:bodyPr>
            <a:lstStyle/>
            <a:p>
              <a:r>
                <a:rPr lang="ru" sz="800" b="1" dirty="0">
                  <a:solidFill>
                    <a:schemeClr val="accent3"/>
                  </a:solidFill>
                </a:rPr>
                <a:t>1,48</a:t>
              </a:r>
            </a:p>
          </p:txBody>
        </p:sp>
        <p:sp>
          <p:nvSpPr>
            <p:cNvPr id="10" name="TextBox 9">
              <a:extLst>
                <a:ext uri="{FF2B5EF4-FFF2-40B4-BE49-F238E27FC236}">
                  <a16:creationId xmlns:a16="http://schemas.microsoft.com/office/drawing/2014/main" id="{B691F3BD-478A-1BB3-A19B-FAAD55F91A63}"/>
                </a:ext>
              </a:extLst>
            </p:cNvPr>
            <p:cNvSpPr txBox="1"/>
            <p:nvPr/>
          </p:nvSpPr>
          <p:spPr>
            <a:xfrm rot="18900000">
              <a:off x="5504558" y="2571709"/>
              <a:ext cx="423862" cy="215444"/>
            </a:xfrm>
            <a:prstGeom prst="rect">
              <a:avLst/>
            </a:prstGeom>
            <a:noFill/>
          </p:spPr>
          <p:txBody>
            <a:bodyPr wrap="square" rtlCol="0">
              <a:spAutoFit/>
            </a:bodyPr>
            <a:lstStyle/>
            <a:p>
              <a:r>
                <a:rPr lang="ru" sz="800" b="1" dirty="0">
                  <a:solidFill>
                    <a:schemeClr val="accent3"/>
                  </a:solidFill>
                </a:rPr>
                <a:t>1,5</a:t>
              </a:r>
            </a:p>
          </p:txBody>
        </p:sp>
      </p:grpSp>
      <p:grpSp>
        <p:nvGrpSpPr>
          <p:cNvPr id="41" name="Group 40">
            <a:extLst>
              <a:ext uri="{FF2B5EF4-FFF2-40B4-BE49-F238E27FC236}">
                <a16:creationId xmlns:a16="http://schemas.microsoft.com/office/drawing/2014/main" id="{22A0F70A-A9A2-7868-72AA-77A5123BE0B6}"/>
              </a:ext>
            </a:extLst>
          </p:cNvPr>
          <p:cNvGrpSpPr/>
          <p:nvPr/>
        </p:nvGrpSpPr>
        <p:grpSpPr>
          <a:xfrm>
            <a:off x="9646347" y="2415901"/>
            <a:ext cx="1959891" cy="2112186"/>
            <a:chOff x="9646347" y="2634839"/>
            <a:chExt cx="1959891" cy="2112186"/>
          </a:xfrm>
        </p:grpSpPr>
        <p:sp>
          <p:nvSpPr>
            <p:cNvPr id="24" name="TextBox 23">
              <a:extLst>
                <a:ext uri="{FF2B5EF4-FFF2-40B4-BE49-F238E27FC236}">
                  <a16:creationId xmlns:a16="http://schemas.microsoft.com/office/drawing/2014/main" id="{73F33CD7-667C-B48D-11F3-4D6ED2AE54B4}"/>
                </a:ext>
              </a:extLst>
            </p:cNvPr>
            <p:cNvSpPr txBox="1"/>
            <p:nvPr/>
          </p:nvSpPr>
          <p:spPr>
            <a:xfrm>
              <a:off x="9646347" y="2777691"/>
              <a:ext cx="292388" cy="1794182"/>
            </a:xfrm>
            <a:prstGeom prst="rect">
              <a:avLst/>
            </a:prstGeom>
            <a:noFill/>
          </p:spPr>
          <p:txBody>
            <a:bodyPr vert="vert270" wrap="square" rtlCol="0">
              <a:spAutoFit/>
            </a:bodyPr>
            <a:lstStyle/>
            <a:p>
              <a:pPr algn="ctr"/>
              <a:r>
                <a:rPr lang="ru" sz="700" b="1" dirty="0"/>
                <a:t>Медиана рСКФ (мл/мин/1,73 м </a:t>
              </a:r>
              <a:r>
                <a:rPr lang="ru" sz="700" b="1" baseline="30000" dirty="0"/>
                <a:t>2 </a:t>
              </a:r>
              <a:r>
                <a:rPr lang="ru" sz="700" b="1" dirty="0"/>
                <a:t>)</a:t>
              </a:r>
            </a:p>
          </p:txBody>
        </p:sp>
        <p:graphicFrame>
          <p:nvGraphicFramePr>
            <p:cNvPr id="25" name="Chart 24">
              <a:extLst>
                <a:ext uri="{FF2B5EF4-FFF2-40B4-BE49-F238E27FC236}">
                  <a16:creationId xmlns:a16="http://schemas.microsoft.com/office/drawing/2014/main" id="{5472D5F9-C840-E5F2-C6A2-04BCD02783CA}"/>
                </a:ext>
              </a:extLst>
            </p:cNvPr>
            <p:cNvGraphicFramePr/>
            <p:nvPr>
              <p:extLst>
                <p:ext uri="{D42A27DB-BD31-4B8C-83A1-F6EECF244321}">
                  <p14:modId xmlns:p14="http://schemas.microsoft.com/office/powerpoint/2010/main" val="1758746884"/>
                </p:ext>
              </p:extLst>
            </p:nvPr>
          </p:nvGraphicFramePr>
          <p:xfrm>
            <a:off x="9826111" y="2722987"/>
            <a:ext cx="1780127" cy="2024038"/>
          </p:xfrm>
          <a:graphic>
            <a:graphicData uri="http://schemas.openxmlformats.org/drawingml/2006/chart">
              <c:chart xmlns:c="http://schemas.openxmlformats.org/drawingml/2006/chart" xmlns:r="http://schemas.openxmlformats.org/officeDocument/2006/relationships" r:id="rId4"/>
            </a:graphicData>
          </a:graphic>
        </p:graphicFrame>
        <p:sp>
          <p:nvSpPr>
            <p:cNvPr id="13" name="TextBox 12">
              <a:extLst>
                <a:ext uri="{FF2B5EF4-FFF2-40B4-BE49-F238E27FC236}">
                  <a16:creationId xmlns:a16="http://schemas.microsoft.com/office/drawing/2014/main" id="{860F928E-CB3F-73F8-C0B2-D95E87540944}"/>
                </a:ext>
              </a:extLst>
            </p:cNvPr>
            <p:cNvSpPr txBox="1"/>
            <p:nvPr/>
          </p:nvSpPr>
          <p:spPr>
            <a:xfrm rot="18900000">
              <a:off x="10112424" y="2634839"/>
              <a:ext cx="531585" cy="215444"/>
            </a:xfrm>
            <a:prstGeom prst="rect">
              <a:avLst/>
            </a:prstGeom>
            <a:noFill/>
          </p:spPr>
          <p:txBody>
            <a:bodyPr wrap="square" rtlCol="0">
              <a:spAutoFit/>
            </a:bodyPr>
            <a:lstStyle/>
            <a:p>
              <a:r>
                <a:rPr lang="ru" sz="800" b="1" dirty="0">
                  <a:solidFill>
                    <a:srgbClr val="D91E49"/>
                  </a:solidFill>
                </a:rPr>
                <a:t>50,45</a:t>
              </a:r>
            </a:p>
          </p:txBody>
        </p:sp>
        <p:sp>
          <p:nvSpPr>
            <p:cNvPr id="15" name="TextBox 14">
              <a:extLst>
                <a:ext uri="{FF2B5EF4-FFF2-40B4-BE49-F238E27FC236}">
                  <a16:creationId xmlns:a16="http://schemas.microsoft.com/office/drawing/2014/main" id="{9FF12942-541B-D67F-424A-0AC1D6A6950F}"/>
                </a:ext>
              </a:extLst>
            </p:cNvPr>
            <p:cNvSpPr txBox="1"/>
            <p:nvPr/>
          </p:nvSpPr>
          <p:spPr>
            <a:xfrm rot="18900000">
              <a:off x="10841384" y="2741489"/>
              <a:ext cx="423862" cy="215444"/>
            </a:xfrm>
            <a:prstGeom prst="rect">
              <a:avLst/>
            </a:prstGeom>
            <a:noFill/>
          </p:spPr>
          <p:txBody>
            <a:bodyPr wrap="square" rtlCol="0">
              <a:spAutoFit/>
            </a:bodyPr>
            <a:lstStyle/>
            <a:p>
              <a:r>
                <a:rPr lang="ru" sz="800" b="1" dirty="0">
                  <a:solidFill>
                    <a:srgbClr val="D91E49"/>
                  </a:solidFill>
                </a:rPr>
                <a:t>48.1</a:t>
              </a:r>
            </a:p>
          </p:txBody>
        </p:sp>
        <p:sp>
          <p:nvSpPr>
            <p:cNvPr id="16" name="TextBox 15">
              <a:extLst>
                <a:ext uri="{FF2B5EF4-FFF2-40B4-BE49-F238E27FC236}">
                  <a16:creationId xmlns:a16="http://schemas.microsoft.com/office/drawing/2014/main" id="{9403038E-A3F3-89C1-8AED-9185E0CBE371}"/>
                </a:ext>
              </a:extLst>
            </p:cNvPr>
            <p:cNvSpPr txBox="1"/>
            <p:nvPr/>
          </p:nvSpPr>
          <p:spPr>
            <a:xfrm rot="18900000">
              <a:off x="10392315" y="2847259"/>
              <a:ext cx="423862" cy="215444"/>
            </a:xfrm>
            <a:prstGeom prst="rect">
              <a:avLst/>
            </a:prstGeom>
            <a:noFill/>
          </p:spPr>
          <p:txBody>
            <a:bodyPr wrap="square" rtlCol="0">
              <a:spAutoFit/>
            </a:bodyPr>
            <a:lstStyle/>
            <a:p>
              <a:r>
                <a:rPr lang="ru" sz="800" b="1" dirty="0">
                  <a:solidFill>
                    <a:schemeClr val="accent3"/>
                  </a:solidFill>
                </a:rPr>
                <a:t>44,6</a:t>
              </a:r>
            </a:p>
          </p:txBody>
        </p:sp>
        <p:sp>
          <p:nvSpPr>
            <p:cNvPr id="17" name="TextBox 16">
              <a:extLst>
                <a:ext uri="{FF2B5EF4-FFF2-40B4-BE49-F238E27FC236}">
                  <a16:creationId xmlns:a16="http://schemas.microsoft.com/office/drawing/2014/main" id="{EAB7D61E-6DE1-5E9A-253B-04B301C119B8}"/>
                </a:ext>
              </a:extLst>
            </p:cNvPr>
            <p:cNvSpPr txBox="1"/>
            <p:nvPr/>
          </p:nvSpPr>
          <p:spPr>
            <a:xfrm rot="18900000">
              <a:off x="11093164" y="2777302"/>
              <a:ext cx="423862" cy="215444"/>
            </a:xfrm>
            <a:prstGeom prst="rect">
              <a:avLst/>
            </a:prstGeom>
            <a:noFill/>
          </p:spPr>
          <p:txBody>
            <a:bodyPr wrap="square" rtlCol="0">
              <a:spAutoFit/>
            </a:bodyPr>
            <a:lstStyle/>
            <a:p>
              <a:r>
                <a:rPr lang="ru" sz="800" b="1" dirty="0">
                  <a:solidFill>
                    <a:schemeClr val="accent3"/>
                  </a:solidFill>
                </a:rPr>
                <a:t>46,8</a:t>
              </a:r>
            </a:p>
          </p:txBody>
        </p:sp>
      </p:grpSp>
      <p:grpSp>
        <p:nvGrpSpPr>
          <p:cNvPr id="23" name="Group 22">
            <a:extLst>
              <a:ext uri="{FF2B5EF4-FFF2-40B4-BE49-F238E27FC236}">
                <a16:creationId xmlns:a16="http://schemas.microsoft.com/office/drawing/2014/main" id="{ADAEEDDA-EE45-5C88-11E4-23AB1E60F10B}"/>
              </a:ext>
            </a:extLst>
          </p:cNvPr>
          <p:cNvGrpSpPr/>
          <p:nvPr/>
        </p:nvGrpSpPr>
        <p:grpSpPr>
          <a:xfrm>
            <a:off x="696000" y="5112000"/>
            <a:ext cx="10800000" cy="648000"/>
            <a:chOff x="821488" y="5200382"/>
            <a:chExt cx="10800000" cy="648000"/>
          </a:xfrm>
        </p:grpSpPr>
        <p:sp>
          <p:nvSpPr>
            <p:cNvPr id="26" name="Rectangle: Rounded Corners 42">
              <a:extLst>
                <a:ext uri="{FF2B5EF4-FFF2-40B4-BE49-F238E27FC236}">
                  <a16:creationId xmlns:a16="http://schemas.microsoft.com/office/drawing/2014/main" id="{5FF45FF3-021C-55FA-C8BD-204BA9F39D38}"/>
                </a:ext>
              </a:extLst>
            </p:cNvPr>
            <p:cNvSpPr/>
            <p:nvPr/>
          </p:nvSpPr>
          <p:spPr>
            <a:xfrm>
              <a:off x="821488" y="5200382"/>
              <a:ext cx="10800000" cy="648000"/>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 sz="1600" b="1" dirty="0">
                  <a:solidFill>
                    <a:schemeClr val="bg1"/>
                  </a:solidFill>
                </a:rPr>
                <a:t>Средние уровни креатинина в сыворотке и рСКФ оставались стабильными в течение 10 лет наблюдения.</a:t>
              </a:r>
              <a:endParaRPr lang="en-US" sz="1600" b="1" dirty="0">
                <a:solidFill>
                  <a:schemeClr val="bg1"/>
                </a:solidFill>
              </a:endParaRPr>
            </a:p>
          </p:txBody>
        </p:sp>
        <p:sp>
          <p:nvSpPr>
            <p:cNvPr id="27" name="Triangle 26">
              <a:extLst>
                <a:ext uri="{FF2B5EF4-FFF2-40B4-BE49-F238E27FC236}">
                  <a16:creationId xmlns:a16="http://schemas.microsoft.com/office/drawing/2014/main" id="{7E898747-3323-F733-D882-EE03FC03A8D1}"/>
                </a:ext>
              </a:extLst>
            </p:cNvPr>
            <p:cNvSpPr/>
            <p:nvPr/>
          </p:nvSpPr>
          <p:spPr>
            <a:xfrm rot="5400000">
              <a:off x="641488" y="5380382"/>
              <a:ext cx="648000" cy="288000"/>
            </a:xfrm>
            <a:prstGeom prst="triangle">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34" name="Straight Connector 33">
            <a:extLst>
              <a:ext uri="{FF2B5EF4-FFF2-40B4-BE49-F238E27FC236}">
                <a16:creationId xmlns:a16="http://schemas.microsoft.com/office/drawing/2014/main" id="{83A1A470-B4EF-556C-7566-E2177F4CC51F}"/>
              </a:ext>
            </a:extLst>
          </p:cNvPr>
          <p:cNvCxnSpPr>
            <a:cxnSpLocks/>
          </p:cNvCxnSpPr>
          <p:nvPr/>
        </p:nvCxnSpPr>
        <p:spPr>
          <a:xfrm>
            <a:off x="6096000" y="1746818"/>
            <a:ext cx="0" cy="324000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40" name="Picture 39">
            <a:extLst>
              <a:ext uri="{FF2B5EF4-FFF2-40B4-BE49-F238E27FC236}">
                <a16:creationId xmlns:a16="http://schemas.microsoft.com/office/drawing/2014/main" id="{A752F613-CF7D-EFFC-8AEF-48FC27B7BF61}"/>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655616" y="2252869"/>
            <a:ext cx="3344970" cy="2657648"/>
          </a:xfrm>
          <a:prstGeom prst="rect">
            <a:avLst/>
          </a:prstGeom>
        </p:spPr>
      </p:pic>
      <p:pic>
        <p:nvPicPr>
          <p:cNvPr id="43" name="Picture 42">
            <a:extLst>
              <a:ext uri="{FF2B5EF4-FFF2-40B4-BE49-F238E27FC236}">
                <a16:creationId xmlns:a16="http://schemas.microsoft.com/office/drawing/2014/main" id="{95EE3B51-7E5A-3422-E9E7-8560CBEF04CD}"/>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6261285" y="2252869"/>
            <a:ext cx="3344970" cy="2657647"/>
          </a:xfrm>
          <a:prstGeom prst="rect">
            <a:avLst/>
          </a:prstGeom>
        </p:spPr>
      </p:pic>
      <p:sp>
        <p:nvSpPr>
          <p:cNvPr id="4" name="Rectangle 3">
            <a:extLst>
              <a:ext uri="{FF2B5EF4-FFF2-40B4-BE49-F238E27FC236}">
                <a16:creationId xmlns:a16="http://schemas.microsoft.com/office/drawing/2014/main" id="{0C3C987C-B39F-2E71-BBBF-AC7B67CBB4D0}"/>
              </a:ext>
            </a:extLst>
          </p:cNvPr>
          <p:cNvSpPr>
            <a:spLocks noChangeAspect="1"/>
          </p:cNvSpPr>
          <p:nvPr/>
        </p:nvSpPr>
        <p:spPr>
          <a:xfrm>
            <a:off x="4503646" y="4655297"/>
            <a:ext cx="45719" cy="45719"/>
          </a:xfrm>
          <a:prstGeom prst="rect">
            <a:avLst/>
          </a:prstGeom>
          <a:solidFill>
            <a:srgbClr val="D91E4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8" name="Rectangle 7">
            <a:extLst>
              <a:ext uri="{FF2B5EF4-FFF2-40B4-BE49-F238E27FC236}">
                <a16:creationId xmlns:a16="http://schemas.microsoft.com/office/drawing/2014/main" id="{CE73AA00-4C4C-481B-F372-00382A830B04}"/>
              </a:ext>
            </a:extLst>
          </p:cNvPr>
          <p:cNvSpPr>
            <a:spLocks noChangeAspect="1"/>
          </p:cNvSpPr>
          <p:nvPr/>
        </p:nvSpPr>
        <p:spPr>
          <a:xfrm>
            <a:off x="4506991" y="4841748"/>
            <a:ext cx="45719" cy="45719"/>
          </a:xfrm>
          <a:prstGeom prst="rect">
            <a:avLst/>
          </a:prstGeom>
          <a:solidFill>
            <a:srgbClr val="CC7CA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1" name="TextBox 10">
            <a:extLst>
              <a:ext uri="{FF2B5EF4-FFF2-40B4-BE49-F238E27FC236}">
                <a16:creationId xmlns:a16="http://schemas.microsoft.com/office/drawing/2014/main" id="{216FC879-90E9-6674-C4FE-C989216D2D85}"/>
              </a:ext>
            </a:extLst>
          </p:cNvPr>
          <p:cNvSpPr txBox="1"/>
          <p:nvPr/>
        </p:nvSpPr>
        <p:spPr>
          <a:xfrm>
            <a:off x="4534149" y="4561716"/>
            <a:ext cx="1384390" cy="215444"/>
          </a:xfrm>
          <a:prstGeom prst="rect">
            <a:avLst/>
          </a:prstGeom>
          <a:noFill/>
        </p:spPr>
        <p:txBody>
          <a:bodyPr wrap="square" rtlCol="0">
            <a:spAutoFit/>
          </a:bodyPr>
          <a:lstStyle/>
          <a:p>
            <a:r>
              <a:rPr lang="ru" sz="800" b="1" dirty="0">
                <a:solidFill>
                  <a:srgbClr val="D91E49"/>
                </a:solidFill>
              </a:rPr>
              <a:t>PR такролимус</a:t>
            </a:r>
          </a:p>
        </p:txBody>
      </p:sp>
      <p:sp>
        <p:nvSpPr>
          <p:cNvPr id="18" name="TextBox 17">
            <a:extLst>
              <a:ext uri="{FF2B5EF4-FFF2-40B4-BE49-F238E27FC236}">
                <a16:creationId xmlns:a16="http://schemas.microsoft.com/office/drawing/2014/main" id="{A358B0E4-DEB2-252F-40AF-3180910B6662}"/>
              </a:ext>
            </a:extLst>
          </p:cNvPr>
          <p:cNvSpPr txBox="1"/>
          <p:nvPr/>
        </p:nvSpPr>
        <p:spPr>
          <a:xfrm>
            <a:off x="4531046" y="4759971"/>
            <a:ext cx="1384390" cy="215444"/>
          </a:xfrm>
          <a:prstGeom prst="rect">
            <a:avLst/>
          </a:prstGeom>
          <a:noFill/>
        </p:spPr>
        <p:txBody>
          <a:bodyPr wrap="square" rtlCol="0">
            <a:spAutoFit/>
          </a:bodyPr>
          <a:lstStyle/>
          <a:p>
            <a:r>
              <a:rPr lang="ru" sz="800" b="1" dirty="0">
                <a:solidFill>
                  <a:srgbClr val="CC7CA6"/>
                </a:solidFill>
              </a:rPr>
              <a:t>ИК такролимус</a:t>
            </a:r>
          </a:p>
        </p:txBody>
      </p:sp>
      <p:sp>
        <p:nvSpPr>
          <p:cNvPr id="21" name="Rectangle 20">
            <a:extLst>
              <a:ext uri="{FF2B5EF4-FFF2-40B4-BE49-F238E27FC236}">
                <a16:creationId xmlns:a16="http://schemas.microsoft.com/office/drawing/2014/main" id="{DCC42E22-2CD8-B016-FDB1-F6C6A63FE77E}"/>
              </a:ext>
            </a:extLst>
          </p:cNvPr>
          <p:cNvSpPr>
            <a:spLocks noChangeAspect="1"/>
          </p:cNvSpPr>
          <p:nvPr/>
        </p:nvSpPr>
        <p:spPr>
          <a:xfrm>
            <a:off x="10119850" y="4624462"/>
            <a:ext cx="45719" cy="45719"/>
          </a:xfrm>
          <a:prstGeom prst="rect">
            <a:avLst/>
          </a:prstGeom>
          <a:solidFill>
            <a:srgbClr val="D91E4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2" name="Rectangle 21">
            <a:extLst>
              <a:ext uri="{FF2B5EF4-FFF2-40B4-BE49-F238E27FC236}">
                <a16:creationId xmlns:a16="http://schemas.microsoft.com/office/drawing/2014/main" id="{6AA69AF9-CED2-1C5E-6518-D1A5C32E732F}"/>
              </a:ext>
            </a:extLst>
          </p:cNvPr>
          <p:cNvSpPr>
            <a:spLocks noChangeAspect="1"/>
          </p:cNvSpPr>
          <p:nvPr/>
        </p:nvSpPr>
        <p:spPr>
          <a:xfrm>
            <a:off x="10123195" y="4810913"/>
            <a:ext cx="45719" cy="45719"/>
          </a:xfrm>
          <a:prstGeom prst="rect">
            <a:avLst/>
          </a:prstGeom>
          <a:solidFill>
            <a:srgbClr val="CC7CA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8" name="TextBox 27">
            <a:extLst>
              <a:ext uri="{FF2B5EF4-FFF2-40B4-BE49-F238E27FC236}">
                <a16:creationId xmlns:a16="http://schemas.microsoft.com/office/drawing/2014/main" id="{C7E1E1FE-0D9A-3754-F046-FCC72CA2EA51}"/>
              </a:ext>
            </a:extLst>
          </p:cNvPr>
          <p:cNvSpPr txBox="1"/>
          <p:nvPr/>
        </p:nvSpPr>
        <p:spPr>
          <a:xfrm>
            <a:off x="10150353" y="4530881"/>
            <a:ext cx="1384390" cy="215444"/>
          </a:xfrm>
          <a:prstGeom prst="rect">
            <a:avLst/>
          </a:prstGeom>
          <a:noFill/>
        </p:spPr>
        <p:txBody>
          <a:bodyPr wrap="square" rtlCol="0">
            <a:spAutoFit/>
          </a:bodyPr>
          <a:lstStyle/>
          <a:p>
            <a:r>
              <a:rPr lang="ru" sz="800" b="1" dirty="0">
                <a:solidFill>
                  <a:srgbClr val="D91E49"/>
                </a:solidFill>
              </a:rPr>
              <a:t>PR такролимус</a:t>
            </a:r>
          </a:p>
        </p:txBody>
      </p:sp>
      <p:sp>
        <p:nvSpPr>
          <p:cNvPr id="29" name="TextBox 28">
            <a:extLst>
              <a:ext uri="{FF2B5EF4-FFF2-40B4-BE49-F238E27FC236}">
                <a16:creationId xmlns:a16="http://schemas.microsoft.com/office/drawing/2014/main" id="{07F1970A-11F8-3789-AD00-44B7830B9E04}"/>
              </a:ext>
            </a:extLst>
          </p:cNvPr>
          <p:cNvSpPr txBox="1"/>
          <p:nvPr/>
        </p:nvSpPr>
        <p:spPr>
          <a:xfrm>
            <a:off x="10147250" y="4729136"/>
            <a:ext cx="1384390" cy="215444"/>
          </a:xfrm>
          <a:prstGeom prst="rect">
            <a:avLst/>
          </a:prstGeom>
          <a:noFill/>
        </p:spPr>
        <p:txBody>
          <a:bodyPr wrap="square" rtlCol="0">
            <a:spAutoFit/>
          </a:bodyPr>
          <a:lstStyle/>
          <a:p>
            <a:r>
              <a:rPr lang="ru" sz="800" b="1" dirty="0">
                <a:solidFill>
                  <a:srgbClr val="CC7CA6"/>
                </a:solidFill>
              </a:rPr>
              <a:t>ИК такролимус</a:t>
            </a:r>
          </a:p>
        </p:txBody>
      </p:sp>
      <p:sp>
        <p:nvSpPr>
          <p:cNvPr id="37" name="Rectangle 5">
            <a:extLst>
              <a:ext uri="{FF2B5EF4-FFF2-40B4-BE49-F238E27FC236}">
                <a16:creationId xmlns:a16="http://schemas.microsoft.com/office/drawing/2014/main" id="{F348FE19-005D-470F-8C3A-200B344BC976}"/>
              </a:ext>
            </a:extLst>
          </p:cNvPr>
          <p:cNvSpPr/>
          <p:nvPr/>
        </p:nvSpPr>
        <p:spPr>
          <a:xfrm>
            <a:off x="360000" y="6398354"/>
            <a:ext cx="6096000" cy="200055"/>
          </a:xfrm>
          <a:prstGeom prst="rect">
            <a:avLst/>
          </a:prstGeom>
        </p:spPr>
        <p:txBody>
          <a:bodyPr>
            <a:spAutoFit/>
          </a:bodyPr>
          <a:lstStyle/>
          <a:p>
            <a:r>
              <a:rPr lang="fr-FR" sz="700" dirty="0">
                <a:solidFill>
                  <a:schemeClr val="accent5"/>
                </a:solidFill>
              </a:rPr>
              <a:t>Kuypers D, et al. Transplant Direct. 2023;9: e1465.</a:t>
            </a:r>
          </a:p>
        </p:txBody>
      </p:sp>
    </p:spTree>
    <p:extLst>
      <p:ext uri="{BB962C8B-B14F-4D97-AF65-F5344CB8AC3E}">
        <p14:creationId xmlns:p14="http://schemas.microsoft.com/office/powerpoint/2010/main" val="1210747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60D7D-9E50-4CDA-8921-C85261493731}"/>
              </a:ext>
            </a:extLst>
          </p:cNvPr>
          <p:cNvSpPr>
            <a:spLocks noGrp="1"/>
          </p:cNvSpPr>
          <p:nvPr>
            <p:ph type="title"/>
          </p:nvPr>
        </p:nvSpPr>
        <p:spPr/>
        <p:txBody>
          <a:bodyPr/>
          <a:lstStyle/>
          <a:p>
            <a:r>
              <a:rPr lang="ru" sz="2400" cap="none" dirty="0"/>
              <a:t>ВОЗДЕЙСТВИЕ ТАКРОЛИМУСА БЫЛО ОДИНАКОВЫМ МЕЖДУ ГРУППАМИ ЛЕЧЕНИЯ В ТЕЧЕНИЕ 10-ЛЕТНЕГО НАБЛЮДЕНИЯ</a:t>
            </a:r>
          </a:p>
        </p:txBody>
      </p:sp>
      <p:sp>
        <p:nvSpPr>
          <p:cNvPr id="10" name="Content Placeholder 2">
            <a:extLst>
              <a:ext uri="{FF2B5EF4-FFF2-40B4-BE49-F238E27FC236}">
                <a16:creationId xmlns:a16="http://schemas.microsoft.com/office/drawing/2014/main" id="{1DCA5274-8272-FBDD-2962-CEC7BC9D22F7}"/>
              </a:ext>
            </a:extLst>
          </p:cNvPr>
          <p:cNvSpPr txBox="1">
            <a:spLocks/>
          </p:cNvSpPr>
          <p:nvPr/>
        </p:nvSpPr>
        <p:spPr>
          <a:xfrm>
            <a:off x="358777" y="1371602"/>
            <a:ext cx="8047804" cy="4675973"/>
          </a:xfrm>
          <a:prstGeom prst="rect">
            <a:avLst/>
          </a:prstGeom>
        </p:spPr>
        <p:txBody>
          <a:bodyPr vert="horz" lIns="91440" tIns="45720" rIns="91440" bIns="45720" rtlCol="0">
            <a:noAutofit/>
          </a:bodyPr>
          <a:lstStyle>
            <a:lvl1pPr marL="0" indent="0" algn="l" defTabSz="685800" rtl="0" eaLnBrk="1" latinLnBrk="0" hangingPunct="1">
              <a:lnSpc>
                <a:spcPct val="110000"/>
              </a:lnSpc>
              <a:spcBef>
                <a:spcPts val="750"/>
              </a:spcBef>
              <a:buFont typeface="Arial" panose="020B0604020202020204" pitchFamily="34" charset="0"/>
              <a:buNone/>
              <a:defRPr sz="1600" b="0" kern="1200">
                <a:solidFill>
                  <a:schemeClr val="tx2"/>
                </a:solidFill>
                <a:latin typeface="Arial" panose="020B0604020202020204" pitchFamily="34" charset="0"/>
                <a:ea typeface="+mn-ea"/>
                <a:cs typeface="Arial" panose="020B0604020202020204" pitchFamily="34" charset="0"/>
              </a:defRPr>
            </a:lvl1pPr>
            <a:lvl2pPr marL="0" indent="0" algn="l" defTabSz="685800" rtl="0" eaLnBrk="1" latinLnBrk="0" hangingPunct="1">
              <a:lnSpc>
                <a:spcPct val="120000"/>
              </a:lnSpc>
              <a:spcBef>
                <a:spcPts val="0"/>
              </a:spcBef>
              <a:spcAft>
                <a:spcPts val="300"/>
              </a:spcAft>
              <a:buFont typeface="Arial" panose="020B0604020202020204" pitchFamily="34" charset="0"/>
              <a:buNone/>
              <a:defRPr sz="1400" b="0" kern="1200">
                <a:solidFill>
                  <a:schemeClr val="accent1"/>
                </a:solidFill>
                <a:latin typeface="Arial" panose="020B0604020202020204" pitchFamily="34" charset="0"/>
                <a:ea typeface="+mn-ea"/>
                <a:cs typeface="Arial" panose="020B0604020202020204" pitchFamily="34" charset="0"/>
              </a:defRPr>
            </a:lvl2pPr>
            <a:lvl3pPr marL="0" indent="0" algn="l" defTabSz="685800" rtl="0" eaLnBrk="1" latinLnBrk="0" hangingPunct="1">
              <a:lnSpc>
                <a:spcPct val="120000"/>
              </a:lnSpc>
              <a:spcBef>
                <a:spcPts val="450"/>
              </a:spcBef>
              <a:spcAft>
                <a:spcPts val="300"/>
              </a:spcAft>
              <a:buFont typeface="Arial" panose="020B0604020202020204" pitchFamily="34" charset="0"/>
              <a:buNone/>
              <a:defRPr sz="1400" b="0" kern="1200">
                <a:solidFill>
                  <a:schemeClr val="tx2"/>
                </a:solidFill>
                <a:latin typeface="Arial" panose="020B0604020202020204" pitchFamily="34" charset="0"/>
                <a:ea typeface="+mn-ea"/>
                <a:cs typeface="Arial" panose="020B0604020202020204" pitchFamily="34" charset="0"/>
              </a:defRPr>
            </a:lvl3pPr>
            <a:lvl4pPr marL="175022" indent="-175022" algn="l" defTabSz="685800" rtl="0" eaLnBrk="1" latinLnBrk="0" hangingPunct="1">
              <a:lnSpc>
                <a:spcPct val="120000"/>
              </a:lnSpc>
              <a:spcBef>
                <a:spcPts val="450"/>
              </a:spcBef>
              <a:spcAft>
                <a:spcPts val="300"/>
              </a:spcAft>
              <a:buFont typeface="Arial" panose="020B0604020202020204" pitchFamily="34" charset="0"/>
              <a:buChar char="•"/>
              <a:defRPr sz="1400" b="0" kern="1200">
                <a:solidFill>
                  <a:schemeClr val="tx2"/>
                </a:solidFill>
                <a:latin typeface="Arial" panose="020B0604020202020204" pitchFamily="34" charset="0"/>
                <a:ea typeface="+mn-ea"/>
                <a:cs typeface="Arial" panose="020B0604020202020204" pitchFamily="34" charset="0"/>
              </a:defRPr>
            </a:lvl4pPr>
            <a:lvl5pPr marL="388144" indent="-175022" algn="l" defTabSz="685800" rtl="0" eaLnBrk="1" latinLnBrk="0" hangingPunct="1">
              <a:lnSpc>
                <a:spcPct val="120000"/>
              </a:lnSpc>
              <a:spcBef>
                <a:spcPts val="450"/>
              </a:spcBef>
              <a:spcAft>
                <a:spcPts val="300"/>
              </a:spcAft>
              <a:buFont typeface="Helvetica" panose="020B0604020202020204" pitchFamily="34" charset="0"/>
              <a:buChar char="‒"/>
              <a:defRPr sz="1400" b="0" kern="1200">
                <a:solidFill>
                  <a:schemeClr val="tx2"/>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285750" indent="-285750">
              <a:buFont typeface="Arial" panose="020B0604020202020204" pitchFamily="34" charset="0"/>
              <a:buChar char="•"/>
            </a:pPr>
            <a:endParaRPr lang="en-US" sz="1800"/>
          </a:p>
        </p:txBody>
      </p:sp>
      <p:sp>
        <p:nvSpPr>
          <p:cNvPr id="24" name="Rectangle 23">
            <a:extLst>
              <a:ext uri="{FF2B5EF4-FFF2-40B4-BE49-F238E27FC236}">
                <a16:creationId xmlns:a16="http://schemas.microsoft.com/office/drawing/2014/main" id="{3B7410C5-4641-F50A-F05F-30820D256E14}"/>
              </a:ext>
            </a:extLst>
          </p:cNvPr>
          <p:cNvSpPr/>
          <p:nvPr/>
        </p:nvSpPr>
        <p:spPr>
          <a:xfrm>
            <a:off x="360000" y="5957660"/>
            <a:ext cx="10429540" cy="415498"/>
          </a:xfrm>
          <a:prstGeom prst="rect">
            <a:avLst/>
          </a:prstGeom>
        </p:spPr>
        <p:txBody>
          <a:bodyPr wrap="square" anchor="b">
            <a:spAutoFit/>
          </a:bodyPr>
          <a:lstStyle/>
          <a:p>
            <a:pPr lvl="0"/>
            <a:r>
              <a:rPr lang="ru" sz="700" baseline="30000" dirty="0">
                <a:solidFill>
                  <a:schemeClr val="accent5"/>
                </a:solidFill>
              </a:rPr>
              <a:t>а </a:t>
            </a:r>
            <a:r>
              <a:rPr lang="ru-RU" sz="700" dirty="0">
                <a:solidFill>
                  <a:schemeClr val="accent5"/>
                </a:solidFill>
              </a:rPr>
              <a:t>От окончания исходного исследования ADMIRAD до конца последующего исследования</a:t>
            </a:r>
            <a:r>
              <a:rPr lang="ru" sz="700" dirty="0">
                <a:solidFill>
                  <a:schemeClr val="accent5"/>
                </a:solidFill>
              </a:rPr>
              <a:t>. </a:t>
            </a:r>
            <a:br>
              <a:rPr lang="en-SG" sz="700" dirty="0">
                <a:solidFill>
                  <a:schemeClr val="accent5"/>
                </a:solidFill>
              </a:rPr>
            </a:br>
            <a:r>
              <a:rPr lang="ru" sz="700" dirty="0">
                <a:solidFill>
                  <a:schemeClr val="accent5"/>
                </a:solidFill>
              </a:rPr>
              <a:t>ADMIRAD, Измерение приверженности пациентов со стабильной пострансплантационной почкой после перехода с PROGRAF на ADVAGRAF; IR, такролимус с немедленным высвобождением; PR, такролимус пролонгированного действия; sCR , сывороточный креатинин; SE, стандартная ошибка</a:t>
            </a:r>
          </a:p>
        </p:txBody>
      </p:sp>
      <p:sp>
        <p:nvSpPr>
          <p:cNvPr id="3" name="Slide Number Placeholder 5">
            <a:extLst>
              <a:ext uri="{FF2B5EF4-FFF2-40B4-BE49-F238E27FC236}">
                <a16:creationId xmlns:a16="http://schemas.microsoft.com/office/drawing/2014/main" id="{98F7CFAD-1626-2919-0A6C-E718F9033C98}"/>
              </a:ext>
            </a:extLst>
          </p:cNvPr>
          <p:cNvSpPr txBox="1">
            <a:spLocks/>
          </p:cNvSpPr>
          <p:nvPr/>
        </p:nvSpPr>
        <p:spPr>
          <a:xfrm>
            <a:off x="11053315" y="451455"/>
            <a:ext cx="910085" cy="685802"/>
          </a:xfrm>
          <a:prstGeom prst="rect">
            <a:avLst/>
          </a:prstGeom>
        </p:spPr>
        <p:txBody>
          <a:bodyPr vert="horz" lIns="91440" tIns="45720" rIns="91440" bIns="45720" rtlCol="0" anchor="ctr"/>
          <a:lstStyle>
            <a:defPPr>
              <a:defRPr lang="en-US"/>
            </a:defPPr>
            <a:lvl1pPr marL="0" algn="ctr" defTabSz="914400" rtl="0" eaLnBrk="1" latinLnBrk="0" hangingPunct="1">
              <a:defRPr lang="en-US" sz="1350" kern="1200" spc="-4" smtClean="0">
                <a:solidFill>
                  <a:schemeClr val="tx2"/>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BCE729F-CD65-4BB2-91EE-CC0EA66D8A8F}" type="slidenum">
              <a:rPr lang="en-SG" smtClean="0"/>
              <a:pPr/>
              <a:t>13</a:t>
            </a:fld>
            <a:endParaRPr lang="en-SG" dirty="0"/>
          </a:p>
        </p:txBody>
      </p:sp>
      <p:grpSp>
        <p:nvGrpSpPr>
          <p:cNvPr id="9" name="Group 8">
            <a:extLst>
              <a:ext uri="{FF2B5EF4-FFF2-40B4-BE49-F238E27FC236}">
                <a16:creationId xmlns:a16="http://schemas.microsoft.com/office/drawing/2014/main" id="{FB555A1C-5DB2-AB63-0062-FE558C483F26}"/>
              </a:ext>
            </a:extLst>
          </p:cNvPr>
          <p:cNvGrpSpPr/>
          <p:nvPr/>
        </p:nvGrpSpPr>
        <p:grpSpPr>
          <a:xfrm>
            <a:off x="696000" y="4954503"/>
            <a:ext cx="10800000" cy="900000"/>
            <a:chOff x="966000" y="5078442"/>
            <a:chExt cx="10800000" cy="900000"/>
          </a:xfrm>
        </p:grpSpPr>
        <p:sp>
          <p:nvSpPr>
            <p:cNvPr id="11" name="Rectangle: Rounded Corners 9">
              <a:extLst>
                <a:ext uri="{FF2B5EF4-FFF2-40B4-BE49-F238E27FC236}">
                  <a16:creationId xmlns:a16="http://schemas.microsoft.com/office/drawing/2014/main" id="{90F3EE3F-E3B1-6DA0-1482-F4955A76EF04}"/>
                </a:ext>
              </a:extLst>
            </p:cNvPr>
            <p:cNvSpPr/>
            <p:nvPr/>
          </p:nvSpPr>
          <p:spPr>
            <a:xfrm>
              <a:off x="966000" y="5078442"/>
              <a:ext cx="10800000" cy="900000"/>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 sz="1600" b="1" dirty="0">
                  <a:solidFill>
                    <a:schemeClr val="bg1"/>
                  </a:solidFill>
                </a:rPr>
                <a:t>Минимальные уровни такролимуса постепенно снижались в течение периода наблюдения в обеих группах лечения, </a:t>
              </a:r>
              <a:br>
                <a:rPr lang="en-US" sz="1600" b="1" dirty="0">
                  <a:solidFill>
                    <a:schemeClr val="bg1"/>
                  </a:solidFill>
                </a:rPr>
              </a:br>
              <a:r>
                <a:rPr lang="ru" sz="1600" b="1" dirty="0">
                  <a:solidFill>
                    <a:schemeClr val="bg1"/>
                  </a:solidFill>
                </a:rPr>
                <a:t>при этом большая вариабельность наблюдалась при использовании IR такролимуса.</a:t>
              </a:r>
              <a:endParaRPr lang="en-US" sz="1600" dirty="0">
                <a:solidFill>
                  <a:schemeClr val="bg1"/>
                </a:solidFill>
              </a:endParaRPr>
            </a:p>
          </p:txBody>
        </p:sp>
        <p:sp>
          <p:nvSpPr>
            <p:cNvPr id="13" name="Triangle 12">
              <a:extLst>
                <a:ext uri="{FF2B5EF4-FFF2-40B4-BE49-F238E27FC236}">
                  <a16:creationId xmlns:a16="http://schemas.microsoft.com/office/drawing/2014/main" id="{604E6778-64E5-A076-CC41-5B20B7613373}"/>
                </a:ext>
              </a:extLst>
            </p:cNvPr>
            <p:cNvSpPr/>
            <p:nvPr/>
          </p:nvSpPr>
          <p:spPr>
            <a:xfrm rot="5400000">
              <a:off x="660000" y="5384442"/>
              <a:ext cx="900000" cy="288000"/>
            </a:xfrm>
            <a:prstGeom prst="triangle">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a:extLst>
              <a:ext uri="{FF2B5EF4-FFF2-40B4-BE49-F238E27FC236}">
                <a16:creationId xmlns:a16="http://schemas.microsoft.com/office/drawing/2014/main" id="{DCEADF12-D602-46E7-180C-CC78575DB096}"/>
              </a:ext>
            </a:extLst>
          </p:cNvPr>
          <p:cNvGrpSpPr/>
          <p:nvPr/>
        </p:nvGrpSpPr>
        <p:grpSpPr>
          <a:xfrm>
            <a:off x="6150514" y="2372789"/>
            <a:ext cx="5339446" cy="1580528"/>
            <a:chOff x="6150514" y="2717153"/>
            <a:chExt cx="5339446" cy="1580528"/>
          </a:xfrm>
        </p:grpSpPr>
        <p:sp>
          <p:nvSpPr>
            <p:cNvPr id="14" name="Rectangle 13">
              <a:extLst>
                <a:ext uri="{FF2B5EF4-FFF2-40B4-BE49-F238E27FC236}">
                  <a16:creationId xmlns:a16="http://schemas.microsoft.com/office/drawing/2014/main" id="{CE4C90F4-3A34-9D8C-3342-72D46D7B6799}"/>
                </a:ext>
              </a:extLst>
            </p:cNvPr>
            <p:cNvSpPr/>
            <p:nvPr/>
          </p:nvSpPr>
          <p:spPr>
            <a:xfrm>
              <a:off x="6150514" y="2717153"/>
              <a:ext cx="5339446" cy="1580528"/>
            </a:xfrm>
            <a:prstGeom prst="rect">
              <a:avLst/>
            </a:prstGeom>
            <a:solidFill>
              <a:schemeClr val="accent3">
                <a:lumMod val="20000"/>
                <a:lumOff val="8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grpSp>
          <p:nvGrpSpPr>
            <p:cNvPr id="16" name="Group 15">
              <a:extLst>
                <a:ext uri="{FF2B5EF4-FFF2-40B4-BE49-F238E27FC236}">
                  <a16:creationId xmlns:a16="http://schemas.microsoft.com/office/drawing/2014/main" id="{D5F105EA-49AD-228C-BE18-D011B9BDFDEE}"/>
                </a:ext>
              </a:extLst>
            </p:cNvPr>
            <p:cNvGrpSpPr/>
            <p:nvPr/>
          </p:nvGrpSpPr>
          <p:grpSpPr>
            <a:xfrm>
              <a:off x="6493702" y="3261474"/>
              <a:ext cx="4760373" cy="720600"/>
              <a:chOff x="6450937" y="3254472"/>
              <a:chExt cx="4613524" cy="834847"/>
            </a:xfrm>
          </p:grpSpPr>
          <p:sp>
            <p:nvSpPr>
              <p:cNvPr id="26" name="Rounded Rectangle 25">
                <a:extLst>
                  <a:ext uri="{FF2B5EF4-FFF2-40B4-BE49-F238E27FC236}">
                    <a16:creationId xmlns:a16="http://schemas.microsoft.com/office/drawing/2014/main" id="{40530758-E421-CEC1-7E35-F0D89F33AEF0}"/>
                  </a:ext>
                </a:extLst>
              </p:cNvPr>
              <p:cNvSpPr/>
              <p:nvPr/>
            </p:nvSpPr>
            <p:spPr>
              <a:xfrm>
                <a:off x="6450937" y="3254472"/>
                <a:ext cx="2001965" cy="834151"/>
              </a:xfrm>
              <a:prstGeom prst="roundRect">
                <a:avLst>
                  <a:gd name="adj" fmla="val 50000"/>
                </a:avLst>
              </a:prstGeom>
              <a:solidFill>
                <a:schemeClr val="bg1"/>
              </a:solidFill>
              <a:ln>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a:extLst>
                  <a:ext uri="{FF2B5EF4-FFF2-40B4-BE49-F238E27FC236}">
                    <a16:creationId xmlns:a16="http://schemas.microsoft.com/office/drawing/2014/main" id="{D0FC1208-3393-D2E0-7074-C29DA1D03B40}"/>
                  </a:ext>
                </a:extLst>
              </p:cNvPr>
              <p:cNvSpPr/>
              <p:nvPr/>
            </p:nvSpPr>
            <p:spPr>
              <a:xfrm>
                <a:off x="9061806" y="3255168"/>
                <a:ext cx="2002655" cy="834151"/>
              </a:xfrm>
              <a:prstGeom prst="roundRect">
                <a:avLst>
                  <a:gd name="adj" fmla="val 50000"/>
                </a:avLst>
              </a:prstGeom>
              <a:solidFill>
                <a:schemeClr val="bg1"/>
              </a:solidFill>
              <a:ln>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96A34B63-74BF-8E81-82AC-97A695FFEA2C}"/>
                  </a:ext>
                </a:extLst>
              </p:cNvPr>
              <p:cNvSpPr txBox="1"/>
              <p:nvPr/>
            </p:nvSpPr>
            <p:spPr>
              <a:xfrm>
                <a:off x="6627233" y="3377434"/>
                <a:ext cx="1636175" cy="606173"/>
              </a:xfrm>
              <a:prstGeom prst="rect">
                <a:avLst/>
              </a:prstGeom>
              <a:noFill/>
            </p:spPr>
            <p:txBody>
              <a:bodyPr wrap="square" rtlCol="0">
                <a:spAutoFit/>
              </a:bodyPr>
              <a:lstStyle/>
              <a:p>
                <a:pPr algn="ctr"/>
                <a:r>
                  <a:rPr lang="ru" sz="1400" b="1" dirty="0">
                    <a:solidFill>
                      <a:schemeClr val="accent1"/>
                    </a:solidFill>
                  </a:rPr>
                  <a:t>PR такролимус</a:t>
                </a:r>
              </a:p>
              <a:p>
                <a:pPr algn="ctr"/>
                <a:r>
                  <a:rPr lang="ru" sz="1400" b="1" dirty="0">
                    <a:solidFill>
                      <a:schemeClr val="accent1"/>
                    </a:solidFill>
                  </a:rPr>
                  <a:t>4,40 </a:t>
                </a:r>
                <a:r>
                  <a:rPr lang="ru" sz="1400" b="1" dirty="0">
                    <a:solidFill>
                      <a:schemeClr val="accent1"/>
                    </a:solidFill>
                    <a:cs typeface="Calibri" panose="020F0502020204030204" pitchFamily="34" charset="0"/>
                  </a:rPr>
                  <a:t>– </a:t>
                </a:r>
                <a:r>
                  <a:rPr lang="ru" sz="1400" b="1" dirty="0">
                    <a:solidFill>
                      <a:schemeClr val="accent1"/>
                    </a:solidFill>
                  </a:rPr>
                  <a:t>8,34 нг/мл</a:t>
                </a:r>
                <a:endParaRPr lang="en-SG" sz="1400" b="1" dirty="0">
                  <a:solidFill>
                    <a:schemeClr val="accent1"/>
                  </a:solidFill>
                </a:endParaRPr>
              </a:p>
            </p:txBody>
          </p:sp>
          <p:sp>
            <p:nvSpPr>
              <p:cNvPr id="32" name="TextBox 31">
                <a:extLst>
                  <a:ext uri="{FF2B5EF4-FFF2-40B4-BE49-F238E27FC236}">
                    <a16:creationId xmlns:a16="http://schemas.microsoft.com/office/drawing/2014/main" id="{E47EFCEC-775C-73B3-74E3-1D810414AED9}"/>
                  </a:ext>
                </a:extLst>
              </p:cNvPr>
              <p:cNvSpPr txBox="1"/>
              <p:nvPr/>
            </p:nvSpPr>
            <p:spPr>
              <a:xfrm>
                <a:off x="9244701" y="3378130"/>
                <a:ext cx="1636175" cy="606173"/>
              </a:xfrm>
              <a:prstGeom prst="rect">
                <a:avLst/>
              </a:prstGeom>
              <a:noFill/>
            </p:spPr>
            <p:txBody>
              <a:bodyPr wrap="square" rtlCol="0">
                <a:spAutoFit/>
              </a:bodyPr>
              <a:lstStyle/>
              <a:p>
                <a:pPr algn="ctr"/>
                <a:r>
                  <a:rPr lang="en-US" sz="1400" b="1" dirty="0">
                    <a:solidFill>
                      <a:schemeClr val="accent3">
                        <a:lumMod val="75000"/>
                      </a:schemeClr>
                    </a:solidFill>
                  </a:rPr>
                  <a:t>IR</a:t>
                </a:r>
                <a:r>
                  <a:rPr lang="ru" sz="1400" b="1" dirty="0">
                    <a:solidFill>
                      <a:schemeClr val="accent3">
                        <a:lumMod val="75000"/>
                      </a:schemeClr>
                    </a:solidFill>
                  </a:rPr>
                  <a:t> такролимус</a:t>
                </a:r>
              </a:p>
              <a:p>
                <a:pPr algn="ctr"/>
                <a:r>
                  <a:rPr lang="ru" sz="1400" b="1" dirty="0">
                    <a:solidFill>
                      <a:srgbClr val="B1457E"/>
                    </a:solidFill>
                    <a:cs typeface="Calibri" panose="020F0502020204030204" pitchFamily="34" charset="0"/>
                  </a:rPr>
                  <a:t>5,65–8,03 </a:t>
                </a:r>
                <a:r>
                  <a:rPr lang="ru" sz="1400" b="1" dirty="0">
                    <a:solidFill>
                      <a:srgbClr val="B1457E"/>
                    </a:solidFill>
                  </a:rPr>
                  <a:t>нг/мл</a:t>
                </a:r>
                <a:endParaRPr lang="en-SG" sz="1400" b="1" dirty="0">
                  <a:solidFill>
                    <a:srgbClr val="B1457E"/>
                  </a:solidFill>
                </a:endParaRPr>
              </a:p>
            </p:txBody>
          </p:sp>
          <p:sp>
            <p:nvSpPr>
              <p:cNvPr id="35" name="TextBox 34">
                <a:extLst>
                  <a:ext uri="{FF2B5EF4-FFF2-40B4-BE49-F238E27FC236}">
                    <a16:creationId xmlns:a16="http://schemas.microsoft.com/office/drawing/2014/main" id="{ABCDCA39-A9B3-22D7-2B50-F89A447300DD}"/>
                  </a:ext>
                </a:extLst>
              </p:cNvPr>
              <p:cNvSpPr txBox="1"/>
              <p:nvPr/>
            </p:nvSpPr>
            <p:spPr>
              <a:xfrm>
                <a:off x="8470590" y="3306120"/>
                <a:ext cx="576672" cy="677487"/>
              </a:xfrm>
              <a:prstGeom prst="rect">
                <a:avLst/>
              </a:prstGeom>
              <a:noFill/>
            </p:spPr>
            <p:txBody>
              <a:bodyPr wrap="square" rtlCol="0">
                <a:spAutoFit/>
              </a:bodyPr>
              <a:lstStyle/>
              <a:p>
                <a:pPr algn="ctr"/>
                <a:r>
                  <a:rPr lang="ru" sz="3200" b="1" dirty="0">
                    <a:solidFill>
                      <a:schemeClr val="accent2"/>
                    </a:solidFill>
                  </a:rPr>
                  <a:t>&lt;</a:t>
                </a:r>
              </a:p>
            </p:txBody>
          </p:sp>
        </p:grpSp>
        <p:sp>
          <p:nvSpPr>
            <p:cNvPr id="36" name="TextBox 35">
              <a:extLst>
                <a:ext uri="{FF2B5EF4-FFF2-40B4-BE49-F238E27FC236}">
                  <a16:creationId xmlns:a16="http://schemas.microsoft.com/office/drawing/2014/main" id="{1C96AD0B-0046-B0DE-5DD5-0208D613D256}"/>
                </a:ext>
              </a:extLst>
            </p:cNvPr>
            <p:cNvSpPr txBox="1"/>
            <p:nvPr/>
          </p:nvSpPr>
          <p:spPr>
            <a:xfrm>
              <a:off x="6245988" y="2818015"/>
              <a:ext cx="5124523" cy="461665"/>
            </a:xfrm>
            <a:prstGeom prst="rect">
              <a:avLst/>
            </a:prstGeom>
            <a:noFill/>
          </p:spPr>
          <p:txBody>
            <a:bodyPr wrap="square" rtlCol="0">
              <a:spAutoFit/>
            </a:bodyPr>
            <a:lstStyle/>
            <a:p>
              <a:pPr algn="ctr"/>
              <a:r>
                <a:rPr lang="ru" sz="1200" b="1" dirty="0"/>
                <a:t>Вариабельность средних минимальных </a:t>
              </a:r>
              <a:r>
                <a:rPr lang="ru-RU" sz="1200" b="1" dirty="0"/>
                <a:t>значений</a:t>
              </a:r>
              <a:r>
                <a:rPr lang="ru" sz="1200" b="1" dirty="0"/>
                <a:t> такролимуса</a:t>
              </a:r>
              <a:r>
                <a:rPr lang="ru" sz="1200" b="1" baseline="30000" dirty="0"/>
                <a:t>а </a:t>
              </a:r>
              <a:r>
                <a:rPr lang="ru" sz="1200" b="1" dirty="0"/>
                <a:t>(диапазон)</a:t>
              </a:r>
              <a:endParaRPr lang="en-SG" sz="1200" dirty="0"/>
            </a:p>
          </p:txBody>
        </p:sp>
      </p:grpSp>
      <p:pic>
        <p:nvPicPr>
          <p:cNvPr id="39" name="Picture 38">
            <a:extLst>
              <a:ext uri="{FF2B5EF4-FFF2-40B4-BE49-F238E27FC236}">
                <a16:creationId xmlns:a16="http://schemas.microsoft.com/office/drawing/2014/main" id="{5F3D87C1-0FFB-F70B-33A6-8B2BD4E4E86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613904" y="1421031"/>
            <a:ext cx="5181600" cy="3416300"/>
          </a:xfrm>
          <a:prstGeom prst="rect">
            <a:avLst/>
          </a:prstGeom>
        </p:spPr>
      </p:pic>
      <p:sp>
        <p:nvSpPr>
          <p:cNvPr id="20" name="Rectangle 5">
            <a:extLst>
              <a:ext uri="{FF2B5EF4-FFF2-40B4-BE49-F238E27FC236}">
                <a16:creationId xmlns:a16="http://schemas.microsoft.com/office/drawing/2014/main" id="{2E0833DC-3255-43D4-A58E-DFE2C287606D}"/>
              </a:ext>
            </a:extLst>
          </p:cNvPr>
          <p:cNvSpPr/>
          <p:nvPr/>
        </p:nvSpPr>
        <p:spPr>
          <a:xfrm>
            <a:off x="360000" y="6398354"/>
            <a:ext cx="6096000" cy="200055"/>
          </a:xfrm>
          <a:prstGeom prst="rect">
            <a:avLst/>
          </a:prstGeom>
        </p:spPr>
        <p:txBody>
          <a:bodyPr>
            <a:spAutoFit/>
          </a:bodyPr>
          <a:lstStyle/>
          <a:p>
            <a:r>
              <a:rPr lang="fr-FR" sz="700" dirty="0">
                <a:solidFill>
                  <a:schemeClr val="accent5"/>
                </a:solidFill>
              </a:rPr>
              <a:t>Kuypers D, et al. Transplant Direct. 2023;9: e1465.</a:t>
            </a:r>
          </a:p>
        </p:txBody>
      </p:sp>
    </p:spTree>
    <p:extLst>
      <p:ext uri="{BB962C8B-B14F-4D97-AF65-F5344CB8AC3E}">
        <p14:creationId xmlns:p14="http://schemas.microsoft.com/office/powerpoint/2010/main" val="296462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ubtitle 15">
            <a:extLst>
              <a:ext uri="{FF2B5EF4-FFF2-40B4-BE49-F238E27FC236}">
                <a16:creationId xmlns:a16="http://schemas.microsoft.com/office/drawing/2014/main" id="{13488965-A1DF-407F-B64C-90F9397C1695}"/>
              </a:ext>
            </a:extLst>
          </p:cNvPr>
          <p:cNvSpPr>
            <a:spLocks noGrp="1"/>
          </p:cNvSpPr>
          <p:nvPr>
            <p:ph type="subTitle" idx="1"/>
          </p:nvPr>
        </p:nvSpPr>
        <p:spPr/>
        <p:txBody>
          <a:bodyPr>
            <a:normAutofit/>
          </a:bodyPr>
          <a:lstStyle/>
          <a:p>
            <a:r>
              <a:rPr lang="ru" sz="2000" dirty="0"/>
              <a:t>Безопасность и переносимость</a:t>
            </a:r>
          </a:p>
        </p:txBody>
      </p:sp>
      <p:sp>
        <p:nvSpPr>
          <p:cNvPr id="15" name="Title 14">
            <a:extLst>
              <a:ext uri="{FF2B5EF4-FFF2-40B4-BE49-F238E27FC236}">
                <a16:creationId xmlns:a16="http://schemas.microsoft.com/office/drawing/2014/main" id="{F3EC5016-ECD8-4F64-A632-B59AECA9EE6A}"/>
              </a:ext>
            </a:extLst>
          </p:cNvPr>
          <p:cNvSpPr>
            <a:spLocks noGrp="1"/>
          </p:cNvSpPr>
          <p:nvPr>
            <p:ph type="ctrTitle"/>
          </p:nvPr>
        </p:nvSpPr>
        <p:spPr>
          <a:xfrm>
            <a:off x="598099" y="1612241"/>
            <a:ext cx="8309928" cy="1800519"/>
          </a:xfrm>
        </p:spPr>
        <p:txBody>
          <a:bodyPr>
            <a:noAutofit/>
          </a:bodyPr>
          <a:lstStyle/>
          <a:p>
            <a:r>
              <a:rPr lang="ru" sz="3200" dirty="0">
                <a:solidFill>
                  <a:schemeClr val="accent1"/>
                </a:solidFill>
              </a:rPr>
              <a:t>Результаты</a:t>
            </a:r>
          </a:p>
        </p:txBody>
      </p:sp>
      <p:sp>
        <p:nvSpPr>
          <p:cNvPr id="5" name="Text Placeholder 5">
            <a:extLst>
              <a:ext uri="{FF2B5EF4-FFF2-40B4-BE49-F238E27FC236}">
                <a16:creationId xmlns:a16="http://schemas.microsoft.com/office/drawing/2014/main" id="{98E06C2C-578F-41F6-8638-3801D11D3C57}"/>
              </a:ext>
            </a:extLst>
          </p:cNvPr>
          <p:cNvSpPr txBox="1">
            <a:spLocks/>
          </p:cNvSpPr>
          <p:nvPr/>
        </p:nvSpPr>
        <p:spPr>
          <a:xfrm>
            <a:off x="360000" y="6397200"/>
            <a:ext cx="5626100" cy="208353"/>
          </a:xfrm>
          <a:prstGeom prst="rect">
            <a:avLst/>
          </a:prstGeom>
        </p:spPr>
        <p:txBody>
          <a:bodyPr/>
          <a:lstStyle>
            <a:lvl1pPr marL="0" indent="0" algn="l" defTabSz="685800" rtl="0" eaLnBrk="1" latinLnBrk="0" hangingPunct="1">
              <a:lnSpc>
                <a:spcPct val="110000"/>
              </a:lnSpc>
              <a:spcBef>
                <a:spcPts val="750"/>
              </a:spcBef>
              <a:buFont typeface="Arial" panose="020B0604020202020204" pitchFamily="34" charset="0"/>
              <a:buNone/>
              <a:defRPr sz="1600" b="0" kern="1200">
                <a:solidFill>
                  <a:schemeClr val="tx2"/>
                </a:solidFill>
                <a:latin typeface="Arial" panose="020B0604020202020204" pitchFamily="34" charset="0"/>
                <a:ea typeface="+mn-ea"/>
                <a:cs typeface="Arial" panose="020B0604020202020204" pitchFamily="34" charset="0"/>
              </a:defRPr>
            </a:lvl1pPr>
            <a:lvl2pPr marL="0" indent="0" algn="l" defTabSz="685800" rtl="0" eaLnBrk="1" latinLnBrk="0" hangingPunct="1">
              <a:lnSpc>
                <a:spcPct val="120000"/>
              </a:lnSpc>
              <a:spcBef>
                <a:spcPts val="0"/>
              </a:spcBef>
              <a:spcAft>
                <a:spcPts val="300"/>
              </a:spcAft>
              <a:buFont typeface="Arial" panose="020B0604020202020204" pitchFamily="34" charset="0"/>
              <a:buNone/>
              <a:defRPr sz="1400" b="0" kern="1200">
                <a:solidFill>
                  <a:schemeClr val="accent1"/>
                </a:solidFill>
                <a:latin typeface="Arial" panose="020B0604020202020204" pitchFamily="34" charset="0"/>
                <a:ea typeface="+mn-ea"/>
                <a:cs typeface="Arial" panose="020B0604020202020204" pitchFamily="34" charset="0"/>
              </a:defRPr>
            </a:lvl2pPr>
            <a:lvl3pPr marL="0" indent="0" algn="l" defTabSz="685800" rtl="0" eaLnBrk="1" latinLnBrk="0" hangingPunct="1">
              <a:lnSpc>
                <a:spcPct val="120000"/>
              </a:lnSpc>
              <a:spcBef>
                <a:spcPts val="450"/>
              </a:spcBef>
              <a:spcAft>
                <a:spcPts val="300"/>
              </a:spcAft>
              <a:buFont typeface="Arial" panose="020B0604020202020204" pitchFamily="34" charset="0"/>
              <a:buNone/>
              <a:defRPr sz="1400" b="0" kern="1200">
                <a:solidFill>
                  <a:schemeClr val="tx2"/>
                </a:solidFill>
                <a:latin typeface="Arial" panose="020B0604020202020204" pitchFamily="34" charset="0"/>
                <a:ea typeface="+mn-ea"/>
                <a:cs typeface="Arial" panose="020B0604020202020204" pitchFamily="34" charset="0"/>
              </a:defRPr>
            </a:lvl3pPr>
            <a:lvl4pPr marL="175022" indent="-175022" algn="l" defTabSz="685800" rtl="0" eaLnBrk="1" latinLnBrk="0" hangingPunct="1">
              <a:lnSpc>
                <a:spcPct val="120000"/>
              </a:lnSpc>
              <a:spcBef>
                <a:spcPts val="450"/>
              </a:spcBef>
              <a:spcAft>
                <a:spcPts val="300"/>
              </a:spcAft>
              <a:buFont typeface="Arial" panose="020B0604020202020204" pitchFamily="34" charset="0"/>
              <a:buChar char="•"/>
              <a:defRPr sz="1400" b="0" kern="1200">
                <a:solidFill>
                  <a:schemeClr val="tx2"/>
                </a:solidFill>
                <a:latin typeface="Arial" panose="020B0604020202020204" pitchFamily="34" charset="0"/>
                <a:ea typeface="+mn-ea"/>
                <a:cs typeface="Arial" panose="020B0604020202020204" pitchFamily="34" charset="0"/>
              </a:defRPr>
            </a:lvl4pPr>
            <a:lvl5pPr marL="388144" indent="-175022" algn="l" defTabSz="685800" rtl="0" eaLnBrk="1" latinLnBrk="0" hangingPunct="1">
              <a:lnSpc>
                <a:spcPct val="120000"/>
              </a:lnSpc>
              <a:spcBef>
                <a:spcPts val="450"/>
              </a:spcBef>
              <a:spcAft>
                <a:spcPts val="300"/>
              </a:spcAft>
              <a:buFont typeface="Helvetica" panose="020B0604020202020204" pitchFamily="34" charset="0"/>
              <a:buChar char="‒"/>
              <a:defRPr sz="1400" b="0" kern="1200">
                <a:solidFill>
                  <a:schemeClr val="tx2"/>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700" dirty="0" err="1">
                <a:solidFill>
                  <a:schemeClr val="accent5"/>
                </a:solidFill>
              </a:rPr>
              <a:t>Kuypers</a:t>
            </a:r>
            <a:r>
              <a:rPr lang="en-US" sz="700" dirty="0">
                <a:solidFill>
                  <a:schemeClr val="accent5"/>
                </a:solidFill>
              </a:rPr>
              <a:t> D, et al. Transplant Direct. 2023;9:e1465.</a:t>
            </a:r>
          </a:p>
        </p:txBody>
      </p:sp>
    </p:spTree>
    <p:extLst>
      <p:ext uri="{BB962C8B-B14F-4D97-AF65-F5344CB8AC3E}">
        <p14:creationId xmlns:p14="http://schemas.microsoft.com/office/powerpoint/2010/main" val="64417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15D6AF59-1774-B169-3ECF-B572A14BC400}"/>
              </a:ext>
            </a:extLst>
          </p:cNvPr>
          <p:cNvSpPr/>
          <p:nvPr/>
        </p:nvSpPr>
        <p:spPr>
          <a:xfrm>
            <a:off x="821488" y="1632856"/>
            <a:ext cx="5220000" cy="3240000"/>
          </a:xfrm>
          <a:prstGeom prst="rect">
            <a:avLst/>
          </a:prstGeom>
          <a:solidFill>
            <a:schemeClr val="accent3">
              <a:lumMod val="20000"/>
              <a:lumOff val="8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27" name="Rectangle 26">
            <a:extLst>
              <a:ext uri="{FF2B5EF4-FFF2-40B4-BE49-F238E27FC236}">
                <a16:creationId xmlns:a16="http://schemas.microsoft.com/office/drawing/2014/main" id="{6320DD8A-FBA1-BBA1-67DE-D78DDAB990AE}"/>
              </a:ext>
            </a:extLst>
          </p:cNvPr>
          <p:cNvSpPr/>
          <p:nvPr/>
        </p:nvSpPr>
        <p:spPr>
          <a:xfrm>
            <a:off x="6150514" y="1632856"/>
            <a:ext cx="5220000" cy="3240000"/>
          </a:xfrm>
          <a:prstGeom prst="rect">
            <a:avLst/>
          </a:prstGeom>
          <a:solidFill>
            <a:schemeClr val="accent3">
              <a:lumMod val="20000"/>
              <a:lumOff val="8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2" name="Title 1">
            <a:extLst>
              <a:ext uri="{FF2B5EF4-FFF2-40B4-BE49-F238E27FC236}">
                <a16:creationId xmlns:a16="http://schemas.microsoft.com/office/drawing/2014/main" id="{AA460D7D-9E50-4CDA-8921-C85261493731}"/>
              </a:ext>
            </a:extLst>
          </p:cNvPr>
          <p:cNvSpPr>
            <a:spLocks noGrp="1"/>
          </p:cNvSpPr>
          <p:nvPr>
            <p:ph type="title"/>
          </p:nvPr>
        </p:nvSpPr>
        <p:spPr/>
        <p:txBody>
          <a:bodyPr/>
          <a:lstStyle/>
          <a:p>
            <a:r>
              <a:rPr lang="ru" sz="2400" cap="none" dirty="0"/>
              <a:t>ДОЛГОСРОЧНЫЕ РЕЗУЛЬТАТЫ БЕЗОПАСНОСТИ</a:t>
            </a:r>
          </a:p>
        </p:txBody>
      </p:sp>
      <p:sp>
        <p:nvSpPr>
          <p:cNvPr id="9" name="Rectangle 8">
            <a:extLst>
              <a:ext uri="{FF2B5EF4-FFF2-40B4-BE49-F238E27FC236}">
                <a16:creationId xmlns:a16="http://schemas.microsoft.com/office/drawing/2014/main" id="{C5C93FDB-E939-42A9-A970-FEFD7B89A253}"/>
              </a:ext>
            </a:extLst>
          </p:cNvPr>
          <p:cNvSpPr/>
          <p:nvPr/>
        </p:nvSpPr>
        <p:spPr>
          <a:xfrm>
            <a:off x="360000" y="6065381"/>
            <a:ext cx="10261900" cy="307777"/>
          </a:xfrm>
          <a:prstGeom prst="rect">
            <a:avLst/>
          </a:prstGeom>
        </p:spPr>
        <p:txBody>
          <a:bodyPr wrap="square" anchor="b">
            <a:spAutoFit/>
          </a:bodyPr>
          <a:lstStyle/>
          <a:p>
            <a:pPr lvl="0"/>
            <a:r>
              <a:rPr lang="ru" sz="700" baseline="30000" dirty="0" err="1">
                <a:solidFill>
                  <a:schemeClr val="accent5"/>
                </a:solidFill>
              </a:rPr>
              <a:t>a </a:t>
            </a:r>
            <a:r>
              <a:rPr lang="ru" sz="700" dirty="0" err="1">
                <a:solidFill>
                  <a:schemeClr val="accent5"/>
                </a:solidFill>
              </a:rPr>
              <a:t>Непоследовательность </a:t>
            </a:r>
            <a:r>
              <a:rPr lang="ru" sz="700" dirty="0">
                <a:solidFill>
                  <a:schemeClr val="accent5"/>
                </a:solidFill>
              </a:rPr>
              <a:t>в сборе информации о нежелательных явлениях и нежелательных реакциях на лекарственные средства затруднила интерпретацию данных о безопасности. </a:t>
            </a:r>
            <a:br>
              <a:rPr lang="en-US" sz="700" dirty="0">
                <a:solidFill>
                  <a:schemeClr val="accent5"/>
                </a:solidFill>
              </a:rPr>
            </a:br>
            <a:r>
              <a:rPr lang="en-US" sz="700" dirty="0">
                <a:solidFill>
                  <a:schemeClr val="accent5"/>
                </a:solidFill>
              </a:rPr>
              <a:t>IR</a:t>
            </a:r>
            <a:r>
              <a:rPr lang="ru" sz="700" dirty="0">
                <a:solidFill>
                  <a:schemeClr val="accent5"/>
                </a:solidFill>
              </a:rPr>
              <a:t>, немедленное высвобождение; PR, </a:t>
            </a:r>
            <a:r>
              <a:rPr lang="ru-RU" sz="700" dirty="0">
                <a:solidFill>
                  <a:schemeClr val="accent5"/>
                </a:solidFill>
              </a:rPr>
              <a:t>пролонгированное действие</a:t>
            </a:r>
            <a:endParaRPr lang="ru" sz="700" dirty="0">
              <a:solidFill>
                <a:schemeClr val="accent5"/>
              </a:solidFill>
            </a:endParaRPr>
          </a:p>
        </p:txBody>
      </p:sp>
      <p:sp>
        <p:nvSpPr>
          <p:cNvPr id="4" name="Rectangle: Rounded Corners 3">
            <a:extLst>
              <a:ext uri="{FF2B5EF4-FFF2-40B4-BE49-F238E27FC236}">
                <a16:creationId xmlns:a16="http://schemas.microsoft.com/office/drawing/2014/main" id="{D582F59F-C2ED-49AC-0436-550F805EED46}"/>
              </a:ext>
            </a:extLst>
          </p:cNvPr>
          <p:cNvSpPr/>
          <p:nvPr/>
        </p:nvSpPr>
        <p:spPr>
          <a:xfrm>
            <a:off x="6678494" y="2481288"/>
            <a:ext cx="4125403" cy="944338"/>
          </a:xfrm>
          <a:prstGeom prst="roundRect">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spcBef>
                <a:spcPts val="600"/>
              </a:spcBef>
              <a:spcAft>
                <a:spcPts val="600"/>
              </a:spcAft>
            </a:pPr>
            <a:r>
              <a:rPr lang="ru" b="1" dirty="0">
                <a:solidFill>
                  <a:schemeClr val="accent2"/>
                </a:solidFill>
              </a:rPr>
              <a:t>Нефропатия, вызванная вирусом ВК, </a:t>
            </a:r>
            <a:endParaRPr lang="en-US" dirty="0">
              <a:solidFill>
                <a:schemeClr val="accent2"/>
              </a:solidFill>
            </a:endParaRPr>
          </a:p>
        </p:txBody>
      </p:sp>
      <p:pic>
        <p:nvPicPr>
          <p:cNvPr id="18" name="Graphic 17" descr="Germ with solid fill">
            <a:extLst>
              <a:ext uri="{FF2B5EF4-FFF2-40B4-BE49-F238E27FC236}">
                <a16:creationId xmlns:a16="http://schemas.microsoft.com/office/drawing/2014/main" id="{31134350-427B-D5DE-443A-EE8B0CFA58E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265867" y="1798432"/>
            <a:ext cx="764850" cy="764850"/>
          </a:xfrm>
          <a:prstGeom prst="rect">
            <a:avLst/>
          </a:prstGeom>
        </p:spPr>
      </p:pic>
      <p:pic>
        <p:nvPicPr>
          <p:cNvPr id="20" name="Graphic 19" descr="Warning with solid fill">
            <a:extLst>
              <a:ext uri="{FF2B5EF4-FFF2-40B4-BE49-F238E27FC236}">
                <a16:creationId xmlns:a16="http://schemas.microsoft.com/office/drawing/2014/main" id="{9C380D43-A8D5-C595-A747-B62FECA241A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065099" y="1837956"/>
            <a:ext cx="685802" cy="685802"/>
          </a:xfrm>
          <a:prstGeom prst="rect">
            <a:avLst/>
          </a:prstGeom>
        </p:spPr>
      </p:pic>
      <p:sp>
        <p:nvSpPr>
          <p:cNvPr id="3" name="Slide Number Placeholder 5">
            <a:extLst>
              <a:ext uri="{FF2B5EF4-FFF2-40B4-BE49-F238E27FC236}">
                <a16:creationId xmlns:a16="http://schemas.microsoft.com/office/drawing/2014/main" id="{54F97232-E43C-2D4E-C408-B3B0C18E6301}"/>
              </a:ext>
            </a:extLst>
          </p:cNvPr>
          <p:cNvSpPr txBox="1">
            <a:spLocks/>
          </p:cNvSpPr>
          <p:nvPr/>
        </p:nvSpPr>
        <p:spPr>
          <a:xfrm>
            <a:off x="11053315" y="451455"/>
            <a:ext cx="910085" cy="685802"/>
          </a:xfrm>
          <a:prstGeom prst="rect">
            <a:avLst/>
          </a:prstGeom>
        </p:spPr>
        <p:txBody>
          <a:bodyPr vert="horz" lIns="91440" tIns="45720" rIns="91440" bIns="45720" rtlCol="0" anchor="ctr"/>
          <a:lstStyle>
            <a:defPPr>
              <a:defRPr lang="en-US"/>
            </a:defPPr>
            <a:lvl1pPr marL="0" algn="ctr" defTabSz="914400" rtl="0" eaLnBrk="1" latinLnBrk="0" hangingPunct="1">
              <a:defRPr lang="en-US" sz="1350" kern="1200" spc="-4" smtClean="0">
                <a:solidFill>
                  <a:schemeClr val="tx2"/>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BCE729F-CD65-4BB2-91EE-CC0EA66D8A8F}" type="slidenum">
              <a:rPr lang="en-SG" smtClean="0"/>
              <a:pPr/>
              <a:t>15</a:t>
            </a:fld>
            <a:endParaRPr lang="en-SG" dirty="0"/>
          </a:p>
        </p:txBody>
      </p:sp>
      <p:grpSp>
        <p:nvGrpSpPr>
          <p:cNvPr id="19" name="Group 18">
            <a:extLst>
              <a:ext uri="{FF2B5EF4-FFF2-40B4-BE49-F238E27FC236}">
                <a16:creationId xmlns:a16="http://schemas.microsoft.com/office/drawing/2014/main" id="{5828E67B-DEDF-65E4-3B83-BA108751BFFB}"/>
              </a:ext>
            </a:extLst>
          </p:cNvPr>
          <p:cNvGrpSpPr/>
          <p:nvPr/>
        </p:nvGrpSpPr>
        <p:grpSpPr>
          <a:xfrm>
            <a:off x="821488" y="4996771"/>
            <a:ext cx="10549024" cy="648000"/>
            <a:chOff x="821488" y="5200382"/>
            <a:chExt cx="10549024" cy="648000"/>
          </a:xfrm>
        </p:grpSpPr>
        <p:sp>
          <p:nvSpPr>
            <p:cNvPr id="21" name="Rectangle: Rounded Corners 42">
              <a:extLst>
                <a:ext uri="{FF2B5EF4-FFF2-40B4-BE49-F238E27FC236}">
                  <a16:creationId xmlns:a16="http://schemas.microsoft.com/office/drawing/2014/main" id="{B8BEC124-32E5-1C44-4663-61E541CAB2F6}"/>
                </a:ext>
              </a:extLst>
            </p:cNvPr>
            <p:cNvSpPr/>
            <p:nvPr/>
          </p:nvSpPr>
          <p:spPr>
            <a:xfrm>
              <a:off x="821488" y="5200382"/>
              <a:ext cx="10549024" cy="648000"/>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 sz="1600" b="1" dirty="0">
                  <a:solidFill>
                    <a:schemeClr val="bg1"/>
                  </a:solidFill>
                </a:rPr>
                <a:t>Ретроспективные данные по безопасности соответствовали известному профилю безопасности соответствующих видов</a:t>
              </a:r>
              <a:r>
                <a:rPr lang="en-US" sz="1600" b="1" dirty="0">
                  <a:solidFill>
                    <a:schemeClr val="bg1"/>
                  </a:solidFill>
                </a:rPr>
                <a:t> </a:t>
              </a:r>
              <a:r>
                <a:rPr lang="ru" sz="1600" b="1" dirty="0">
                  <a:solidFill>
                    <a:schemeClr val="bg1"/>
                  </a:solidFill>
                </a:rPr>
                <a:t>лечения</a:t>
              </a:r>
              <a:endParaRPr lang="en-SG" sz="1600" b="1" baseline="30000" dirty="0">
                <a:solidFill>
                  <a:schemeClr val="bg1"/>
                </a:solidFill>
              </a:endParaRPr>
            </a:p>
          </p:txBody>
        </p:sp>
        <p:sp>
          <p:nvSpPr>
            <p:cNvPr id="22" name="Triangle 21">
              <a:extLst>
                <a:ext uri="{FF2B5EF4-FFF2-40B4-BE49-F238E27FC236}">
                  <a16:creationId xmlns:a16="http://schemas.microsoft.com/office/drawing/2014/main" id="{5AA21CB8-DB55-EC9E-FF0D-40E06E9B7459}"/>
                </a:ext>
              </a:extLst>
            </p:cNvPr>
            <p:cNvSpPr/>
            <p:nvPr/>
          </p:nvSpPr>
          <p:spPr>
            <a:xfrm rot="5400000">
              <a:off x="641488" y="5380382"/>
              <a:ext cx="648000" cy="288000"/>
            </a:xfrm>
            <a:prstGeom prst="triangle">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37">
            <a:extLst>
              <a:ext uri="{FF2B5EF4-FFF2-40B4-BE49-F238E27FC236}">
                <a16:creationId xmlns:a16="http://schemas.microsoft.com/office/drawing/2014/main" id="{91CCD91C-EF3E-01D4-4A61-A721DCFAB460}"/>
              </a:ext>
            </a:extLst>
          </p:cNvPr>
          <p:cNvGrpSpPr/>
          <p:nvPr/>
        </p:nvGrpSpPr>
        <p:grpSpPr>
          <a:xfrm>
            <a:off x="1547509" y="3111640"/>
            <a:ext cx="3767959" cy="1631819"/>
            <a:chOff x="1547509" y="2856638"/>
            <a:chExt cx="3767959" cy="1631819"/>
          </a:xfrm>
        </p:grpSpPr>
        <p:sp>
          <p:nvSpPr>
            <p:cNvPr id="36" name="Rounded Rectangle 35">
              <a:extLst>
                <a:ext uri="{FF2B5EF4-FFF2-40B4-BE49-F238E27FC236}">
                  <a16:creationId xmlns:a16="http://schemas.microsoft.com/office/drawing/2014/main" id="{7AAC5122-7002-5A8F-F0E9-3640E0BB42B3}"/>
                </a:ext>
              </a:extLst>
            </p:cNvPr>
            <p:cNvSpPr/>
            <p:nvPr/>
          </p:nvSpPr>
          <p:spPr>
            <a:xfrm>
              <a:off x="1547509" y="2856638"/>
              <a:ext cx="3767959" cy="803492"/>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5E48B596-44D0-DF05-7F9C-88A6815C3FA9}"/>
                </a:ext>
              </a:extLst>
            </p:cNvPr>
            <p:cNvSpPr/>
            <p:nvPr/>
          </p:nvSpPr>
          <p:spPr>
            <a:xfrm>
              <a:off x="1592884" y="3660130"/>
              <a:ext cx="3722583" cy="828327"/>
            </a:xfrm>
            <a:prstGeom prst="roundRect">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spcBef>
                  <a:spcPts val="600"/>
                </a:spcBef>
                <a:spcAft>
                  <a:spcPts val="600"/>
                </a:spcAft>
              </a:pPr>
              <a:r>
                <a:rPr lang="ru" sz="1600" b="1" dirty="0">
                  <a:solidFill>
                    <a:schemeClr val="accent2"/>
                  </a:solidFill>
                </a:rPr>
                <a:t>участников исследования имели </a:t>
              </a:r>
              <a:br>
                <a:rPr lang="en-US" sz="1600" b="1" dirty="0">
                  <a:solidFill>
                    <a:schemeClr val="accent2"/>
                  </a:solidFill>
                </a:rPr>
              </a:br>
              <a:r>
                <a:rPr lang="ru" sz="1600" b="1" dirty="0">
                  <a:solidFill>
                    <a:schemeClr val="accent2"/>
                  </a:solidFill>
                </a:rPr>
                <a:t>≥1 нежелательное явление</a:t>
              </a:r>
              <a:endParaRPr lang="en-US" sz="1600" dirty="0">
                <a:solidFill>
                  <a:schemeClr val="accent2"/>
                </a:solidFill>
              </a:endParaRPr>
            </a:p>
          </p:txBody>
        </p:sp>
        <p:sp>
          <p:nvSpPr>
            <p:cNvPr id="26" name="Rectangle: Rounded Corners 4">
              <a:extLst>
                <a:ext uri="{FF2B5EF4-FFF2-40B4-BE49-F238E27FC236}">
                  <a16:creationId xmlns:a16="http://schemas.microsoft.com/office/drawing/2014/main" id="{1384EBD3-69ED-179F-46B3-8D72656CF9E1}"/>
                </a:ext>
              </a:extLst>
            </p:cNvPr>
            <p:cNvSpPr/>
            <p:nvPr/>
          </p:nvSpPr>
          <p:spPr>
            <a:xfrm>
              <a:off x="2637053" y="2907485"/>
              <a:ext cx="1696658" cy="701799"/>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 sz="3200" b="1" dirty="0">
                  <a:solidFill>
                    <a:schemeClr val="accent2"/>
                  </a:solidFill>
                </a:rPr>
                <a:t>87,8%</a:t>
              </a:r>
            </a:p>
          </p:txBody>
        </p:sp>
      </p:grpSp>
      <p:grpSp>
        <p:nvGrpSpPr>
          <p:cNvPr id="35" name="Group 34">
            <a:extLst>
              <a:ext uri="{FF2B5EF4-FFF2-40B4-BE49-F238E27FC236}">
                <a16:creationId xmlns:a16="http://schemas.microsoft.com/office/drawing/2014/main" id="{C8951084-26F6-D8A5-B17B-C7AF9EA571B3}"/>
              </a:ext>
            </a:extLst>
          </p:cNvPr>
          <p:cNvGrpSpPr/>
          <p:nvPr/>
        </p:nvGrpSpPr>
        <p:grpSpPr>
          <a:xfrm>
            <a:off x="6330313" y="3444950"/>
            <a:ext cx="4860403" cy="1102699"/>
            <a:chOff x="6361404" y="3206847"/>
            <a:chExt cx="4860403" cy="1102699"/>
          </a:xfrm>
        </p:grpSpPr>
        <p:sp>
          <p:nvSpPr>
            <p:cNvPr id="24" name="Rounded Rectangle 23">
              <a:extLst>
                <a:ext uri="{FF2B5EF4-FFF2-40B4-BE49-F238E27FC236}">
                  <a16:creationId xmlns:a16="http://schemas.microsoft.com/office/drawing/2014/main" id="{BF87B8C0-278B-F5CF-5BD9-29209C6EAA00}"/>
                </a:ext>
              </a:extLst>
            </p:cNvPr>
            <p:cNvSpPr/>
            <p:nvPr/>
          </p:nvSpPr>
          <p:spPr>
            <a:xfrm>
              <a:off x="6361404" y="3206847"/>
              <a:ext cx="2160000" cy="803492"/>
            </a:xfrm>
            <a:prstGeom prst="roundRect">
              <a:avLst>
                <a:gd name="adj" fmla="val 50000"/>
              </a:avLst>
            </a:prstGeom>
            <a:solidFill>
              <a:schemeClr val="bg1"/>
            </a:solidFill>
            <a:ln>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a:extLst>
                <a:ext uri="{FF2B5EF4-FFF2-40B4-BE49-F238E27FC236}">
                  <a16:creationId xmlns:a16="http://schemas.microsoft.com/office/drawing/2014/main" id="{D9584C62-B2A8-71F9-30B0-C363E552E2A5}"/>
                </a:ext>
              </a:extLst>
            </p:cNvPr>
            <p:cNvSpPr/>
            <p:nvPr/>
          </p:nvSpPr>
          <p:spPr>
            <a:xfrm>
              <a:off x="9061807" y="3206847"/>
              <a:ext cx="2160000" cy="803492"/>
            </a:xfrm>
            <a:prstGeom prst="roundRect">
              <a:avLst>
                <a:gd name="adj" fmla="val 50000"/>
              </a:avLst>
            </a:prstGeom>
            <a:solidFill>
              <a:schemeClr val="bg1"/>
            </a:solidFill>
            <a:ln>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CBFBBC26-941A-6D70-40EF-542DCA5563B5}"/>
                </a:ext>
              </a:extLst>
            </p:cNvPr>
            <p:cNvSpPr txBox="1"/>
            <p:nvPr/>
          </p:nvSpPr>
          <p:spPr>
            <a:xfrm>
              <a:off x="6623317" y="3356450"/>
              <a:ext cx="1636175" cy="553998"/>
            </a:xfrm>
            <a:prstGeom prst="rect">
              <a:avLst/>
            </a:prstGeom>
            <a:noFill/>
          </p:spPr>
          <p:txBody>
            <a:bodyPr wrap="square" rtlCol="0">
              <a:spAutoFit/>
            </a:bodyPr>
            <a:lstStyle/>
            <a:p>
              <a:pPr algn="ctr"/>
              <a:r>
                <a:rPr lang="ru" sz="1400" b="1" dirty="0">
                  <a:solidFill>
                    <a:schemeClr val="accent1"/>
                  </a:solidFill>
                </a:rPr>
                <a:t>PR такролимус</a:t>
              </a:r>
            </a:p>
            <a:p>
              <a:pPr algn="ctr"/>
              <a:r>
                <a:rPr lang="ru" sz="1600" b="1" dirty="0">
                  <a:solidFill>
                    <a:schemeClr val="accent1"/>
                  </a:solidFill>
                </a:rPr>
                <a:t>10,2%</a:t>
              </a:r>
            </a:p>
          </p:txBody>
        </p:sp>
        <p:sp>
          <p:nvSpPr>
            <p:cNvPr id="31" name="TextBox 30">
              <a:extLst>
                <a:ext uri="{FF2B5EF4-FFF2-40B4-BE49-F238E27FC236}">
                  <a16:creationId xmlns:a16="http://schemas.microsoft.com/office/drawing/2014/main" id="{13E41697-2824-B0D7-83F7-3D71313E4D30}"/>
                </a:ext>
              </a:extLst>
            </p:cNvPr>
            <p:cNvSpPr txBox="1"/>
            <p:nvPr/>
          </p:nvSpPr>
          <p:spPr>
            <a:xfrm>
              <a:off x="9323720" y="3320940"/>
              <a:ext cx="1636175" cy="584775"/>
            </a:xfrm>
            <a:prstGeom prst="rect">
              <a:avLst/>
            </a:prstGeom>
            <a:noFill/>
          </p:spPr>
          <p:txBody>
            <a:bodyPr wrap="square" rtlCol="0">
              <a:spAutoFit/>
            </a:bodyPr>
            <a:lstStyle/>
            <a:p>
              <a:r>
                <a:rPr lang="en-US" sz="1400" b="1" dirty="0">
                  <a:solidFill>
                    <a:schemeClr val="accent3">
                      <a:lumMod val="75000"/>
                    </a:schemeClr>
                  </a:solidFill>
                </a:rPr>
                <a:t>IR </a:t>
              </a:r>
              <a:r>
                <a:rPr lang="ru" sz="1400" b="1" dirty="0">
                  <a:solidFill>
                    <a:schemeClr val="accent3">
                      <a:lumMod val="75000"/>
                    </a:schemeClr>
                  </a:solidFill>
                </a:rPr>
                <a:t>такролимус</a:t>
              </a:r>
            </a:p>
            <a:p>
              <a:pPr algn="ctr"/>
              <a:r>
                <a:rPr lang="ru" b="1" dirty="0">
                  <a:solidFill>
                    <a:schemeClr val="accent3">
                      <a:lumMod val="75000"/>
                    </a:schemeClr>
                  </a:solidFill>
                </a:rPr>
                <a:t>10,9%</a:t>
              </a:r>
            </a:p>
          </p:txBody>
        </p:sp>
        <p:sp>
          <p:nvSpPr>
            <p:cNvPr id="32" name="TextBox 31">
              <a:extLst>
                <a:ext uri="{FF2B5EF4-FFF2-40B4-BE49-F238E27FC236}">
                  <a16:creationId xmlns:a16="http://schemas.microsoft.com/office/drawing/2014/main" id="{5AEE74F6-C0DB-7E64-BD51-275859FB881C}"/>
                </a:ext>
              </a:extLst>
            </p:cNvPr>
            <p:cNvSpPr txBox="1"/>
            <p:nvPr/>
          </p:nvSpPr>
          <p:spPr>
            <a:xfrm>
              <a:off x="6953005" y="4001769"/>
              <a:ext cx="976798" cy="307777"/>
            </a:xfrm>
            <a:prstGeom prst="rect">
              <a:avLst/>
            </a:prstGeom>
            <a:noFill/>
          </p:spPr>
          <p:txBody>
            <a:bodyPr wrap="square" rtlCol="0">
              <a:spAutoFit/>
            </a:bodyPr>
            <a:lstStyle/>
            <a:p>
              <a:pPr algn="ctr"/>
              <a:r>
                <a:rPr lang="ru" sz="1400" dirty="0">
                  <a:solidFill>
                    <a:schemeClr val="accent1"/>
                  </a:solidFill>
                </a:rPr>
                <a:t>(п=11)</a:t>
              </a:r>
            </a:p>
          </p:txBody>
        </p:sp>
        <p:sp>
          <p:nvSpPr>
            <p:cNvPr id="33" name="TextBox 32">
              <a:extLst>
                <a:ext uri="{FF2B5EF4-FFF2-40B4-BE49-F238E27FC236}">
                  <a16:creationId xmlns:a16="http://schemas.microsoft.com/office/drawing/2014/main" id="{93FCF96F-7752-D589-0B51-9EF07C5A1A9C}"/>
                </a:ext>
              </a:extLst>
            </p:cNvPr>
            <p:cNvSpPr txBox="1"/>
            <p:nvPr/>
          </p:nvSpPr>
          <p:spPr>
            <a:xfrm>
              <a:off x="9653408" y="4001769"/>
              <a:ext cx="976798" cy="307777"/>
            </a:xfrm>
            <a:prstGeom prst="rect">
              <a:avLst/>
            </a:prstGeom>
            <a:noFill/>
          </p:spPr>
          <p:txBody>
            <a:bodyPr wrap="square" rtlCol="0">
              <a:spAutoFit/>
            </a:bodyPr>
            <a:lstStyle/>
            <a:p>
              <a:pPr algn="ctr"/>
              <a:r>
                <a:rPr lang="ru" sz="1400" dirty="0">
                  <a:solidFill>
                    <a:schemeClr val="accent3">
                      <a:lumMod val="75000"/>
                    </a:schemeClr>
                  </a:solidFill>
                </a:rPr>
                <a:t>(п=7)</a:t>
              </a:r>
            </a:p>
          </p:txBody>
        </p:sp>
        <p:sp>
          <p:nvSpPr>
            <p:cNvPr id="34" name="TextBox 33">
              <a:extLst>
                <a:ext uri="{FF2B5EF4-FFF2-40B4-BE49-F238E27FC236}">
                  <a16:creationId xmlns:a16="http://schemas.microsoft.com/office/drawing/2014/main" id="{E91F8D26-CF01-E575-8AFC-733DB4CA09B0}"/>
                </a:ext>
              </a:extLst>
            </p:cNvPr>
            <p:cNvSpPr txBox="1"/>
            <p:nvPr/>
          </p:nvSpPr>
          <p:spPr>
            <a:xfrm>
              <a:off x="8503269" y="3223873"/>
              <a:ext cx="576672" cy="769441"/>
            </a:xfrm>
            <a:prstGeom prst="rect">
              <a:avLst/>
            </a:prstGeom>
            <a:noFill/>
          </p:spPr>
          <p:txBody>
            <a:bodyPr wrap="square" rtlCol="0">
              <a:spAutoFit/>
            </a:bodyPr>
            <a:lstStyle/>
            <a:p>
              <a:pPr algn="ctr"/>
              <a:r>
                <a:rPr lang="ru" sz="4400" b="1" dirty="0">
                  <a:solidFill>
                    <a:schemeClr val="accent2"/>
                  </a:solidFill>
                </a:rPr>
                <a:t>≈</a:t>
              </a:r>
            </a:p>
          </p:txBody>
        </p:sp>
      </p:grpSp>
      <p:pic>
        <p:nvPicPr>
          <p:cNvPr id="37" name="Graphic 12" descr="Users with solid fill">
            <a:extLst>
              <a:ext uri="{FF2B5EF4-FFF2-40B4-BE49-F238E27FC236}">
                <a16:creationId xmlns:a16="http://schemas.microsoft.com/office/drawing/2014/main" id="{23E0BEDA-2265-3CDC-62CF-B7B5D61550E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756638" y="2038935"/>
            <a:ext cx="1288315" cy="1288315"/>
          </a:xfrm>
          <a:prstGeom prst="rect">
            <a:avLst/>
          </a:prstGeom>
        </p:spPr>
      </p:pic>
      <p:sp>
        <p:nvSpPr>
          <p:cNvPr id="28" name="Text Placeholder 5">
            <a:extLst>
              <a:ext uri="{FF2B5EF4-FFF2-40B4-BE49-F238E27FC236}">
                <a16:creationId xmlns:a16="http://schemas.microsoft.com/office/drawing/2014/main" id="{12515BAC-8837-4B70-9E8D-BDF6DC4FD5CE}"/>
              </a:ext>
            </a:extLst>
          </p:cNvPr>
          <p:cNvSpPr txBox="1">
            <a:spLocks/>
          </p:cNvSpPr>
          <p:nvPr/>
        </p:nvSpPr>
        <p:spPr>
          <a:xfrm>
            <a:off x="360000" y="6397200"/>
            <a:ext cx="5626100" cy="208353"/>
          </a:xfrm>
          <a:prstGeom prst="rect">
            <a:avLst/>
          </a:prstGeom>
        </p:spPr>
        <p:txBody>
          <a:bodyPr/>
          <a:lstStyle>
            <a:lvl1pPr marL="0" indent="0" algn="l" defTabSz="685800" rtl="0" eaLnBrk="1" latinLnBrk="0" hangingPunct="1">
              <a:lnSpc>
                <a:spcPct val="110000"/>
              </a:lnSpc>
              <a:spcBef>
                <a:spcPts val="750"/>
              </a:spcBef>
              <a:buFont typeface="Arial" panose="020B0604020202020204" pitchFamily="34" charset="0"/>
              <a:buNone/>
              <a:defRPr sz="1600" b="0" kern="1200">
                <a:solidFill>
                  <a:schemeClr val="tx2"/>
                </a:solidFill>
                <a:latin typeface="Arial" panose="020B0604020202020204" pitchFamily="34" charset="0"/>
                <a:ea typeface="+mn-ea"/>
                <a:cs typeface="Arial" panose="020B0604020202020204" pitchFamily="34" charset="0"/>
              </a:defRPr>
            </a:lvl1pPr>
            <a:lvl2pPr marL="0" indent="0" algn="l" defTabSz="685800" rtl="0" eaLnBrk="1" latinLnBrk="0" hangingPunct="1">
              <a:lnSpc>
                <a:spcPct val="120000"/>
              </a:lnSpc>
              <a:spcBef>
                <a:spcPts val="0"/>
              </a:spcBef>
              <a:spcAft>
                <a:spcPts val="300"/>
              </a:spcAft>
              <a:buFont typeface="Arial" panose="020B0604020202020204" pitchFamily="34" charset="0"/>
              <a:buNone/>
              <a:defRPr sz="1400" b="0" kern="1200">
                <a:solidFill>
                  <a:schemeClr val="accent1"/>
                </a:solidFill>
                <a:latin typeface="Arial" panose="020B0604020202020204" pitchFamily="34" charset="0"/>
                <a:ea typeface="+mn-ea"/>
                <a:cs typeface="Arial" panose="020B0604020202020204" pitchFamily="34" charset="0"/>
              </a:defRPr>
            </a:lvl2pPr>
            <a:lvl3pPr marL="0" indent="0" algn="l" defTabSz="685800" rtl="0" eaLnBrk="1" latinLnBrk="0" hangingPunct="1">
              <a:lnSpc>
                <a:spcPct val="120000"/>
              </a:lnSpc>
              <a:spcBef>
                <a:spcPts val="450"/>
              </a:spcBef>
              <a:spcAft>
                <a:spcPts val="300"/>
              </a:spcAft>
              <a:buFont typeface="Arial" panose="020B0604020202020204" pitchFamily="34" charset="0"/>
              <a:buNone/>
              <a:defRPr sz="1400" b="0" kern="1200">
                <a:solidFill>
                  <a:schemeClr val="tx2"/>
                </a:solidFill>
                <a:latin typeface="Arial" panose="020B0604020202020204" pitchFamily="34" charset="0"/>
                <a:ea typeface="+mn-ea"/>
                <a:cs typeface="Arial" panose="020B0604020202020204" pitchFamily="34" charset="0"/>
              </a:defRPr>
            </a:lvl3pPr>
            <a:lvl4pPr marL="175022" indent="-175022" algn="l" defTabSz="685800" rtl="0" eaLnBrk="1" latinLnBrk="0" hangingPunct="1">
              <a:lnSpc>
                <a:spcPct val="120000"/>
              </a:lnSpc>
              <a:spcBef>
                <a:spcPts val="450"/>
              </a:spcBef>
              <a:spcAft>
                <a:spcPts val="300"/>
              </a:spcAft>
              <a:buFont typeface="Arial" panose="020B0604020202020204" pitchFamily="34" charset="0"/>
              <a:buChar char="•"/>
              <a:defRPr sz="1400" b="0" kern="1200">
                <a:solidFill>
                  <a:schemeClr val="tx2"/>
                </a:solidFill>
                <a:latin typeface="Arial" panose="020B0604020202020204" pitchFamily="34" charset="0"/>
                <a:ea typeface="+mn-ea"/>
                <a:cs typeface="Arial" panose="020B0604020202020204" pitchFamily="34" charset="0"/>
              </a:defRPr>
            </a:lvl4pPr>
            <a:lvl5pPr marL="388144" indent="-175022" algn="l" defTabSz="685800" rtl="0" eaLnBrk="1" latinLnBrk="0" hangingPunct="1">
              <a:lnSpc>
                <a:spcPct val="120000"/>
              </a:lnSpc>
              <a:spcBef>
                <a:spcPts val="450"/>
              </a:spcBef>
              <a:spcAft>
                <a:spcPts val="300"/>
              </a:spcAft>
              <a:buFont typeface="Helvetica" panose="020B0604020202020204" pitchFamily="34" charset="0"/>
              <a:buChar char="‒"/>
              <a:defRPr sz="1400" b="0" kern="1200">
                <a:solidFill>
                  <a:schemeClr val="tx2"/>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700" dirty="0" err="1">
                <a:solidFill>
                  <a:schemeClr val="accent5"/>
                </a:solidFill>
              </a:rPr>
              <a:t>Kuypers</a:t>
            </a:r>
            <a:r>
              <a:rPr lang="en-US" sz="700" dirty="0">
                <a:solidFill>
                  <a:schemeClr val="accent5"/>
                </a:solidFill>
              </a:rPr>
              <a:t> D, et al. Transplant Direct. 2023;9:e1465.</a:t>
            </a:r>
          </a:p>
        </p:txBody>
      </p:sp>
    </p:spTree>
    <p:extLst>
      <p:ext uri="{BB962C8B-B14F-4D97-AF65-F5344CB8AC3E}">
        <p14:creationId xmlns:p14="http://schemas.microsoft.com/office/powerpoint/2010/main" val="2244434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F3EC5016-ECD8-4F64-A632-B59AECA9EE6A}"/>
              </a:ext>
            </a:extLst>
          </p:cNvPr>
          <p:cNvSpPr>
            <a:spLocks noGrp="1"/>
          </p:cNvSpPr>
          <p:nvPr>
            <p:ph type="ctrTitle"/>
          </p:nvPr>
        </p:nvSpPr>
        <p:spPr>
          <a:xfrm>
            <a:off x="598099" y="1612241"/>
            <a:ext cx="8309928" cy="1800519"/>
          </a:xfrm>
        </p:spPr>
        <p:txBody>
          <a:bodyPr>
            <a:noAutofit/>
          </a:bodyPr>
          <a:lstStyle/>
          <a:p>
            <a:r>
              <a:rPr lang="ru" sz="3200" dirty="0">
                <a:solidFill>
                  <a:schemeClr val="accent1"/>
                </a:solidFill>
              </a:rPr>
              <a:t>Последствия исследования</a:t>
            </a:r>
          </a:p>
        </p:txBody>
      </p:sp>
      <p:sp>
        <p:nvSpPr>
          <p:cNvPr id="4" name="Subtitle 3">
            <a:extLst>
              <a:ext uri="{FF2B5EF4-FFF2-40B4-BE49-F238E27FC236}">
                <a16:creationId xmlns:a16="http://schemas.microsoft.com/office/drawing/2014/main" id="{B5BC7CBE-688B-8FC2-E339-19FCD0C95734}"/>
              </a:ext>
            </a:extLst>
          </p:cNvPr>
          <p:cNvSpPr>
            <a:spLocks noGrp="1"/>
          </p:cNvSpPr>
          <p:nvPr>
            <p:ph type="subTitle" idx="1"/>
          </p:nvPr>
        </p:nvSpPr>
        <p:spPr/>
        <p:txBody>
          <a:bodyPr/>
          <a:lstStyle/>
          <a:p>
            <a:endParaRPr lang="en-SG" dirty="0"/>
          </a:p>
        </p:txBody>
      </p:sp>
      <p:sp>
        <p:nvSpPr>
          <p:cNvPr id="5" name="Text Placeholder 5">
            <a:extLst>
              <a:ext uri="{FF2B5EF4-FFF2-40B4-BE49-F238E27FC236}">
                <a16:creationId xmlns:a16="http://schemas.microsoft.com/office/drawing/2014/main" id="{B7C9C801-68C0-4313-BC7D-790D315213AE}"/>
              </a:ext>
            </a:extLst>
          </p:cNvPr>
          <p:cNvSpPr txBox="1">
            <a:spLocks/>
          </p:cNvSpPr>
          <p:nvPr/>
        </p:nvSpPr>
        <p:spPr>
          <a:xfrm>
            <a:off x="360000" y="6397200"/>
            <a:ext cx="5626100" cy="208353"/>
          </a:xfrm>
          <a:prstGeom prst="rect">
            <a:avLst/>
          </a:prstGeom>
        </p:spPr>
        <p:txBody>
          <a:bodyPr/>
          <a:lstStyle>
            <a:lvl1pPr marL="0" indent="0" algn="l" defTabSz="685800" rtl="0" eaLnBrk="1" latinLnBrk="0" hangingPunct="1">
              <a:lnSpc>
                <a:spcPct val="110000"/>
              </a:lnSpc>
              <a:spcBef>
                <a:spcPts val="750"/>
              </a:spcBef>
              <a:buFont typeface="Arial" panose="020B0604020202020204" pitchFamily="34" charset="0"/>
              <a:buNone/>
              <a:defRPr sz="1600" b="0" kern="1200">
                <a:solidFill>
                  <a:schemeClr val="tx2"/>
                </a:solidFill>
                <a:latin typeface="Arial" panose="020B0604020202020204" pitchFamily="34" charset="0"/>
                <a:ea typeface="+mn-ea"/>
                <a:cs typeface="Arial" panose="020B0604020202020204" pitchFamily="34" charset="0"/>
              </a:defRPr>
            </a:lvl1pPr>
            <a:lvl2pPr marL="0" indent="0" algn="l" defTabSz="685800" rtl="0" eaLnBrk="1" latinLnBrk="0" hangingPunct="1">
              <a:lnSpc>
                <a:spcPct val="120000"/>
              </a:lnSpc>
              <a:spcBef>
                <a:spcPts val="0"/>
              </a:spcBef>
              <a:spcAft>
                <a:spcPts val="300"/>
              </a:spcAft>
              <a:buFont typeface="Arial" panose="020B0604020202020204" pitchFamily="34" charset="0"/>
              <a:buNone/>
              <a:defRPr sz="1400" b="0" kern="1200">
                <a:solidFill>
                  <a:schemeClr val="accent1"/>
                </a:solidFill>
                <a:latin typeface="Arial" panose="020B0604020202020204" pitchFamily="34" charset="0"/>
                <a:ea typeface="+mn-ea"/>
                <a:cs typeface="Arial" panose="020B0604020202020204" pitchFamily="34" charset="0"/>
              </a:defRPr>
            </a:lvl2pPr>
            <a:lvl3pPr marL="0" indent="0" algn="l" defTabSz="685800" rtl="0" eaLnBrk="1" latinLnBrk="0" hangingPunct="1">
              <a:lnSpc>
                <a:spcPct val="120000"/>
              </a:lnSpc>
              <a:spcBef>
                <a:spcPts val="450"/>
              </a:spcBef>
              <a:spcAft>
                <a:spcPts val="300"/>
              </a:spcAft>
              <a:buFont typeface="Arial" panose="020B0604020202020204" pitchFamily="34" charset="0"/>
              <a:buNone/>
              <a:defRPr sz="1400" b="0" kern="1200">
                <a:solidFill>
                  <a:schemeClr val="tx2"/>
                </a:solidFill>
                <a:latin typeface="Arial" panose="020B0604020202020204" pitchFamily="34" charset="0"/>
                <a:ea typeface="+mn-ea"/>
                <a:cs typeface="Arial" panose="020B0604020202020204" pitchFamily="34" charset="0"/>
              </a:defRPr>
            </a:lvl3pPr>
            <a:lvl4pPr marL="175022" indent="-175022" algn="l" defTabSz="685800" rtl="0" eaLnBrk="1" latinLnBrk="0" hangingPunct="1">
              <a:lnSpc>
                <a:spcPct val="120000"/>
              </a:lnSpc>
              <a:spcBef>
                <a:spcPts val="450"/>
              </a:spcBef>
              <a:spcAft>
                <a:spcPts val="300"/>
              </a:spcAft>
              <a:buFont typeface="Arial" panose="020B0604020202020204" pitchFamily="34" charset="0"/>
              <a:buChar char="•"/>
              <a:defRPr sz="1400" b="0" kern="1200">
                <a:solidFill>
                  <a:schemeClr val="tx2"/>
                </a:solidFill>
                <a:latin typeface="Arial" panose="020B0604020202020204" pitchFamily="34" charset="0"/>
                <a:ea typeface="+mn-ea"/>
                <a:cs typeface="Arial" panose="020B0604020202020204" pitchFamily="34" charset="0"/>
              </a:defRPr>
            </a:lvl4pPr>
            <a:lvl5pPr marL="388144" indent="-175022" algn="l" defTabSz="685800" rtl="0" eaLnBrk="1" latinLnBrk="0" hangingPunct="1">
              <a:lnSpc>
                <a:spcPct val="120000"/>
              </a:lnSpc>
              <a:spcBef>
                <a:spcPts val="450"/>
              </a:spcBef>
              <a:spcAft>
                <a:spcPts val="300"/>
              </a:spcAft>
              <a:buFont typeface="Helvetica" panose="020B0604020202020204" pitchFamily="34" charset="0"/>
              <a:buChar char="‒"/>
              <a:defRPr sz="1400" b="0" kern="1200">
                <a:solidFill>
                  <a:schemeClr val="tx2"/>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700" dirty="0" err="1">
                <a:solidFill>
                  <a:schemeClr val="accent5"/>
                </a:solidFill>
              </a:rPr>
              <a:t>Kuypers</a:t>
            </a:r>
            <a:r>
              <a:rPr lang="en-US" sz="700" dirty="0">
                <a:solidFill>
                  <a:schemeClr val="accent5"/>
                </a:solidFill>
              </a:rPr>
              <a:t> D, et al. Transplant Direct. 2023;9:e1465.</a:t>
            </a:r>
          </a:p>
        </p:txBody>
      </p:sp>
    </p:spTree>
    <p:extLst>
      <p:ext uri="{BB962C8B-B14F-4D97-AF65-F5344CB8AC3E}">
        <p14:creationId xmlns:p14="http://schemas.microsoft.com/office/powerpoint/2010/main" val="2356250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C77B432-C117-43F9-8F41-7A0C9C7787E2}"/>
              </a:ext>
            </a:extLst>
          </p:cNvPr>
          <p:cNvSpPr>
            <a:spLocks noGrp="1"/>
          </p:cNvSpPr>
          <p:nvPr>
            <p:ph type="title"/>
          </p:nvPr>
        </p:nvSpPr>
        <p:spPr/>
        <p:txBody>
          <a:bodyPr vert="horz" lIns="91440" tIns="45720" rIns="91440" bIns="45720" rtlCol="0" anchor="ctr">
            <a:noAutofit/>
          </a:bodyPr>
          <a:lstStyle/>
          <a:p>
            <a:r>
              <a:rPr lang="ru" cap="none" dirty="0">
                <a:solidFill>
                  <a:srgbClr val="4C4D4F"/>
                </a:solidFill>
              </a:rPr>
              <a:t>ПОКАЗАТЕЛИ ДОЛГОСРОЧНОЙ ВЫЖИВАЕМОСТИ ТРАНСПЛАНТАТА И ПАЦИЕНТОВ ПРИ ПРИМЕНЕНИИ PR TACROLIMUS СООТВЕТСТВУЮТ РАННИМ ИССЛЕДОВАНИЯМ</a:t>
            </a:r>
            <a:endParaRPr lang="en-US" sz="2800" cap="none" dirty="0">
              <a:solidFill>
                <a:schemeClr val="accent1"/>
              </a:solidFill>
              <a:latin typeface="+mj-lt"/>
              <a:cs typeface="+mj-cs"/>
            </a:endParaRPr>
          </a:p>
        </p:txBody>
      </p:sp>
      <p:sp>
        <p:nvSpPr>
          <p:cNvPr id="11" name="Content Placeholder 2">
            <a:extLst>
              <a:ext uri="{FF2B5EF4-FFF2-40B4-BE49-F238E27FC236}">
                <a16:creationId xmlns:a16="http://schemas.microsoft.com/office/drawing/2014/main" id="{E4CAAF1A-3A32-65E5-4A03-9A283B41CE0C}"/>
              </a:ext>
            </a:extLst>
          </p:cNvPr>
          <p:cNvSpPr>
            <a:spLocks noGrp="1"/>
          </p:cNvSpPr>
          <p:nvPr>
            <p:ph idx="1"/>
          </p:nvPr>
        </p:nvSpPr>
        <p:spPr>
          <a:xfrm>
            <a:off x="606000" y="1295408"/>
            <a:ext cx="10980000" cy="574201"/>
          </a:xfrm>
          <a:solidFill>
            <a:schemeClr val="accent3">
              <a:lumMod val="20000"/>
              <a:lumOff val="80000"/>
              <a:alpha val="50000"/>
            </a:schemeClr>
          </a:solidFill>
          <a:ln>
            <a:noFill/>
          </a:ln>
        </p:spPr>
        <p:txBody>
          <a:bodyPr anchor="ctr" anchorCtr="0"/>
          <a:lstStyle/>
          <a:p>
            <a:pPr lvl="0" algn="ctr">
              <a:spcBef>
                <a:spcPts val="600"/>
              </a:spcBef>
              <a:spcAft>
                <a:spcPts val="600"/>
              </a:spcAft>
              <a:defRPr/>
            </a:pPr>
            <a:r>
              <a:rPr lang="ru" b="1" dirty="0">
                <a:solidFill>
                  <a:schemeClr val="accent2"/>
                </a:solidFill>
              </a:rPr>
              <a:t>Выживаемость трансплантата и долгосрочная ОВ были выше при назначении PR такролимуса и хорошо сравнивались с аналогичными исследованиями.</a:t>
            </a:r>
          </a:p>
        </p:txBody>
      </p:sp>
      <p:sp>
        <p:nvSpPr>
          <p:cNvPr id="12" name="Rectangle 11">
            <a:extLst>
              <a:ext uri="{FF2B5EF4-FFF2-40B4-BE49-F238E27FC236}">
                <a16:creationId xmlns:a16="http://schemas.microsoft.com/office/drawing/2014/main" id="{9847E848-EDC6-8016-58CC-939CA6C9264D}"/>
              </a:ext>
            </a:extLst>
          </p:cNvPr>
          <p:cNvSpPr/>
          <p:nvPr/>
        </p:nvSpPr>
        <p:spPr>
          <a:xfrm>
            <a:off x="360000" y="5957660"/>
            <a:ext cx="10754690" cy="415498"/>
          </a:xfrm>
          <a:prstGeom prst="rect">
            <a:avLst/>
          </a:prstGeom>
        </p:spPr>
        <p:txBody>
          <a:bodyPr wrap="square" anchor="b">
            <a:spAutoFit/>
          </a:bodyPr>
          <a:lstStyle/>
          <a:p>
            <a:pPr lvl="0" defTabSz="457200">
              <a:defRPr/>
            </a:pPr>
            <a:r>
              <a:rPr lang="ru" sz="700" baseline="30000" dirty="0">
                <a:solidFill>
                  <a:schemeClr val="accent5"/>
                </a:solidFill>
              </a:rPr>
              <a:t>a </a:t>
            </a:r>
            <a:r>
              <a:rPr lang="ru" sz="700" dirty="0">
                <a:solidFill>
                  <a:schemeClr val="accent5"/>
                </a:solidFill>
              </a:rPr>
              <a:t>Это косвенное сравнение, поскольку исследования проводились на разных группах пациентов. Представление здесь этого сравнения только в образовательных целях, а не для вынесения каких-либо выводов. </a:t>
            </a:r>
            <a:r>
              <a:rPr lang="ru" sz="700" baseline="30000" dirty="0">
                <a:solidFill>
                  <a:schemeClr val="accent5"/>
                </a:solidFill>
              </a:rPr>
              <a:t>б </a:t>
            </a:r>
            <a:r>
              <a:rPr lang="ru" sz="700" dirty="0">
                <a:solidFill>
                  <a:schemeClr val="accent5"/>
                </a:solidFill>
              </a:rPr>
              <a:t>Через 5 лет наблюдения. </a:t>
            </a:r>
            <a:br>
              <a:rPr lang="en-SG" sz="700" dirty="0">
                <a:solidFill>
                  <a:schemeClr val="accent5"/>
                </a:solidFill>
              </a:rPr>
            </a:br>
            <a:r>
              <a:rPr lang="ru" sz="700" dirty="0">
                <a:solidFill>
                  <a:schemeClr val="accent5"/>
                </a:solidFill>
              </a:rPr>
              <a:t>ADHERE, Рандомизированное контролируемое исследование, сравнивающее функцию почек у реципиентов трансплантата почки de novo, получавших такролимус пролонгированного действия в сочетании с микофенолата мофетилом или сиролимусом;</a:t>
            </a:r>
            <a:r>
              <a:rPr lang="en-US" sz="700" dirty="0">
                <a:solidFill>
                  <a:schemeClr val="accent5"/>
                </a:solidFill>
              </a:rPr>
              <a:t>IR</a:t>
            </a:r>
            <a:r>
              <a:rPr lang="ru" sz="700" dirty="0">
                <a:solidFill>
                  <a:schemeClr val="accent5"/>
                </a:solidFill>
              </a:rPr>
              <a:t>, немедленное высвобождение; ММФ, микофенолата мофетил; ОС, общая выживаемость; PR,</a:t>
            </a:r>
            <a:r>
              <a:rPr lang="en-US" sz="700" dirty="0">
                <a:solidFill>
                  <a:schemeClr val="accent5"/>
                </a:solidFill>
              </a:rPr>
              <a:t> </a:t>
            </a:r>
            <a:r>
              <a:rPr lang="ru-RU" sz="700" dirty="0">
                <a:solidFill>
                  <a:schemeClr val="accent5"/>
                </a:solidFill>
              </a:rPr>
              <a:t>пролонгированное действие</a:t>
            </a:r>
            <a:endParaRPr lang="ru" sz="700" dirty="0">
              <a:solidFill>
                <a:schemeClr val="accent5"/>
              </a:solidFill>
            </a:endParaRPr>
          </a:p>
        </p:txBody>
      </p:sp>
      <p:sp>
        <p:nvSpPr>
          <p:cNvPr id="9" name="TextBox 8">
            <a:extLst>
              <a:ext uri="{FF2B5EF4-FFF2-40B4-BE49-F238E27FC236}">
                <a16:creationId xmlns:a16="http://schemas.microsoft.com/office/drawing/2014/main" id="{5E91964E-CBFA-F702-93FB-06DC663ED6BA}"/>
              </a:ext>
            </a:extLst>
          </p:cNvPr>
          <p:cNvSpPr txBox="1"/>
          <p:nvPr/>
        </p:nvSpPr>
        <p:spPr>
          <a:xfrm>
            <a:off x="8570599" y="2734330"/>
            <a:ext cx="3609775" cy="400110"/>
          </a:xfrm>
          <a:prstGeom prst="rect">
            <a:avLst/>
          </a:prstGeom>
          <a:noFill/>
        </p:spPr>
        <p:txBody>
          <a:bodyPr wrap="square" rtlCol="0">
            <a:spAutoFit/>
          </a:bodyPr>
          <a:lstStyle/>
          <a:p>
            <a:r>
              <a:rPr lang="ru" sz="1000" b="1" dirty="0">
                <a:solidFill>
                  <a:srgbClr val="D91E49"/>
                </a:solidFill>
              </a:rPr>
              <a:t>ADMIRAD 10-летнее наблюдение </a:t>
            </a:r>
            <a:r>
              <a:rPr lang="ru" sz="1000" b="1" baseline="30000" dirty="0">
                <a:solidFill>
                  <a:srgbClr val="D91E49"/>
                </a:solidFill>
              </a:rPr>
              <a:t>1</a:t>
            </a:r>
            <a:r>
              <a:rPr lang="ru" sz="1000" b="1" dirty="0">
                <a:solidFill>
                  <a:srgbClr val="D91E49"/>
                </a:solidFill>
              </a:rPr>
              <a:t> </a:t>
            </a:r>
            <a:br>
              <a:rPr lang="en-SG" sz="1000" b="1" dirty="0">
                <a:solidFill>
                  <a:srgbClr val="D91E49"/>
                </a:solidFill>
              </a:rPr>
            </a:br>
            <a:r>
              <a:rPr lang="ru" sz="1000" dirty="0">
                <a:solidFill>
                  <a:srgbClr val="D91E49"/>
                </a:solidFill>
              </a:rPr>
              <a:t>(PR такролимус + ММФ + кортикостероид) </a:t>
            </a:r>
            <a:r>
              <a:rPr lang="ru" sz="1000" baseline="30000" dirty="0">
                <a:solidFill>
                  <a:srgbClr val="D91E49"/>
                </a:solidFill>
              </a:rPr>
              <a:t>c</a:t>
            </a:r>
          </a:p>
        </p:txBody>
      </p:sp>
      <p:sp>
        <p:nvSpPr>
          <p:cNvPr id="10" name="TextBox 9">
            <a:extLst>
              <a:ext uri="{FF2B5EF4-FFF2-40B4-BE49-F238E27FC236}">
                <a16:creationId xmlns:a16="http://schemas.microsoft.com/office/drawing/2014/main" id="{795C2106-8990-5A18-D126-B1FA81605A4D}"/>
              </a:ext>
            </a:extLst>
          </p:cNvPr>
          <p:cNvSpPr txBox="1"/>
          <p:nvPr/>
        </p:nvSpPr>
        <p:spPr>
          <a:xfrm>
            <a:off x="8570599" y="3266361"/>
            <a:ext cx="3609775" cy="400110"/>
          </a:xfrm>
          <a:prstGeom prst="rect">
            <a:avLst/>
          </a:prstGeom>
          <a:noFill/>
        </p:spPr>
        <p:txBody>
          <a:bodyPr wrap="square" rtlCol="0">
            <a:spAutoFit/>
          </a:bodyPr>
          <a:lstStyle/>
          <a:p>
            <a:r>
              <a:rPr lang="ru" sz="1000" b="1" dirty="0">
                <a:solidFill>
                  <a:srgbClr val="A62B4D"/>
                </a:solidFill>
              </a:rPr>
              <a:t>4-летнее наблюдение </a:t>
            </a:r>
            <a:r>
              <a:rPr lang="ru" sz="1000" b="1" baseline="30000" dirty="0">
                <a:solidFill>
                  <a:srgbClr val="A62B4D"/>
                </a:solidFill>
              </a:rPr>
              <a:t>2</a:t>
            </a:r>
            <a:r>
              <a:rPr lang="ru" sz="1000" b="1" dirty="0">
                <a:solidFill>
                  <a:srgbClr val="A62B4D"/>
                </a:solidFill>
              </a:rPr>
              <a:t> </a:t>
            </a:r>
            <a:br>
              <a:rPr lang="en-SG" sz="1000" b="1" dirty="0">
                <a:solidFill>
                  <a:srgbClr val="A62B4D"/>
                </a:solidFill>
              </a:rPr>
            </a:br>
            <a:r>
              <a:rPr lang="ru" sz="1000" dirty="0">
                <a:solidFill>
                  <a:srgbClr val="A62B4D"/>
                </a:solidFill>
              </a:rPr>
              <a:t>(PR такролимус + ММФ + кортикостероид)</a:t>
            </a:r>
          </a:p>
        </p:txBody>
      </p:sp>
      <p:sp>
        <p:nvSpPr>
          <p:cNvPr id="13" name="TextBox 12">
            <a:extLst>
              <a:ext uri="{FF2B5EF4-FFF2-40B4-BE49-F238E27FC236}">
                <a16:creationId xmlns:a16="http://schemas.microsoft.com/office/drawing/2014/main" id="{7F52A172-82DA-881F-247B-6D9C3D992E91}"/>
              </a:ext>
            </a:extLst>
          </p:cNvPr>
          <p:cNvSpPr txBox="1"/>
          <p:nvPr/>
        </p:nvSpPr>
        <p:spPr>
          <a:xfrm>
            <a:off x="8570599" y="3771229"/>
            <a:ext cx="3609775" cy="553998"/>
          </a:xfrm>
          <a:prstGeom prst="rect">
            <a:avLst/>
          </a:prstGeom>
          <a:noFill/>
        </p:spPr>
        <p:txBody>
          <a:bodyPr wrap="square" rtlCol="0">
            <a:spAutoFit/>
          </a:bodyPr>
          <a:lstStyle/>
          <a:p>
            <a:r>
              <a:rPr lang="ru" sz="1000" b="1" dirty="0">
                <a:solidFill>
                  <a:srgbClr val="CC7CA6"/>
                </a:solidFill>
              </a:rPr>
              <a:t>ADHERE 5-летняя выживаемость </a:t>
            </a:r>
            <a:br>
              <a:rPr lang="en-SG" sz="1000" b="1" dirty="0">
                <a:solidFill>
                  <a:srgbClr val="CC7CA6"/>
                </a:solidFill>
              </a:rPr>
            </a:br>
            <a:r>
              <a:rPr lang="ru" sz="1000" b="1" dirty="0">
                <a:solidFill>
                  <a:srgbClr val="CC7CA6"/>
                </a:solidFill>
              </a:rPr>
              <a:t>трансплантата без отторжения </a:t>
            </a:r>
            <a:r>
              <a:rPr lang="ru" sz="1000" b="1" baseline="30000" dirty="0">
                <a:solidFill>
                  <a:srgbClr val="CC7CA6"/>
                </a:solidFill>
              </a:rPr>
              <a:t>3 </a:t>
            </a:r>
            <a:br>
              <a:rPr lang="en-SG" sz="1000" b="1" dirty="0">
                <a:solidFill>
                  <a:srgbClr val="CC7CA6"/>
                </a:solidFill>
              </a:rPr>
            </a:br>
            <a:r>
              <a:rPr lang="ru" sz="1000" dirty="0">
                <a:solidFill>
                  <a:srgbClr val="CC7CA6"/>
                </a:solidFill>
              </a:rPr>
              <a:t>(PR такролимус + стероиды) + ММФ или сиролимус</a:t>
            </a:r>
          </a:p>
        </p:txBody>
      </p:sp>
      <p:sp>
        <p:nvSpPr>
          <p:cNvPr id="14" name="Rectangle 13">
            <a:extLst>
              <a:ext uri="{FF2B5EF4-FFF2-40B4-BE49-F238E27FC236}">
                <a16:creationId xmlns:a16="http://schemas.microsoft.com/office/drawing/2014/main" id="{25A3FC1F-7FF5-7CDE-2723-82E27FEF4475}"/>
              </a:ext>
            </a:extLst>
          </p:cNvPr>
          <p:cNvSpPr>
            <a:spLocks noChangeAspect="1"/>
          </p:cNvSpPr>
          <p:nvPr/>
        </p:nvSpPr>
        <p:spPr>
          <a:xfrm>
            <a:off x="8418249" y="2822467"/>
            <a:ext cx="108000" cy="108000"/>
          </a:xfrm>
          <a:prstGeom prst="rect">
            <a:avLst/>
          </a:prstGeom>
          <a:solidFill>
            <a:srgbClr val="D91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5" name="Rectangle 14">
            <a:extLst>
              <a:ext uri="{FF2B5EF4-FFF2-40B4-BE49-F238E27FC236}">
                <a16:creationId xmlns:a16="http://schemas.microsoft.com/office/drawing/2014/main" id="{B36F4E33-A61B-20BA-75CC-7B18A56E2F7D}"/>
              </a:ext>
            </a:extLst>
          </p:cNvPr>
          <p:cNvSpPr>
            <a:spLocks noChangeAspect="1"/>
          </p:cNvSpPr>
          <p:nvPr/>
        </p:nvSpPr>
        <p:spPr>
          <a:xfrm>
            <a:off x="8418249" y="3367296"/>
            <a:ext cx="108000" cy="108000"/>
          </a:xfrm>
          <a:prstGeom prst="rect">
            <a:avLst/>
          </a:prstGeom>
          <a:solidFill>
            <a:srgbClr val="A62B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6" name="Rectangle 15">
            <a:extLst>
              <a:ext uri="{FF2B5EF4-FFF2-40B4-BE49-F238E27FC236}">
                <a16:creationId xmlns:a16="http://schemas.microsoft.com/office/drawing/2014/main" id="{EE49F1BD-1872-275F-6652-AC2B6A125B8F}"/>
              </a:ext>
            </a:extLst>
          </p:cNvPr>
          <p:cNvSpPr>
            <a:spLocks noChangeAspect="1"/>
          </p:cNvSpPr>
          <p:nvPr/>
        </p:nvSpPr>
        <p:spPr>
          <a:xfrm>
            <a:off x="8418249" y="3844058"/>
            <a:ext cx="108000" cy="10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3" name="Slide Number Placeholder 5">
            <a:extLst>
              <a:ext uri="{FF2B5EF4-FFF2-40B4-BE49-F238E27FC236}">
                <a16:creationId xmlns:a16="http://schemas.microsoft.com/office/drawing/2014/main" id="{D940CD87-41F3-515F-0C57-16AA66889FEE}"/>
              </a:ext>
            </a:extLst>
          </p:cNvPr>
          <p:cNvSpPr txBox="1">
            <a:spLocks/>
          </p:cNvSpPr>
          <p:nvPr/>
        </p:nvSpPr>
        <p:spPr>
          <a:xfrm>
            <a:off x="11053315" y="451455"/>
            <a:ext cx="910085" cy="685802"/>
          </a:xfrm>
          <a:prstGeom prst="rect">
            <a:avLst/>
          </a:prstGeom>
        </p:spPr>
        <p:txBody>
          <a:bodyPr vert="horz" lIns="91440" tIns="45720" rIns="91440" bIns="45720" rtlCol="0" anchor="ctr"/>
          <a:lstStyle>
            <a:defPPr>
              <a:defRPr lang="en-US"/>
            </a:defPPr>
            <a:lvl1pPr marL="0" algn="ctr" defTabSz="914400" rtl="0" eaLnBrk="1" latinLnBrk="0" hangingPunct="1">
              <a:defRPr lang="en-US" sz="1350" kern="1200" spc="-4" smtClean="0">
                <a:solidFill>
                  <a:schemeClr val="tx2"/>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BCE729F-CD65-4BB2-91EE-CC0EA66D8A8F}" type="slidenum">
              <a:rPr lang="en-SG" smtClean="0"/>
              <a:pPr/>
              <a:t>17</a:t>
            </a:fld>
            <a:endParaRPr lang="en-SG" dirty="0"/>
          </a:p>
        </p:txBody>
      </p:sp>
      <p:grpSp>
        <p:nvGrpSpPr>
          <p:cNvPr id="18" name="Group 17">
            <a:extLst>
              <a:ext uri="{FF2B5EF4-FFF2-40B4-BE49-F238E27FC236}">
                <a16:creationId xmlns:a16="http://schemas.microsoft.com/office/drawing/2014/main" id="{41936E45-7CF8-6BEF-1A09-126B52A48436}"/>
              </a:ext>
            </a:extLst>
          </p:cNvPr>
          <p:cNvGrpSpPr/>
          <p:nvPr/>
        </p:nvGrpSpPr>
        <p:grpSpPr>
          <a:xfrm>
            <a:off x="606000" y="5039141"/>
            <a:ext cx="10980000" cy="901434"/>
            <a:chOff x="966000" y="5078440"/>
            <a:chExt cx="10980000" cy="900002"/>
          </a:xfrm>
        </p:grpSpPr>
        <p:sp>
          <p:nvSpPr>
            <p:cNvPr id="19" name="Rectangle: Rounded Corners 9">
              <a:extLst>
                <a:ext uri="{FF2B5EF4-FFF2-40B4-BE49-F238E27FC236}">
                  <a16:creationId xmlns:a16="http://schemas.microsoft.com/office/drawing/2014/main" id="{C9F459F9-5F7C-2ADC-D175-3E4B4BD8FE36}"/>
                </a:ext>
              </a:extLst>
            </p:cNvPr>
            <p:cNvSpPr/>
            <p:nvPr/>
          </p:nvSpPr>
          <p:spPr>
            <a:xfrm>
              <a:off x="966000" y="5078440"/>
              <a:ext cx="10980000" cy="900000"/>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ru" sz="1600" b="1" dirty="0">
                  <a:solidFill>
                    <a:schemeClr val="bg1"/>
                  </a:solidFill>
                </a:rPr>
                <a:t>Высокая выживаемость трансплантатов и более длительная 5- и 10-летняя ОВ, наблюдаемые при применении PR такролимуса, восстанавливают ценность схем, основанных на PR такролимусе, в обеспечении лучшей долгосрочной эффективности почечного трансплантата, чем такролимус IR</a:t>
              </a:r>
              <a:endParaRPr lang="en-SG" sz="1600" b="1" dirty="0">
                <a:solidFill>
                  <a:schemeClr val="bg1"/>
                </a:solidFill>
              </a:endParaRPr>
            </a:p>
          </p:txBody>
        </p:sp>
        <p:sp>
          <p:nvSpPr>
            <p:cNvPr id="33" name="Triangle 32">
              <a:extLst>
                <a:ext uri="{FF2B5EF4-FFF2-40B4-BE49-F238E27FC236}">
                  <a16:creationId xmlns:a16="http://schemas.microsoft.com/office/drawing/2014/main" id="{89AD158C-B89C-24ED-B53B-CA07A362F071}"/>
                </a:ext>
              </a:extLst>
            </p:cNvPr>
            <p:cNvSpPr/>
            <p:nvPr/>
          </p:nvSpPr>
          <p:spPr>
            <a:xfrm rot="5400000">
              <a:off x="660000" y="5384442"/>
              <a:ext cx="900000" cy="288000"/>
            </a:xfrm>
            <a:prstGeom prst="triangle">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1" name="Group 50">
            <a:extLst>
              <a:ext uri="{FF2B5EF4-FFF2-40B4-BE49-F238E27FC236}">
                <a16:creationId xmlns:a16="http://schemas.microsoft.com/office/drawing/2014/main" id="{2048BC1E-6F90-7D83-6219-C4FE06CBDE68}"/>
              </a:ext>
            </a:extLst>
          </p:cNvPr>
          <p:cNvGrpSpPr/>
          <p:nvPr/>
        </p:nvGrpSpPr>
        <p:grpSpPr>
          <a:xfrm>
            <a:off x="2211628" y="2018647"/>
            <a:ext cx="5861270" cy="3005576"/>
            <a:chOff x="2410410" y="2018647"/>
            <a:chExt cx="5861270" cy="3005576"/>
          </a:xfrm>
        </p:grpSpPr>
        <p:grpSp>
          <p:nvGrpSpPr>
            <p:cNvPr id="41" name="Group 40">
              <a:extLst>
                <a:ext uri="{FF2B5EF4-FFF2-40B4-BE49-F238E27FC236}">
                  <a16:creationId xmlns:a16="http://schemas.microsoft.com/office/drawing/2014/main" id="{3BF07FF8-2BD4-B6F5-D76B-255F5B0B91B9}"/>
                </a:ext>
              </a:extLst>
            </p:cNvPr>
            <p:cNvGrpSpPr/>
            <p:nvPr/>
          </p:nvGrpSpPr>
          <p:grpSpPr>
            <a:xfrm>
              <a:off x="2410410" y="2018647"/>
              <a:ext cx="5861270" cy="3005576"/>
              <a:chOff x="3848929" y="2018647"/>
              <a:chExt cx="4216310" cy="3005576"/>
            </a:xfrm>
          </p:grpSpPr>
          <p:graphicFrame>
            <p:nvGraphicFramePr>
              <p:cNvPr id="42" name="Chart 41">
                <a:extLst>
                  <a:ext uri="{FF2B5EF4-FFF2-40B4-BE49-F238E27FC236}">
                    <a16:creationId xmlns:a16="http://schemas.microsoft.com/office/drawing/2014/main" id="{830CF061-32E2-A36E-8769-C0FDDC12595D}"/>
                  </a:ext>
                </a:extLst>
              </p:cNvPr>
              <p:cNvGraphicFramePr/>
              <p:nvPr>
                <p:extLst>
                  <p:ext uri="{D42A27DB-BD31-4B8C-83A1-F6EECF244321}">
                    <p14:modId xmlns:p14="http://schemas.microsoft.com/office/powerpoint/2010/main" val="3740362803"/>
                  </p:ext>
                </p:extLst>
              </p:nvPr>
            </p:nvGraphicFramePr>
            <p:xfrm>
              <a:off x="3972040" y="2020275"/>
              <a:ext cx="4093199" cy="3003948"/>
            </p:xfrm>
            <a:graphic>
              <a:graphicData uri="http://schemas.openxmlformats.org/drawingml/2006/chart">
                <c:chart xmlns:c="http://schemas.openxmlformats.org/drawingml/2006/chart" xmlns:r="http://schemas.openxmlformats.org/officeDocument/2006/relationships" r:id="rId3"/>
              </a:graphicData>
            </a:graphic>
          </p:graphicFrame>
          <p:sp>
            <p:nvSpPr>
              <p:cNvPr id="43" name="TextBox 42">
                <a:extLst>
                  <a:ext uri="{FF2B5EF4-FFF2-40B4-BE49-F238E27FC236}">
                    <a16:creationId xmlns:a16="http://schemas.microsoft.com/office/drawing/2014/main" id="{E9979121-AC98-C7B6-72D3-49D8386C9CD0}"/>
                  </a:ext>
                </a:extLst>
              </p:cNvPr>
              <p:cNvSpPr txBox="1"/>
              <p:nvPr/>
            </p:nvSpPr>
            <p:spPr>
              <a:xfrm rot="18900000">
                <a:off x="4531433" y="2480503"/>
                <a:ext cx="392292"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 sz="1000" b="1" i="0" u="none" strike="noStrike" kern="1200" cap="none" spc="0" normalizeH="0" baseline="0" noProof="0" dirty="0">
                    <a:ln>
                      <a:noFill/>
                    </a:ln>
                    <a:solidFill>
                      <a:srgbClr val="D91E49"/>
                    </a:solidFill>
                    <a:effectLst/>
                    <a:uLnTx/>
                    <a:uFillTx/>
                    <a:latin typeface="Arial"/>
                    <a:ea typeface="+mn-ea"/>
                    <a:cs typeface="+mn-cs"/>
                  </a:rPr>
                  <a:t>74,1%</a:t>
                </a:r>
              </a:p>
            </p:txBody>
          </p:sp>
          <p:sp>
            <p:nvSpPr>
              <p:cNvPr id="44" name="TextBox 43">
                <a:extLst>
                  <a:ext uri="{FF2B5EF4-FFF2-40B4-BE49-F238E27FC236}">
                    <a16:creationId xmlns:a16="http://schemas.microsoft.com/office/drawing/2014/main" id="{9E94F050-DF7F-C36A-677F-460B41879067}"/>
                  </a:ext>
                </a:extLst>
              </p:cNvPr>
              <p:cNvSpPr txBox="1"/>
              <p:nvPr/>
            </p:nvSpPr>
            <p:spPr>
              <a:xfrm rot="18900000">
                <a:off x="5003838" y="2200643"/>
                <a:ext cx="392292" cy="24622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 sz="1000" b="1" i="0" u="none" strike="noStrike" kern="1200" cap="none" spc="0" normalizeH="0" baseline="0" noProof="0" dirty="0">
                    <a:ln>
                      <a:noFill/>
                    </a:ln>
                    <a:solidFill>
                      <a:srgbClr val="A62B4D"/>
                    </a:solidFill>
                    <a:effectLst/>
                    <a:uLnTx/>
                    <a:uFillTx/>
                    <a:latin typeface="Arial"/>
                    <a:ea typeface="+mn-ea"/>
                    <a:cs typeface="+mn-cs"/>
                  </a:rPr>
                  <a:t>84,7%</a:t>
                </a:r>
              </a:p>
            </p:txBody>
          </p:sp>
          <p:sp>
            <p:nvSpPr>
              <p:cNvPr id="45" name="TextBox 44">
                <a:extLst>
                  <a:ext uri="{FF2B5EF4-FFF2-40B4-BE49-F238E27FC236}">
                    <a16:creationId xmlns:a16="http://schemas.microsoft.com/office/drawing/2014/main" id="{8CF08575-C3F0-BC8F-C22B-C83FAE47FE86}"/>
                  </a:ext>
                </a:extLst>
              </p:cNvPr>
              <p:cNvSpPr txBox="1"/>
              <p:nvPr/>
            </p:nvSpPr>
            <p:spPr>
              <a:xfrm rot="18900000">
                <a:off x="5423174" y="2258034"/>
                <a:ext cx="392292" cy="24622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 sz="1000" b="1" i="0" u="none" strike="noStrike" kern="1200" cap="none" spc="0" normalizeH="0" baseline="0" noProof="0" dirty="0">
                    <a:ln>
                      <a:noFill/>
                    </a:ln>
                    <a:solidFill>
                      <a:srgbClr val="CC7CA6"/>
                    </a:solidFill>
                    <a:effectLst/>
                    <a:uLnTx/>
                    <a:uFillTx/>
                    <a:latin typeface="Arial"/>
                    <a:ea typeface="+mn-ea"/>
                    <a:cs typeface="+mn-cs"/>
                  </a:rPr>
                  <a:t>84,0%</a:t>
                </a:r>
              </a:p>
            </p:txBody>
          </p:sp>
          <p:sp>
            <p:nvSpPr>
              <p:cNvPr id="46" name="TextBox 45">
                <a:extLst>
                  <a:ext uri="{FF2B5EF4-FFF2-40B4-BE49-F238E27FC236}">
                    <a16:creationId xmlns:a16="http://schemas.microsoft.com/office/drawing/2014/main" id="{24C007EE-07EE-0F15-8F49-82173EC46823}"/>
                  </a:ext>
                </a:extLst>
              </p:cNvPr>
              <p:cNvSpPr txBox="1"/>
              <p:nvPr/>
            </p:nvSpPr>
            <p:spPr>
              <a:xfrm rot="18900000">
                <a:off x="6433099" y="2134160"/>
                <a:ext cx="392292" cy="24622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 sz="1000" b="1" i="0" u="none" strike="noStrike" kern="1200" cap="none" spc="0" normalizeH="0" baseline="0" noProof="0" dirty="0">
                    <a:ln>
                      <a:noFill/>
                    </a:ln>
                    <a:solidFill>
                      <a:srgbClr val="D91E49"/>
                    </a:solidFill>
                    <a:effectLst/>
                    <a:uLnTx/>
                    <a:uFillTx/>
                    <a:latin typeface="Arial"/>
                    <a:ea typeface="+mn-ea"/>
                    <a:cs typeface="+mn-cs"/>
                  </a:rPr>
                  <a:t>88,0%</a:t>
                </a:r>
              </a:p>
            </p:txBody>
          </p:sp>
          <p:sp>
            <p:nvSpPr>
              <p:cNvPr id="47" name="TextBox 46">
                <a:extLst>
                  <a:ext uri="{FF2B5EF4-FFF2-40B4-BE49-F238E27FC236}">
                    <a16:creationId xmlns:a16="http://schemas.microsoft.com/office/drawing/2014/main" id="{A0E514BE-04C4-ECDE-6670-C6CE2CAEE9D4}"/>
                  </a:ext>
                </a:extLst>
              </p:cNvPr>
              <p:cNvSpPr txBox="1"/>
              <p:nvPr/>
            </p:nvSpPr>
            <p:spPr>
              <a:xfrm rot="18900000">
                <a:off x="6852435" y="2018647"/>
                <a:ext cx="392292" cy="24622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 sz="1000" b="1" i="0" u="none" strike="noStrike" kern="1200" cap="none" spc="0" normalizeH="0" baseline="0" noProof="0" dirty="0">
                    <a:ln>
                      <a:noFill/>
                    </a:ln>
                    <a:solidFill>
                      <a:srgbClr val="A62B4D"/>
                    </a:solidFill>
                    <a:effectLst/>
                    <a:uLnTx/>
                    <a:uFillTx/>
                    <a:latin typeface="Arial"/>
                    <a:ea typeface="+mn-ea"/>
                    <a:cs typeface="+mn-cs"/>
                  </a:rPr>
                  <a:t>93,2%</a:t>
                </a:r>
              </a:p>
            </p:txBody>
          </p:sp>
          <p:sp>
            <p:nvSpPr>
              <p:cNvPr id="48" name="TextBox 47">
                <a:extLst>
                  <a:ext uri="{FF2B5EF4-FFF2-40B4-BE49-F238E27FC236}">
                    <a16:creationId xmlns:a16="http://schemas.microsoft.com/office/drawing/2014/main" id="{5D1E36DF-27FC-6CD2-40CF-8DFFF4DD6E83}"/>
                  </a:ext>
                </a:extLst>
              </p:cNvPr>
              <p:cNvSpPr txBox="1"/>
              <p:nvPr/>
            </p:nvSpPr>
            <p:spPr>
              <a:xfrm rot="18900000">
                <a:off x="7271771" y="2061678"/>
                <a:ext cx="392292" cy="24622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 sz="1000" b="1" i="0" u="none" strike="noStrike" kern="1200" cap="none" spc="0" normalizeH="0" baseline="0" noProof="0" dirty="0">
                    <a:ln>
                      <a:noFill/>
                    </a:ln>
                    <a:solidFill>
                      <a:srgbClr val="CC7CA6"/>
                    </a:solidFill>
                    <a:effectLst/>
                    <a:uLnTx/>
                    <a:uFillTx/>
                    <a:latin typeface="Arial"/>
                    <a:ea typeface="+mn-ea"/>
                    <a:cs typeface="+mn-cs"/>
                  </a:rPr>
                  <a:t>90,8%</a:t>
                </a:r>
              </a:p>
            </p:txBody>
          </p:sp>
          <p:sp>
            <p:nvSpPr>
              <p:cNvPr id="49" name="TextBox 48">
                <a:extLst>
                  <a:ext uri="{FF2B5EF4-FFF2-40B4-BE49-F238E27FC236}">
                    <a16:creationId xmlns:a16="http://schemas.microsoft.com/office/drawing/2014/main" id="{A1EC575D-70B3-66EF-70DD-3D8DD9A9ED82}"/>
                  </a:ext>
                </a:extLst>
              </p:cNvPr>
              <p:cNvSpPr txBox="1"/>
              <p:nvPr/>
            </p:nvSpPr>
            <p:spPr>
              <a:xfrm rot="16200000">
                <a:off x="3514222" y="3244185"/>
                <a:ext cx="915635" cy="24622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 sz="1000" b="1" i="0" u="none" strike="noStrike" kern="1200" cap="none" spc="0" normalizeH="0" baseline="0" noProof="0" dirty="0">
                    <a:ln>
                      <a:noFill/>
                    </a:ln>
                    <a:solidFill>
                      <a:srgbClr val="4C4D4F"/>
                    </a:solidFill>
                    <a:effectLst/>
                    <a:uLnTx/>
                    <a:uFillTx/>
                    <a:latin typeface="Arial"/>
                    <a:ea typeface="+mn-ea"/>
                    <a:cs typeface="+mn-cs"/>
                  </a:rPr>
                  <a:t>Выживание (%)</a:t>
                </a:r>
              </a:p>
            </p:txBody>
          </p:sp>
        </p:grpSp>
        <p:sp>
          <p:nvSpPr>
            <p:cNvPr id="50" name="TextBox 49">
              <a:extLst>
                <a:ext uri="{FF2B5EF4-FFF2-40B4-BE49-F238E27FC236}">
                  <a16:creationId xmlns:a16="http://schemas.microsoft.com/office/drawing/2014/main" id="{9D2994B4-0F8C-635C-7204-827BF1E2CB83}"/>
                </a:ext>
              </a:extLst>
            </p:cNvPr>
            <p:cNvSpPr txBox="1"/>
            <p:nvPr/>
          </p:nvSpPr>
          <p:spPr>
            <a:xfrm>
              <a:off x="4470745" y="4788849"/>
              <a:ext cx="394507" cy="200055"/>
            </a:xfrm>
            <a:prstGeom prst="rect">
              <a:avLst/>
            </a:prstGeom>
            <a:noFill/>
          </p:spPr>
          <p:txBody>
            <a:bodyPr wrap="square" rtlCol="0">
              <a:spAutoFit/>
            </a:bodyPr>
            <a:lstStyle/>
            <a:p>
              <a:pPr algn="ctr"/>
              <a:r>
                <a:rPr lang="ru" sz="1000" b="1" baseline="30000" dirty="0"/>
                <a:t>б</a:t>
              </a:r>
            </a:p>
          </p:txBody>
        </p:sp>
      </p:grpSp>
      <p:sp>
        <p:nvSpPr>
          <p:cNvPr id="27" name="Rectangle 19">
            <a:extLst>
              <a:ext uri="{FF2B5EF4-FFF2-40B4-BE49-F238E27FC236}">
                <a16:creationId xmlns:a16="http://schemas.microsoft.com/office/drawing/2014/main" id="{1669A743-8B1A-42C9-92EB-2DC09FFC0D67}"/>
              </a:ext>
            </a:extLst>
          </p:cNvPr>
          <p:cNvSpPr/>
          <p:nvPr/>
        </p:nvSpPr>
        <p:spPr>
          <a:xfrm>
            <a:off x="360000" y="6398354"/>
            <a:ext cx="10429540" cy="200055"/>
          </a:xfrm>
          <a:prstGeom prst="rect">
            <a:avLst/>
          </a:prstGeom>
        </p:spPr>
        <p:txBody>
          <a:bodyPr wrap="square">
            <a:spAutoFit/>
          </a:bodyPr>
          <a:lstStyle/>
          <a:p>
            <a:r>
              <a:rPr lang="en-US" sz="700" dirty="0">
                <a:solidFill>
                  <a:schemeClr val="accent5"/>
                </a:solidFill>
              </a:rPr>
              <a:t>1. </a:t>
            </a:r>
            <a:r>
              <a:rPr lang="fr-FR" sz="700" dirty="0">
                <a:solidFill>
                  <a:schemeClr val="accent5"/>
                </a:solidFill>
              </a:rPr>
              <a:t>Kuypers D, et al. Transplant Direct. 2023;9:e1465</a:t>
            </a:r>
            <a:r>
              <a:rPr lang="en-US" sz="700" dirty="0">
                <a:solidFill>
                  <a:schemeClr val="accent5"/>
                </a:solidFill>
              </a:rPr>
              <a:t>. 2. Silva HT Jr, et al. Transplantation. 2014;97:636–641.3. </a:t>
            </a:r>
            <a:r>
              <a:rPr lang="en-US" sz="700" dirty="0" err="1">
                <a:solidFill>
                  <a:schemeClr val="accent5"/>
                </a:solidFill>
              </a:rPr>
              <a:t>Rummo</a:t>
            </a:r>
            <a:r>
              <a:rPr lang="en-US" sz="700" dirty="0">
                <a:solidFill>
                  <a:schemeClr val="accent5"/>
                </a:solidFill>
              </a:rPr>
              <a:t> O, et al. </a:t>
            </a:r>
            <a:r>
              <a:rPr lang="en-US" sz="700" dirty="0" err="1">
                <a:solidFill>
                  <a:schemeClr val="accent5"/>
                </a:solidFill>
              </a:rPr>
              <a:t>Transpl</a:t>
            </a:r>
            <a:r>
              <a:rPr lang="en-US" sz="700" dirty="0">
                <a:solidFill>
                  <a:schemeClr val="accent5"/>
                </a:solidFill>
              </a:rPr>
              <a:t> Int. 2020;33:161–173. </a:t>
            </a:r>
          </a:p>
        </p:txBody>
      </p:sp>
    </p:spTree>
    <p:extLst>
      <p:ext uri="{BB962C8B-B14F-4D97-AF65-F5344CB8AC3E}">
        <p14:creationId xmlns:p14="http://schemas.microsoft.com/office/powerpoint/2010/main" val="1873641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9D0E4-EC65-467C-80C1-D3E3446B0E22}"/>
              </a:ext>
            </a:extLst>
          </p:cNvPr>
          <p:cNvSpPr>
            <a:spLocks noGrp="1"/>
          </p:cNvSpPr>
          <p:nvPr>
            <p:ph type="title"/>
          </p:nvPr>
        </p:nvSpPr>
        <p:spPr/>
        <p:txBody>
          <a:bodyPr/>
          <a:lstStyle/>
          <a:p>
            <a:r>
              <a:rPr lang="ru" sz="2400" cap="none" dirty="0"/>
              <a:t>ОГРАНИЧЕНИЯ ИССЛЕДОВАНИЯ</a:t>
            </a:r>
            <a:endParaRPr lang="en-US" sz="2400" cap="none" dirty="0"/>
          </a:p>
        </p:txBody>
      </p:sp>
      <p:sp>
        <p:nvSpPr>
          <p:cNvPr id="3" name="Content Placeholder 2">
            <a:extLst>
              <a:ext uri="{FF2B5EF4-FFF2-40B4-BE49-F238E27FC236}">
                <a16:creationId xmlns:a16="http://schemas.microsoft.com/office/drawing/2014/main" id="{52CAD9CE-99DA-4E29-B898-ABD5E94AD560}"/>
              </a:ext>
            </a:extLst>
          </p:cNvPr>
          <p:cNvSpPr>
            <a:spLocks noGrp="1"/>
          </p:cNvSpPr>
          <p:nvPr>
            <p:ph idx="1"/>
          </p:nvPr>
        </p:nvSpPr>
        <p:spPr>
          <a:xfrm>
            <a:off x="358777" y="1371602"/>
            <a:ext cx="11287791" cy="4675973"/>
          </a:xfrm>
        </p:spPr>
        <p:txBody>
          <a:bodyPr/>
          <a:lstStyle/>
          <a:p>
            <a:pPr marL="284400" indent="-284400">
              <a:spcBef>
                <a:spcPts val="600"/>
              </a:spcBef>
              <a:spcAft>
                <a:spcPts val="1200"/>
              </a:spcAft>
              <a:buFont typeface="Arial" panose="020B0604020202020204" pitchFamily="34" charset="0"/>
              <a:buChar char="•"/>
            </a:pPr>
            <a:r>
              <a:rPr lang="ru" sz="1800" dirty="0"/>
              <a:t>Только </a:t>
            </a:r>
            <a:r>
              <a:rPr lang="ru" sz="1800" b="1" dirty="0"/>
              <a:t>4 из 6 первоначальных сайтов ADMIRAD </a:t>
            </a:r>
            <a:r>
              <a:rPr lang="ru" sz="1800" dirty="0"/>
              <a:t>участвовали в этом последующем исследовании</a:t>
            </a:r>
            <a:r>
              <a:rPr lang="ru" sz="1800" baseline="30000" dirty="0"/>
              <a:t>1</a:t>
            </a:r>
            <a:r>
              <a:rPr lang="ru" sz="1800" dirty="0"/>
              <a:t> </a:t>
            </a:r>
          </a:p>
          <a:p>
            <a:pPr marL="284400" indent="-284400">
              <a:spcBef>
                <a:spcPts val="600"/>
              </a:spcBef>
              <a:spcAft>
                <a:spcPts val="1200"/>
              </a:spcAft>
              <a:buFont typeface="Arial" panose="020B0604020202020204" pitchFamily="34" charset="0"/>
              <a:buChar char="•"/>
            </a:pPr>
            <a:r>
              <a:rPr lang="ru" sz="1800" b="1" dirty="0"/>
              <a:t>Пациенты, прекратившие участие в ADMIRAD, не подходили </a:t>
            </a:r>
            <a:r>
              <a:rPr lang="ru" sz="1800" dirty="0"/>
              <a:t>для этого анализа, что могло привести к систематической </a:t>
            </a:r>
            <a:r>
              <a:rPr lang="ru" sz="1800" b="1" dirty="0"/>
              <a:t>ошибке при отборе </a:t>
            </a:r>
            <a:r>
              <a:rPr lang="ru" sz="1800" dirty="0"/>
              <a:t>, исключая пациентов с более высоким риском нежелательных реакций</a:t>
            </a:r>
            <a:r>
              <a:rPr lang="ru" sz="1800" baseline="30000" dirty="0"/>
              <a:t>1</a:t>
            </a:r>
            <a:r>
              <a:rPr lang="ru" sz="1800" dirty="0"/>
              <a:t> </a:t>
            </a:r>
          </a:p>
          <a:p>
            <a:pPr marL="284400" indent="-284400">
              <a:spcBef>
                <a:spcPts val="600"/>
              </a:spcBef>
              <a:spcAft>
                <a:spcPts val="1200"/>
              </a:spcAft>
              <a:buFont typeface="Arial" panose="020B0604020202020204" pitchFamily="34" charset="0"/>
              <a:buChar char="•"/>
            </a:pPr>
            <a:r>
              <a:rPr lang="ru" sz="1800" dirty="0"/>
              <a:t>Ограниченная применимость к другим препаратам для приема один раз в день из-за различий в фармакокинетике</a:t>
            </a:r>
            <a:r>
              <a:rPr lang="ru" sz="1800" baseline="30000" dirty="0"/>
              <a:t>2</a:t>
            </a:r>
          </a:p>
          <a:p>
            <a:pPr marL="284400" indent="-284400">
              <a:spcBef>
                <a:spcPts val="600"/>
              </a:spcBef>
              <a:spcAft>
                <a:spcPts val="1200"/>
              </a:spcAft>
              <a:buFont typeface="Arial" panose="020B0604020202020204" pitchFamily="34" charset="0"/>
              <a:buChar char="•"/>
            </a:pPr>
            <a:r>
              <a:rPr lang="ru" sz="1800" dirty="0"/>
              <a:t>У большего числа пациентов в когорте группы IR такролимуса был диабет, доноры с расширенными критериями, &gt; 1 предшествующая трансплантация, &gt; 2 несоответствия HLA и они были старше (&gt; 65 лет) по сравнению с группой PR такролимуса, что позволяет предположить, что процесс рандомизации мог внести </a:t>
            </a:r>
            <a:r>
              <a:rPr lang="ru" sz="1800" b="1" dirty="0"/>
              <a:t>систематическую ошибку </a:t>
            </a:r>
            <a:r>
              <a:rPr lang="ru" sz="1800" b="1" baseline="30000" dirty="0"/>
              <a:t>1</a:t>
            </a:r>
            <a:endParaRPr lang="en-US" sz="1800" baseline="30000" dirty="0"/>
          </a:p>
          <a:p>
            <a:pPr marL="284400" indent="-284400">
              <a:spcBef>
                <a:spcPts val="600"/>
              </a:spcBef>
              <a:spcAft>
                <a:spcPts val="1200"/>
              </a:spcAft>
              <a:buFont typeface="Arial" panose="020B0604020202020204" pitchFamily="34" charset="0"/>
              <a:buChar char="•"/>
            </a:pPr>
            <a:r>
              <a:rPr lang="ru" sz="1800" dirty="0"/>
              <a:t>Также наблюдались </a:t>
            </a:r>
            <a:r>
              <a:rPr lang="ru" sz="1800" b="1" dirty="0"/>
              <a:t>различия в функции почек </a:t>
            </a:r>
            <a:r>
              <a:rPr lang="ru" sz="1800" dirty="0"/>
              <a:t>на исходном уровне и при рандомизации</a:t>
            </a:r>
            <a:r>
              <a:rPr lang="ru" sz="1800" baseline="30000" dirty="0"/>
              <a:t>1</a:t>
            </a:r>
          </a:p>
        </p:txBody>
      </p:sp>
      <p:sp>
        <p:nvSpPr>
          <p:cNvPr id="5" name="Rectangle 4">
            <a:extLst>
              <a:ext uri="{FF2B5EF4-FFF2-40B4-BE49-F238E27FC236}">
                <a16:creationId xmlns:a16="http://schemas.microsoft.com/office/drawing/2014/main" id="{3ED1539F-57AC-ECA6-D6B2-347F57182D14}"/>
              </a:ext>
            </a:extLst>
          </p:cNvPr>
          <p:cNvSpPr/>
          <p:nvPr/>
        </p:nvSpPr>
        <p:spPr>
          <a:xfrm>
            <a:off x="360000" y="6065381"/>
            <a:ext cx="10261900" cy="307777"/>
          </a:xfrm>
          <a:prstGeom prst="rect">
            <a:avLst/>
          </a:prstGeom>
        </p:spPr>
        <p:txBody>
          <a:bodyPr wrap="square" anchor="b">
            <a:spAutoFit/>
          </a:bodyPr>
          <a:lstStyle/>
          <a:p>
            <a:pPr lvl="0"/>
            <a:r>
              <a:rPr lang="ru" sz="700" dirty="0">
                <a:solidFill>
                  <a:schemeClr val="accent5"/>
                </a:solidFill>
              </a:rPr>
              <a:t>ADMIRAD, Измерение приверженности пациентов со стабильной трансплантацией почки после перехода с PROGRAF на ADVAGRAF ; ADR, побочная реакция на лекарство; HLA, человеческий лейкоцитарный антиген; </a:t>
            </a:r>
            <a:r>
              <a:rPr lang="en-US" sz="700" dirty="0">
                <a:solidFill>
                  <a:schemeClr val="accent5"/>
                </a:solidFill>
              </a:rPr>
              <a:t>IR</a:t>
            </a:r>
            <a:r>
              <a:rPr lang="ru" sz="700" dirty="0">
                <a:solidFill>
                  <a:schemeClr val="accent5"/>
                </a:solidFill>
              </a:rPr>
              <a:t>, немедленное высвобождение; PR, </a:t>
            </a:r>
            <a:r>
              <a:rPr lang="ru-RU" sz="700" dirty="0">
                <a:solidFill>
                  <a:schemeClr val="accent5"/>
                </a:solidFill>
              </a:rPr>
              <a:t>пролонгированное действие</a:t>
            </a:r>
            <a:endParaRPr lang="ru" sz="700" dirty="0">
              <a:solidFill>
                <a:schemeClr val="accent5"/>
              </a:solidFill>
            </a:endParaRPr>
          </a:p>
        </p:txBody>
      </p:sp>
      <p:sp>
        <p:nvSpPr>
          <p:cNvPr id="6" name="Slide Number Placeholder 5">
            <a:extLst>
              <a:ext uri="{FF2B5EF4-FFF2-40B4-BE49-F238E27FC236}">
                <a16:creationId xmlns:a16="http://schemas.microsoft.com/office/drawing/2014/main" id="{89056EF1-DBE2-4C88-C0FE-7D25C505A5FA}"/>
              </a:ext>
            </a:extLst>
          </p:cNvPr>
          <p:cNvSpPr txBox="1">
            <a:spLocks/>
          </p:cNvSpPr>
          <p:nvPr/>
        </p:nvSpPr>
        <p:spPr>
          <a:xfrm>
            <a:off x="11053315" y="451455"/>
            <a:ext cx="910085" cy="685802"/>
          </a:xfrm>
          <a:prstGeom prst="rect">
            <a:avLst/>
          </a:prstGeom>
        </p:spPr>
        <p:txBody>
          <a:bodyPr vert="horz" lIns="91440" tIns="45720" rIns="91440" bIns="45720" rtlCol="0" anchor="ctr"/>
          <a:lstStyle>
            <a:defPPr>
              <a:defRPr lang="en-US"/>
            </a:defPPr>
            <a:lvl1pPr marL="0" algn="ctr" defTabSz="914400" rtl="0" eaLnBrk="1" latinLnBrk="0" hangingPunct="1">
              <a:defRPr lang="en-US" sz="1350" kern="1200" spc="-4" smtClean="0">
                <a:solidFill>
                  <a:schemeClr val="tx2"/>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BCE729F-CD65-4BB2-91EE-CC0EA66D8A8F}" type="slidenum">
              <a:rPr lang="en-SG" smtClean="0"/>
              <a:pPr/>
              <a:t>18</a:t>
            </a:fld>
            <a:endParaRPr lang="en-SG" dirty="0"/>
          </a:p>
        </p:txBody>
      </p:sp>
      <p:sp>
        <p:nvSpPr>
          <p:cNvPr id="7" name="Rectangle 3">
            <a:extLst>
              <a:ext uri="{FF2B5EF4-FFF2-40B4-BE49-F238E27FC236}">
                <a16:creationId xmlns:a16="http://schemas.microsoft.com/office/drawing/2014/main" id="{48688A65-4107-4408-A873-B6C9BC092746}"/>
              </a:ext>
            </a:extLst>
          </p:cNvPr>
          <p:cNvSpPr/>
          <p:nvPr/>
        </p:nvSpPr>
        <p:spPr>
          <a:xfrm>
            <a:off x="360000" y="6398354"/>
            <a:ext cx="6096000" cy="200055"/>
          </a:xfrm>
          <a:prstGeom prst="rect">
            <a:avLst/>
          </a:prstGeom>
        </p:spPr>
        <p:txBody>
          <a:bodyPr>
            <a:spAutoFit/>
          </a:bodyPr>
          <a:lstStyle/>
          <a:p>
            <a:r>
              <a:rPr lang="fr-FR" sz="700" dirty="0">
                <a:solidFill>
                  <a:schemeClr val="accent5"/>
                </a:solidFill>
              </a:rPr>
              <a:t>1. Kuypers D, et al. Transplant Direct. 2023;9: e1465. 2.</a:t>
            </a:r>
            <a:r>
              <a:rPr lang="en-US" sz="700" dirty="0">
                <a:solidFill>
                  <a:schemeClr val="accent5"/>
                </a:solidFill>
              </a:rPr>
              <a:t> Tremblay S, et al. Am J Transplant. 2017;17:432–442.</a:t>
            </a:r>
          </a:p>
        </p:txBody>
      </p:sp>
    </p:spTree>
    <p:extLst>
      <p:ext uri="{BB962C8B-B14F-4D97-AF65-F5344CB8AC3E}">
        <p14:creationId xmlns:p14="http://schemas.microsoft.com/office/powerpoint/2010/main" val="2202238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771D40-32F0-4799-8F6A-BC7F65D31222}"/>
              </a:ext>
            </a:extLst>
          </p:cNvPr>
          <p:cNvSpPr>
            <a:spLocks noGrp="1"/>
          </p:cNvSpPr>
          <p:nvPr>
            <p:ph idx="1"/>
          </p:nvPr>
        </p:nvSpPr>
        <p:spPr>
          <a:xfrm>
            <a:off x="696000" y="1440000"/>
            <a:ext cx="10800000" cy="442331"/>
          </a:xfrm>
          <a:ln>
            <a:solidFill>
              <a:schemeClr val="accent1"/>
            </a:solidFill>
          </a:ln>
        </p:spPr>
        <p:txBody>
          <a:bodyPr anchor="ctr" anchorCtr="0"/>
          <a:lstStyle/>
          <a:p>
            <a:pPr algn="ctr"/>
            <a:r>
              <a:rPr lang="ru-RU" sz="1400" dirty="0"/>
              <a:t>С</a:t>
            </a:r>
            <a:r>
              <a:rPr lang="ru" sz="1400" dirty="0"/>
              <a:t>нижение эффективности трансплантата в течение 5 и 10 лет была ниже при PR такролимусе по сравнению с IR такролимусом.</a:t>
            </a:r>
          </a:p>
        </p:txBody>
      </p:sp>
      <p:sp>
        <p:nvSpPr>
          <p:cNvPr id="2" name="Title 1">
            <a:extLst>
              <a:ext uri="{FF2B5EF4-FFF2-40B4-BE49-F238E27FC236}">
                <a16:creationId xmlns:a16="http://schemas.microsoft.com/office/drawing/2014/main" id="{E3795D97-3639-4B1D-B158-9CF6A19D376E}"/>
              </a:ext>
            </a:extLst>
          </p:cNvPr>
          <p:cNvSpPr>
            <a:spLocks noGrp="1"/>
          </p:cNvSpPr>
          <p:nvPr>
            <p:ph type="title"/>
          </p:nvPr>
        </p:nvSpPr>
        <p:spPr/>
        <p:txBody>
          <a:bodyPr/>
          <a:lstStyle/>
          <a:p>
            <a:r>
              <a:rPr lang="ru" sz="2400" cap="none" dirty="0"/>
              <a:t>ВЫВОДЫ</a:t>
            </a:r>
            <a:endParaRPr lang="en-US" sz="2400" cap="none" dirty="0"/>
          </a:p>
        </p:txBody>
      </p:sp>
      <p:sp>
        <p:nvSpPr>
          <p:cNvPr id="7" name="Rectangle 6">
            <a:extLst>
              <a:ext uri="{FF2B5EF4-FFF2-40B4-BE49-F238E27FC236}">
                <a16:creationId xmlns:a16="http://schemas.microsoft.com/office/drawing/2014/main" id="{DBECCFEF-6712-0184-0647-4647E5E456FF}"/>
              </a:ext>
            </a:extLst>
          </p:cNvPr>
          <p:cNvSpPr/>
          <p:nvPr/>
        </p:nvSpPr>
        <p:spPr>
          <a:xfrm>
            <a:off x="360000" y="6173103"/>
            <a:ext cx="10261900" cy="200055"/>
          </a:xfrm>
          <a:prstGeom prst="rect">
            <a:avLst/>
          </a:prstGeom>
        </p:spPr>
        <p:txBody>
          <a:bodyPr wrap="square" anchor="b">
            <a:spAutoFit/>
          </a:bodyPr>
          <a:lstStyle/>
          <a:p>
            <a:pPr lvl="0"/>
            <a:r>
              <a:rPr lang="ru" sz="700" dirty="0">
                <a:solidFill>
                  <a:schemeClr val="accent5"/>
                </a:solidFill>
              </a:rPr>
              <a:t>ADMIRAD, Измерение приверженности пациентов со стабильной трансплантацией почки после перехода с PROGRAF на ADVAGRAF; </a:t>
            </a:r>
            <a:r>
              <a:rPr lang="en-US" sz="700" dirty="0">
                <a:solidFill>
                  <a:schemeClr val="accent5"/>
                </a:solidFill>
              </a:rPr>
              <a:t>IR</a:t>
            </a:r>
            <a:r>
              <a:rPr lang="ru" sz="700" dirty="0">
                <a:solidFill>
                  <a:schemeClr val="accent5"/>
                </a:solidFill>
              </a:rPr>
              <a:t>, немедленное высвобождение; PR , пролонгированное действме</a:t>
            </a:r>
            <a:endParaRPr lang="en-US" sz="700" dirty="0">
              <a:solidFill>
                <a:schemeClr val="accent5"/>
              </a:solidFill>
            </a:endParaRPr>
          </a:p>
        </p:txBody>
      </p:sp>
      <p:sp>
        <p:nvSpPr>
          <p:cNvPr id="9" name="Content Placeholder 2">
            <a:extLst>
              <a:ext uri="{FF2B5EF4-FFF2-40B4-BE49-F238E27FC236}">
                <a16:creationId xmlns:a16="http://schemas.microsoft.com/office/drawing/2014/main" id="{D0918C10-67E0-1BC1-CA0C-F597E86F5DEF}"/>
              </a:ext>
            </a:extLst>
          </p:cNvPr>
          <p:cNvSpPr txBox="1">
            <a:spLocks/>
          </p:cNvSpPr>
          <p:nvPr/>
        </p:nvSpPr>
        <p:spPr>
          <a:xfrm>
            <a:off x="696000" y="2037486"/>
            <a:ext cx="10800000" cy="442800"/>
          </a:xfrm>
          <a:prstGeom prst="rect">
            <a:avLst/>
          </a:prstGeom>
          <a:ln>
            <a:solidFill>
              <a:schemeClr val="accent1"/>
            </a:solidFill>
          </a:ln>
        </p:spPr>
        <p:txBody>
          <a:bodyPr vert="horz" lIns="91440" tIns="45720" rIns="91440" bIns="45720" rtlCol="0" anchor="ctr" anchorCtr="0">
            <a:noAutofit/>
          </a:bodyPr>
          <a:lstStyle>
            <a:lvl1pPr marL="0" indent="0" algn="l" defTabSz="685800" rtl="0" eaLnBrk="1" latinLnBrk="0" hangingPunct="1">
              <a:lnSpc>
                <a:spcPct val="110000"/>
              </a:lnSpc>
              <a:spcBef>
                <a:spcPts val="750"/>
              </a:spcBef>
              <a:buFont typeface="Arial" panose="020B0604020202020204" pitchFamily="34" charset="0"/>
              <a:buNone/>
              <a:defRPr sz="1600" b="0" kern="1200">
                <a:solidFill>
                  <a:schemeClr val="tx2"/>
                </a:solidFill>
                <a:latin typeface="Arial" panose="020B0604020202020204" pitchFamily="34" charset="0"/>
                <a:ea typeface="+mn-ea"/>
                <a:cs typeface="Arial" panose="020B0604020202020204" pitchFamily="34" charset="0"/>
              </a:defRPr>
            </a:lvl1pPr>
            <a:lvl2pPr marL="0" indent="0" algn="l" defTabSz="685800" rtl="0" eaLnBrk="1" latinLnBrk="0" hangingPunct="1">
              <a:lnSpc>
                <a:spcPct val="120000"/>
              </a:lnSpc>
              <a:spcBef>
                <a:spcPts val="0"/>
              </a:spcBef>
              <a:spcAft>
                <a:spcPts val="300"/>
              </a:spcAft>
              <a:buFont typeface="Arial" panose="020B0604020202020204" pitchFamily="34" charset="0"/>
              <a:buNone/>
              <a:defRPr sz="1400" b="0" kern="1200">
                <a:solidFill>
                  <a:schemeClr val="accent1"/>
                </a:solidFill>
                <a:latin typeface="Arial" panose="020B0604020202020204" pitchFamily="34" charset="0"/>
                <a:ea typeface="+mn-ea"/>
                <a:cs typeface="Arial" panose="020B0604020202020204" pitchFamily="34" charset="0"/>
              </a:defRPr>
            </a:lvl2pPr>
            <a:lvl3pPr marL="0" indent="0" algn="l" defTabSz="685800" rtl="0" eaLnBrk="1" latinLnBrk="0" hangingPunct="1">
              <a:lnSpc>
                <a:spcPct val="120000"/>
              </a:lnSpc>
              <a:spcBef>
                <a:spcPts val="450"/>
              </a:spcBef>
              <a:spcAft>
                <a:spcPts val="300"/>
              </a:spcAft>
              <a:buFont typeface="Arial" panose="020B0604020202020204" pitchFamily="34" charset="0"/>
              <a:buNone/>
              <a:defRPr sz="1400" b="0" kern="1200">
                <a:solidFill>
                  <a:schemeClr val="tx2"/>
                </a:solidFill>
                <a:latin typeface="Arial" panose="020B0604020202020204" pitchFamily="34" charset="0"/>
                <a:ea typeface="+mn-ea"/>
                <a:cs typeface="Arial" panose="020B0604020202020204" pitchFamily="34" charset="0"/>
              </a:defRPr>
            </a:lvl3pPr>
            <a:lvl4pPr marL="175022" indent="-175022" algn="l" defTabSz="685800" rtl="0" eaLnBrk="1" latinLnBrk="0" hangingPunct="1">
              <a:lnSpc>
                <a:spcPct val="120000"/>
              </a:lnSpc>
              <a:spcBef>
                <a:spcPts val="450"/>
              </a:spcBef>
              <a:spcAft>
                <a:spcPts val="300"/>
              </a:spcAft>
              <a:buFont typeface="Arial" panose="020B0604020202020204" pitchFamily="34" charset="0"/>
              <a:buChar char="•"/>
              <a:defRPr sz="1400" b="0" kern="1200">
                <a:solidFill>
                  <a:schemeClr val="tx2"/>
                </a:solidFill>
                <a:latin typeface="Arial" panose="020B0604020202020204" pitchFamily="34" charset="0"/>
                <a:ea typeface="+mn-ea"/>
                <a:cs typeface="Arial" panose="020B0604020202020204" pitchFamily="34" charset="0"/>
              </a:defRPr>
            </a:lvl4pPr>
            <a:lvl5pPr marL="388144" indent="-175022" algn="l" defTabSz="685800" rtl="0" eaLnBrk="1" latinLnBrk="0" hangingPunct="1">
              <a:lnSpc>
                <a:spcPct val="120000"/>
              </a:lnSpc>
              <a:spcBef>
                <a:spcPts val="450"/>
              </a:spcBef>
              <a:spcAft>
                <a:spcPts val="300"/>
              </a:spcAft>
              <a:buFont typeface="Helvetica" panose="020B0604020202020204" pitchFamily="34" charset="0"/>
              <a:buChar char="‒"/>
              <a:defRPr sz="1400" b="0" kern="1200">
                <a:solidFill>
                  <a:schemeClr val="tx2"/>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ctr"/>
            <a:r>
              <a:rPr lang="ru" sz="1400" dirty="0"/>
              <a:t>Меньшая доля смертей наблюдалась при PR такролимусе по сравнению с IR такролимусом.</a:t>
            </a:r>
          </a:p>
        </p:txBody>
      </p:sp>
      <p:sp>
        <p:nvSpPr>
          <p:cNvPr id="12" name="Content Placeholder 2">
            <a:extLst>
              <a:ext uri="{FF2B5EF4-FFF2-40B4-BE49-F238E27FC236}">
                <a16:creationId xmlns:a16="http://schemas.microsoft.com/office/drawing/2014/main" id="{5B77766A-B9F6-84AA-3D79-3A2834833C8E}"/>
              </a:ext>
            </a:extLst>
          </p:cNvPr>
          <p:cNvSpPr txBox="1">
            <a:spLocks/>
          </p:cNvSpPr>
          <p:nvPr/>
        </p:nvSpPr>
        <p:spPr>
          <a:xfrm>
            <a:off x="696000" y="2635441"/>
            <a:ext cx="10800000" cy="442331"/>
          </a:xfrm>
          <a:prstGeom prst="rect">
            <a:avLst/>
          </a:prstGeom>
          <a:ln>
            <a:solidFill>
              <a:schemeClr val="accent1"/>
            </a:solidFill>
          </a:ln>
        </p:spPr>
        <p:txBody>
          <a:bodyPr vert="horz" lIns="91440" tIns="45720" rIns="91440" bIns="45720" rtlCol="0" anchor="ctr" anchorCtr="0">
            <a:noAutofit/>
          </a:bodyPr>
          <a:lstStyle>
            <a:lvl1pPr marL="0" indent="0" algn="l" defTabSz="685800" rtl="0" eaLnBrk="1" latinLnBrk="0" hangingPunct="1">
              <a:lnSpc>
                <a:spcPct val="110000"/>
              </a:lnSpc>
              <a:spcBef>
                <a:spcPts val="750"/>
              </a:spcBef>
              <a:buFont typeface="Arial" panose="020B0604020202020204" pitchFamily="34" charset="0"/>
              <a:buNone/>
              <a:defRPr sz="1600" b="0" kern="1200">
                <a:solidFill>
                  <a:schemeClr val="tx2"/>
                </a:solidFill>
                <a:latin typeface="Arial" panose="020B0604020202020204" pitchFamily="34" charset="0"/>
                <a:ea typeface="+mn-ea"/>
                <a:cs typeface="Arial" panose="020B0604020202020204" pitchFamily="34" charset="0"/>
              </a:defRPr>
            </a:lvl1pPr>
            <a:lvl2pPr marL="0" indent="0" algn="l" defTabSz="685800" rtl="0" eaLnBrk="1" latinLnBrk="0" hangingPunct="1">
              <a:lnSpc>
                <a:spcPct val="120000"/>
              </a:lnSpc>
              <a:spcBef>
                <a:spcPts val="0"/>
              </a:spcBef>
              <a:spcAft>
                <a:spcPts val="300"/>
              </a:spcAft>
              <a:buFont typeface="Arial" panose="020B0604020202020204" pitchFamily="34" charset="0"/>
              <a:buNone/>
              <a:defRPr sz="1400" b="0" kern="1200">
                <a:solidFill>
                  <a:schemeClr val="accent1"/>
                </a:solidFill>
                <a:latin typeface="Arial" panose="020B0604020202020204" pitchFamily="34" charset="0"/>
                <a:ea typeface="+mn-ea"/>
                <a:cs typeface="Arial" panose="020B0604020202020204" pitchFamily="34" charset="0"/>
              </a:defRPr>
            </a:lvl2pPr>
            <a:lvl3pPr marL="0" indent="0" algn="l" defTabSz="685800" rtl="0" eaLnBrk="1" latinLnBrk="0" hangingPunct="1">
              <a:lnSpc>
                <a:spcPct val="120000"/>
              </a:lnSpc>
              <a:spcBef>
                <a:spcPts val="450"/>
              </a:spcBef>
              <a:spcAft>
                <a:spcPts val="300"/>
              </a:spcAft>
              <a:buFont typeface="Arial" panose="020B0604020202020204" pitchFamily="34" charset="0"/>
              <a:buNone/>
              <a:defRPr sz="1400" b="0" kern="1200">
                <a:solidFill>
                  <a:schemeClr val="tx2"/>
                </a:solidFill>
                <a:latin typeface="Arial" panose="020B0604020202020204" pitchFamily="34" charset="0"/>
                <a:ea typeface="+mn-ea"/>
                <a:cs typeface="Arial" panose="020B0604020202020204" pitchFamily="34" charset="0"/>
              </a:defRPr>
            </a:lvl3pPr>
            <a:lvl4pPr marL="175022" indent="-175022" algn="l" defTabSz="685800" rtl="0" eaLnBrk="1" latinLnBrk="0" hangingPunct="1">
              <a:lnSpc>
                <a:spcPct val="120000"/>
              </a:lnSpc>
              <a:spcBef>
                <a:spcPts val="450"/>
              </a:spcBef>
              <a:spcAft>
                <a:spcPts val="300"/>
              </a:spcAft>
              <a:buFont typeface="Arial" panose="020B0604020202020204" pitchFamily="34" charset="0"/>
              <a:buChar char="•"/>
              <a:defRPr sz="1400" b="0" kern="1200">
                <a:solidFill>
                  <a:schemeClr val="tx2"/>
                </a:solidFill>
                <a:latin typeface="Arial" panose="020B0604020202020204" pitchFamily="34" charset="0"/>
                <a:ea typeface="+mn-ea"/>
                <a:cs typeface="Arial" panose="020B0604020202020204" pitchFamily="34" charset="0"/>
              </a:defRPr>
            </a:lvl4pPr>
            <a:lvl5pPr marL="388144" indent="-175022" algn="l" defTabSz="685800" rtl="0" eaLnBrk="1" latinLnBrk="0" hangingPunct="1">
              <a:lnSpc>
                <a:spcPct val="120000"/>
              </a:lnSpc>
              <a:spcBef>
                <a:spcPts val="450"/>
              </a:spcBef>
              <a:spcAft>
                <a:spcPts val="300"/>
              </a:spcAft>
              <a:buFont typeface="Helvetica" panose="020B0604020202020204" pitchFamily="34" charset="0"/>
              <a:buChar char="‒"/>
              <a:defRPr sz="1400" b="0" kern="1200">
                <a:solidFill>
                  <a:schemeClr val="tx2"/>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ctr"/>
            <a:r>
              <a:rPr lang="ru" sz="1400" dirty="0"/>
              <a:t>Функция почек оставалась стабильной в течение 10 лет наблюдения.</a:t>
            </a:r>
          </a:p>
        </p:txBody>
      </p:sp>
      <p:sp>
        <p:nvSpPr>
          <p:cNvPr id="13" name="Content Placeholder 2">
            <a:extLst>
              <a:ext uri="{FF2B5EF4-FFF2-40B4-BE49-F238E27FC236}">
                <a16:creationId xmlns:a16="http://schemas.microsoft.com/office/drawing/2014/main" id="{AAB3C82D-AB8E-2206-9A39-BB2D593C159E}"/>
              </a:ext>
            </a:extLst>
          </p:cNvPr>
          <p:cNvSpPr txBox="1">
            <a:spLocks/>
          </p:cNvSpPr>
          <p:nvPr/>
        </p:nvSpPr>
        <p:spPr>
          <a:xfrm>
            <a:off x="696000" y="3232927"/>
            <a:ext cx="10800000" cy="442331"/>
          </a:xfrm>
          <a:prstGeom prst="rect">
            <a:avLst/>
          </a:prstGeom>
          <a:ln>
            <a:solidFill>
              <a:schemeClr val="accent1"/>
            </a:solidFill>
          </a:ln>
        </p:spPr>
        <p:txBody>
          <a:bodyPr vert="horz" lIns="91440" tIns="45720" rIns="91440" bIns="45720" rtlCol="0" anchor="ctr" anchorCtr="0">
            <a:noAutofit/>
          </a:bodyPr>
          <a:lstStyle>
            <a:lvl1pPr marL="0" indent="0" algn="l" defTabSz="685800" rtl="0" eaLnBrk="1" latinLnBrk="0" hangingPunct="1">
              <a:lnSpc>
                <a:spcPct val="110000"/>
              </a:lnSpc>
              <a:spcBef>
                <a:spcPts val="750"/>
              </a:spcBef>
              <a:buFont typeface="Arial" panose="020B0604020202020204" pitchFamily="34" charset="0"/>
              <a:buNone/>
              <a:defRPr sz="1600" b="0" kern="1200">
                <a:solidFill>
                  <a:schemeClr val="tx2"/>
                </a:solidFill>
                <a:latin typeface="Arial" panose="020B0604020202020204" pitchFamily="34" charset="0"/>
                <a:ea typeface="+mn-ea"/>
                <a:cs typeface="Arial" panose="020B0604020202020204" pitchFamily="34" charset="0"/>
              </a:defRPr>
            </a:lvl1pPr>
            <a:lvl2pPr marL="0" indent="0" algn="l" defTabSz="685800" rtl="0" eaLnBrk="1" latinLnBrk="0" hangingPunct="1">
              <a:lnSpc>
                <a:spcPct val="120000"/>
              </a:lnSpc>
              <a:spcBef>
                <a:spcPts val="0"/>
              </a:spcBef>
              <a:spcAft>
                <a:spcPts val="300"/>
              </a:spcAft>
              <a:buFont typeface="Arial" panose="020B0604020202020204" pitchFamily="34" charset="0"/>
              <a:buNone/>
              <a:defRPr sz="1400" b="0" kern="1200">
                <a:solidFill>
                  <a:schemeClr val="accent1"/>
                </a:solidFill>
                <a:latin typeface="Arial" panose="020B0604020202020204" pitchFamily="34" charset="0"/>
                <a:ea typeface="+mn-ea"/>
                <a:cs typeface="Arial" panose="020B0604020202020204" pitchFamily="34" charset="0"/>
              </a:defRPr>
            </a:lvl2pPr>
            <a:lvl3pPr marL="0" indent="0" algn="l" defTabSz="685800" rtl="0" eaLnBrk="1" latinLnBrk="0" hangingPunct="1">
              <a:lnSpc>
                <a:spcPct val="120000"/>
              </a:lnSpc>
              <a:spcBef>
                <a:spcPts val="450"/>
              </a:spcBef>
              <a:spcAft>
                <a:spcPts val="300"/>
              </a:spcAft>
              <a:buFont typeface="Arial" panose="020B0604020202020204" pitchFamily="34" charset="0"/>
              <a:buNone/>
              <a:defRPr sz="1400" b="0" kern="1200">
                <a:solidFill>
                  <a:schemeClr val="tx2"/>
                </a:solidFill>
                <a:latin typeface="Arial" panose="020B0604020202020204" pitchFamily="34" charset="0"/>
                <a:ea typeface="+mn-ea"/>
                <a:cs typeface="Arial" panose="020B0604020202020204" pitchFamily="34" charset="0"/>
              </a:defRPr>
            </a:lvl3pPr>
            <a:lvl4pPr marL="175022" indent="-175022" algn="l" defTabSz="685800" rtl="0" eaLnBrk="1" latinLnBrk="0" hangingPunct="1">
              <a:lnSpc>
                <a:spcPct val="120000"/>
              </a:lnSpc>
              <a:spcBef>
                <a:spcPts val="450"/>
              </a:spcBef>
              <a:spcAft>
                <a:spcPts val="300"/>
              </a:spcAft>
              <a:buFont typeface="Arial" panose="020B0604020202020204" pitchFamily="34" charset="0"/>
              <a:buChar char="•"/>
              <a:defRPr sz="1400" b="0" kern="1200">
                <a:solidFill>
                  <a:schemeClr val="tx2"/>
                </a:solidFill>
                <a:latin typeface="Arial" panose="020B0604020202020204" pitchFamily="34" charset="0"/>
                <a:ea typeface="+mn-ea"/>
                <a:cs typeface="Arial" panose="020B0604020202020204" pitchFamily="34" charset="0"/>
              </a:defRPr>
            </a:lvl4pPr>
            <a:lvl5pPr marL="388144" indent="-175022" algn="l" defTabSz="685800" rtl="0" eaLnBrk="1" latinLnBrk="0" hangingPunct="1">
              <a:lnSpc>
                <a:spcPct val="120000"/>
              </a:lnSpc>
              <a:spcBef>
                <a:spcPts val="450"/>
              </a:spcBef>
              <a:spcAft>
                <a:spcPts val="300"/>
              </a:spcAft>
              <a:buFont typeface="Helvetica" panose="020B0604020202020204" pitchFamily="34" charset="0"/>
              <a:buChar char="‒"/>
              <a:defRPr sz="1400" b="0" kern="1200">
                <a:solidFill>
                  <a:schemeClr val="tx2"/>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ctr"/>
            <a:r>
              <a:rPr lang="ru" sz="1400" dirty="0"/>
              <a:t>10-летние минимальные уровни такролимуса в целом были стабильными с большей вариабельностью в группе IR такролимуса.</a:t>
            </a:r>
          </a:p>
        </p:txBody>
      </p:sp>
      <p:sp>
        <p:nvSpPr>
          <p:cNvPr id="14" name="Content Placeholder 2">
            <a:extLst>
              <a:ext uri="{FF2B5EF4-FFF2-40B4-BE49-F238E27FC236}">
                <a16:creationId xmlns:a16="http://schemas.microsoft.com/office/drawing/2014/main" id="{C9916D32-9DEC-D941-B735-6F9A92DB7840}"/>
              </a:ext>
            </a:extLst>
          </p:cNvPr>
          <p:cNvSpPr txBox="1">
            <a:spLocks/>
          </p:cNvSpPr>
          <p:nvPr/>
        </p:nvSpPr>
        <p:spPr>
          <a:xfrm>
            <a:off x="696000" y="3830413"/>
            <a:ext cx="10800000" cy="442800"/>
          </a:xfrm>
          <a:prstGeom prst="rect">
            <a:avLst/>
          </a:prstGeom>
          <a:ln>
            <a:solidFill>
              <a:schemeClr val="accent1"/>
            </a:solidFill>
          </a:ln>
        </p:spPr>
        <p:txBody>
          <a:bodyPr vert="horz" lIns="91440" tIns="45720" rIns="91440" bIns="45720" rtlCol="0" anchor="ctr" anchorCtr="0">
            <a:noAutofit/>
          </a:bodyPr>
          <a:lstStyle>
            <a:lvl1pPr marL="0" indent="0" algn="l" defTabSz="685800" rtl="0" eaLnBrk="1" latinLnBrk="0" hangingPunct="1">
              <a:lnSpc>
                <a:spcPct val="110000"/>
              </a:lnSpc>
              <a:spcBef>
                <a:spcPts val="750"/>
              </a:spcBef>
              <a:buFont typeface="Arial" panose="020B0604020202020204" pitchFamily="34" charset="0"/>
              <a:buNone/>
              <a:defRPr sz="1600" b="0" kern="1200">
                <a:solidFill>
                  <a:schemeClr val="tx2"/>
                </a:solidFill>
                <a:latin typeface="Arial" panose="020B0604020202020204" pitchFamily="34" charset="0"/>
                <a:ea typeface="+mn-ea"/>
                <a:cs typeface="Arial" panose="020B0604020202020204" pitchFamily="34" charset="0"/>
              </a:defRPr>
            </a:lvl1pPr>
            <a:lvl2pPr marL="0" indent="0" algn="l" defTabSz="685800" rtl="0" eaLnBrk="1" latinLnBrk="0" hangingPunct="1">
              <a:lnSpc>
                <a:spcPct val="120000"/>
              </a:lnSpc>
              <a:spcBef>
                <a:spcPts val="0"/>
              </a:spcBef>
              <a:spcAft>
                <a:spcPts val="300"/>
              </a:spcAft>
              <a:buFont typeface="Arial" panose="020B0604020202020204" pitchFamily="34" charset="0"/>
              <a:buNone/>
              <a:defRPr sz="1400" b="0" kern="1200">
                <a:solidFill>
                  <a:schemeClr val="accent1"/>
                </a:solidFill>
                <a:latin typeface="Arial" panose="020B0604020202020204" pitchFamily="34" charset="0"/>
                <a:ea typeface="+mn-ea"/>
                <a:cs typeface="Arial" panose="020B0604020202020204" pitchFamily="34" charset="0"/>
              </a:defRPr>
            </a:lvl2pPr>
            <a:lvl3pPr marL="0" indent="0" algn="l" defTabSz="685800" rtl="0" eaLnBrk="1" latinLnBrk="0" hangingPunct="1">
              <a:lnSpc>
                <a:spcPct val="120000"/>
              </a:lnSpc>
              <a:spcBef>
                <a:spcPts val="450"/>
              </a:spcBef>
              <a:spcAft>
                <a:spcPts val="300"/>
              </a:spcAft>
              <a:buFont typeface="Arial" panose="020B0604020202020204" pitchFamily="34" charset="0"/>
              <a:buNone/>
              <a:defRPr sz="1400" b="0" kern="1200">
                <a:solidFill>
                  <a:schemeClr val="tx2"/>
                </a:solidFill>
                <a:latin typeface="Arial" panose="020B0604020202020204" pitchFamily="34" charset="0"/>
                <a:ea typeface="+mn-ea"/>
                <a:cs typeface="Arial" panose="020B0604020202020204" pitchFamily="34" charset="0"/>
              </a:defRPr>
            </a:lvl3pPr>
            <a:lvl4pPr marL="175022" indent="-175022" algn="l" defTabSz="685800" rtl="0" eaLnBrk="1" latinLnBrk="0" hangingPunct="1">
              <a:lnSpc>
                <a:spcPct val="120000"/>
              </a:lnSpc>
              <a:spcBef>
                <a:spcPts val="450"/>
              </a:spcBef>
              <a:spcAft>
                <a:spcPts val="300"/>
              </a:spcAft>
              <a:buFont typeface="Arial" panose="020B0604020202020204" pitchFamily="34" charset="0"/>
              <a:buChar char="•"/>
              <a:defRPr sz="1400" b="0" kern="1200">
                <a:solidFill>
                  <a:schemeClr val="tx2"/>
                </a:solidFill>
                <a:latin typeface="Arial" panose="020B0604020202020204" pitchFamily="34" charset="0"/>
                <a:ea typeface="+mn-ea"/>
                <a:cs typeface="Arial" panose="020B0604020202020204" pitchFamily="34" charset="0"/>
              </a:defRPr>
            </a:lvl4pPr>
            <a:lvl5pPr marL="388144" indent="-175022" algn="l" defTabSz="685800" rtl="0" eaLnBrk="1" latinLnBrk="0" hangingPunct="1">
              <a:lnSpc>
                <a:spcPct val="120000"/>
              </a:lnSpc>
              <a:spcBef>
                <a:spcPts val="450"/>
              </a:spcBef>
              <a:spcAft>
                <a:spcPts val="300"/>
              </a:spcAft>
              <a:buFont typeface="Helvetica" panose="020B0604020202020204" pitchFamily="34" charset="0"/>
              <a:buChar char="‒"/>
              <a:defRPr sz="1400" b="0" kern="1200">
                <a:solidFill>
                  <a:schemeClr val="tx2"/>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ctr"/>
            <a:r>
              <a:rPr lang="ru" sz="1400" dirty="0"/>
              <a:t>Показатели безопасности в целом соответствовали известному профилю безопасности такролимуса.</a:t>
            </a:r>
          </a:p>
        </p:txBody>
      </p:sp>
      <p:sp>
        <p:nvSpPr>
          <p:cNvPr id="5" name="Slide Number Placeholder 5">
            <a:extLst>
              <a:ext uri="{FF2B5EF4-FFF2-40B4-BE49-F238E27FC236}">
                <a16:creationId xmlns:a16="http://schemas.microsoft.com/office/drawing/2014/main" id="{849A0150-8073-1E9D-FC0E-F72C07C1DEAD}"/>
              </a:ext>
            </a:extLst>
          </p:cNvPr>
          <p:cNvSpPr txBox="1">
            <a:spLocks/>
          </p:cNvSpPr>
          <p:nvPr/>
        </p:nvSpPr>
        <p:spPr>
          <a:xfrm>
            <a:off x="11053315" y="451455"/>
            <a:ext cx="910085" cy="685802"/>
          </a:xfrm>
          <a:prstGeom prst="rect">
            <a:avLst/>
          </a:prstGeom>
        </p:spPr>
        <p:txBody>
          <a:bodyPr vert="horz" lIns="91440" tIns="45720" rIns="91440" bIns="45720" rtlCol="0" anchor="ctr"/>
          <a:lstStyle>
            <a:defPPr>
              <a:defRPr lang="en-US"/>
            </a:defPPr>
            <a:lvl1pPr marL="0" algn="ctr" defTabSz="914400" rtl="0" eaLnBrk="1" latinLnBrk="0" hangingPunct="1">
              <a:defRPr lang="en-US" sz="1350" kern="1200" spc="-4" smtClean="0">
                <a:solidFill>
                  <a:schemeClr val="tx2"/>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BCE729F-CD65-4BB2-91EE-CC0EA66D8A8F}" type="slidenum">
              <a:rPr lang="en-SG" smtClean="0"/>
              <a:pPr/>
              <a:t>19</a:t>
            </a:fld>
            <a:endParaRPr lang="en-SG" dirty="0"/>
          </a:p>
        </p:txBody>
      </p:sp>
      <p:grpSp>
        <p:nvGrpSpPr>
          <p:cNvPr id="10" name="Group 9">
            <a:extLst>
              <a:ext uri="{FF2B5EF4-FFF2-40B4-BE49-F238E27FC236}">
                <a16:creationId xmlns:a16="http://schemas.microsoft.com/office/drawing/2014/main" id="{6CDD30C9-28C9-9E84-97D5-3E2D56CCB350}"/>
              </a:ext>
            </a:extLst>
          </p:cNvPr>
          <p:cNvGrpSpPr/>
          <p:nvPr/>
        </p:nvGrpSpPr>
        <p:grpSpPr>
          <a:xfrm>
            <a:off x="696000" y="4428370"/>
            <a:ext cx="10800000" cy="1652834"/>
            <a:chOff x="636588" y="4428370"/>
            <a:chExt cx="10800000" cy="1495345"/>
          </a:xfrm>
        </p:grpSpPr>
        <p:sp>
          <p:nvSpPr>
            <p:cNvPr id="11" name="Content Placeholder 2">
              <a:extLst>
                <a:ext uri="{FF2B5EF4-FFF2-40B4-BE49-F238E27FC236}">
                  <a16:creationId xmlns:a16="http://schemas.microsoft.com/office/drawing/2014/main" id="{A4DC772D-728A-0D0D-D896-E603D21EFE35}"/>
                </a:ext>
              </a:extLst>
            </p:cNvPr>
            <p:cNvSpPr txBox="1">
              <a:spLocks/>
            </p:cNvSpPr>
            <p:nvPr/>
          </p:nvSpPr>
          <p:spPr>
            <a:xfrm>
              <a:off x="636588" y="4428370"/>
              <a:ext cx="10800000" cy="1495345"/>
            </a:xfrm>
            <a:prstGeom prst="roundRect">
              <a:avLst>
                <a:gd name="adj" fmla="val 0"/>
              </a:avLst>
            </a:prstGeom>
            <a:solidFill>
              <a:schemeClr val="accent1"/>
            </a:solidFill>
          </p:spPr>
          <p:txBody>
            <a:bodyPr vert="horz" lIns="91440" tIns="45720" rIns="91440" bIns="45720" rtlCol="0" anchor="ctr">
              <a:noAutofit/>
            </a:bodyPr>
            <a:lstStyle>
              <a:lvl1pPr marL="0" indent="0" algn="l" defTabSz="685800" rtl="0" eaLnBrk="1" latinLnBrk="0" hangingPunct="1">
                <a:lnSpc>
                  <a:spcPct val="110000"/>
                </a:lnSpc>
                <a:spcBef>
                  <a:spcPts val="750"/>
                </a:spcBef>
                <a:buFont typeface="Arial" panose="020B0604020202020204" pitchFamily="34" charset="0"/>
                <a:buNone/>
                <a:defRPr sz="1600" b="0" kern="1200">
                  <a:solidFill>
                    <a:schemeClr val="tx2"/>
                  </a:solidFill>
                  <a:latin typeface="Arial" panose="020B0604020202020204" pitchFamily="34" charset="0"/>
                  <a:ea typeface="+mn-ea"/>
                  <a:cs typeface="Arial" panose="020B0604020202020204" pitchFamily="34" charset="0"/>
                </a:defRPr>
              </a:lvl1pPr>
              <a:lvl2pPr marL="0" indent="0" algn="l" defTabSz="685800" rtl="0" eaLnBrk="1" latinLnBrk="0" hangingPunct="1">
                <a:lnSpc>
                  <a:spcPct val="120000"/>
                </a:lnSpc>
                <a:spcBef>
                  <a:spcPts val="0"/>
                </a:spcBef>
                <a:spcAft>
                  <a:spcPts val="300"/>
                </a:spcAft>
                <a:buFont typeface="Arial" panose="020B0604020202020204" pitchFamily="34" charset="0"/>
                <a:buNone/>
                <a:defRPr sz="1400" b="0" kern="1200">
                  <a:solidFill>
                    <a:schemeClr val="accent1"/>
                  </a:solidFill>
                  <a:latin typeface="Arial" panose="020B0604020202020204" pitchFamily="34" charset="0"/>
                  <a:ea typeface="+mn-ea"/>
                  <a:cs typeface="Arial" panose="020B0604020202020204" pitchFamily="34" charset="0"/>
                </a:defRPr>
              </a:lvl2pPr>
              <a:lvl3pPr marL="0" indent="0" algn="l" defTabSz="685800" rtl="0" eaLnBrk="1" latinLnBrk="0" hangingPunct="1">
                <a:lnSpc>
                  <a:spcPct val="120000"/>
                </a:lnSpc>
                <a:spcBef>
                  <a:spcPts val="450"/>
                </a:spcBef>
                <a:spcAft>
                  <a:spcPts val="300"/>
                </a:spcAft>
                <a:buFont typeface="Arial" panose="020B0604020202020204" pitchFamily="34" charset="0"/>
                <a:buNone/>
                <a:defRPr sz="1400" b="0" kern="1200">
                  <a:solidFill>
                    <a:schemeClr val="tx2"/>
                  </a:solidFill>
                  <a:latin typeface="Arial" panose="020B0604020202020204" pitchFamily="34" charset="0"/>
                  <a:ea typeface="+mn-ea"/>
                  <a:cs typeface="Arial" panose="020B0604020202020204" pitchFamily="34" charset="0"/>
                </a:defRPr>
              </a:lvl3pPr>
              <a:lvl4pPr marL="175022" indent="-175022" algn="l" defTabSz="685800" rtl="0" eaLnBrk="1" latinLnBrk="0" hangingPunct="1">
                <a:lnSpc>
                  <a:spcPct val="120000"/>
                </a:lnSpc>
                <a:spcBef>
                  <a:spcPts val="450"/>
                </a:spcBef>
                <a:spcAft>
                  <a:spcPts val="300"/>
                </a:spcAft>
                <a:buFont typeface="Arial" panose="020B0604020202020204" pitchFamily="34" charset="0"/>
                <a:buChar char="•"/>
                <a:defRPr sz="1400" b="0" kern="1200">
                  <a:solidFill>
                    <a:schemeClr val="tx2"/>
                  </a:solidFill>
                  <a:latin typeface="Arial" panose="020B0604020202020204" pitchFamily="34" charset="0"/>
                  <a:ea typeface="+mn-ea"/>
                  <a:cs typeface="Arial" panose="020B0604020202020204" pitchFamily="34" charset="0"/>
                </a:defRPr>
              </a:lvl4pPr>
              <a:lvl5pPr marL="388144" indent="-175022" algn="l" defTabSz="685800" rtl="0" eaLnBrk="1" latinLnBrk="0" hangingPunct="1">
                <a:lnSpc>
                  <a:spcPct val="120000"/>
                </a:lnSpc>
                <a:spcBef>
                  <a:spcPts val="450"/>
                </a:spcBef>
                <a:spcAft>
                  <a:spcPts val="300"/>
                </a:spcAft>
                <a:buFont typeface="Helvetica" panose="020B0604020202020204" pitchFamily="34" charset="0"/>
                <a:buChar char="‒"/>
                <a:defRPr sz="1400" b="0" kern="1200">
                  <a:solidFill>
                    <a:schemeClr val="tx2"/>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ctr">
                <a:spcBef>
                  <a:spcPts val="500"/>
                </a:spcBef>
              </a:pPr>
              <a:r>
                <a:rPr lang="ru" sz="1800" b="1" dirty="0">
                  <a:solidFill>
                    <a:schemeClr val="bg1"/>
                  </a:solidFill>
                </a:rPr>
                <a:t>Клиническое значение</a:t>
              </a:r>
            </a:p>
            <a:p>
              <a:pPr algn="ctr">
                <a:spcBef>
                  <a:spcPts val="500"/>
                </a:spcBef>
              </a:pPr>
              <a:r>
                <a:rPr lang="ru" sz="1800" dirty="0">
                  <a:solidFill>
                    <a:schemeClr val="bg1"/>
                  </a:solidFill>
                </a:rPr>
                <a:t>Благоприятные долгосрочные результаты, наблюдаемые при назначении PR такролимуса в исследовании ADMIRAD, показывают, что переход от IR такролимуса к иммуносупрессии на основе PR такролимуса </a:t>
              </a:r>
              <a:br>
                <a:rPr lang="en-US" sz="1800" dirty="0">
                  <a:solidFill>
                    <a:schemeClr val="bg1"/>
                  </a:solidFill>
                </a:rPr>
              </a:br>
              <a:r>
                <a:rPr lang="ru" sz="1800" dirty="0">
                  <a:solidFill>
                    <a:schemeClr val="bg1"/>
                  </a:solidFill>
                </a:rPr>
                <a:t>является надежным клиническим вариантом при трансплантации почки.</a:t>
              </a:r>
            </a:p>
          </p:txBody>
        </p:sp>
        <p:sp>
          <p:nvSpPr>
            <p:cNvPr id="15" name="Triangle 14">
              <a:extLst>
                <a:ext uri="{FF2B5EF4-FFF2-40B4-BE49-F238E27FC236}">
                  <a16:creationId xmlns:a16="http://schemas.microsoft.com/office/drawing/2014/main" id="{839277DB-3648-649A-5584-1B7B97713908}"/>
                </a:ext>
              </a:extLst>
            </p:cNvPr>
            <p:cNvSpPr/>
            <p:nvPr/>
          </p:nvSpPr>
          <p:spPr>
            <a:xfrm rot="5400000">
              <a:off x="69588" y="4995370"/>
              <a:ext cx="1494000" cy="360000"/>
            </a:xfrm>
            <a:prstGeom prst="triangle">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7">
            <a:extLst>
              <a:ext uri="{FF2B5EF4-FFF2-40B4-BE49-F238E27FC236}">
                <a16:creationId xmlns:a16="http://schemas.microsoft.com/office/drawing/2014/main" id="{AAD250F3-0C6A-42A6-8550-8BF408270155}"/>
              </a:ext>
            </a:extLst>
          </p:cNvPr>
          <p:cNvSpPr/>
          <p:nvPr/>
        </p:nvSpPr>
        <p:spPr>
          <a:xfrm>
            <a:off x="360000" y="6398354"/>
            <a:ext cx="6096000" cy="200055"/>
          </a:xfrm>
          <a:prstGeom prst="rect">
            <a:avLst/>
          </a:prstGeom>
        </p:spPr>
        <p:txBody>
          <a:bodyPr>
            <a:spAutoFit/>
          </a:bodyPr>
          <a:lstStyle/>
          <a:p>
            <a:r>
              <a:rPr lang="fr-FR" sz="700" dirty="0">
                <a:solidFill>
                  <a:schemeClr val="accent5"/>
                </a:solidFill>
              </a:rPr>
              <a:t>Kuypers D, et al. Transplant Direct 2023;9:e1465.</a:t>
            </a:r>
            <a:endParaRPr lang="en-US" sz="700" dirty="0">
              <a:solidFill>
                <a:schemeClr val="accent5"/>
              </a:solidFill>
            </a:endParaRPr>
          </a:p>
        </p:txBody>
      </p:sp>
    </p:spTree>
    <p:extLst>
      <p:ext uri="{BB962C8B-B14F-4D97-AF65-F5344CB8AC3E}">
        <p14:creationId xmlns:p14="http://schemas.microsoft.com/office/powerpoint/2010/main" val="1342971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ubtitle 15">
            <a:extLst>
              <a:ext uri="{FF2B5EF4-FFF2-40B4-BE49-F238E27FC236}">
                <a16:creationId xmlns:a16="http://schemas.microsoft.com/office/drawing/2014/main" id="{13488965-A1DF-407F-B64C-90F9397C1695}"/>
              </a:ext>
            </a:extLst>
          </p:cNvPr>
          <p:cNvSpPr>
            <a:spLocks noGrp="1"/>
          </p:cNvSpPr>
          <p:nvPr>
            <p:ph type="subTitle" idx="1"/>
          </p:nvPr>
        </p:nvSpPr>
        <p:spPr>
          <a:xfrm>
            <a:off x="598101" y="3353537"/>
            <a:ext cx="9808643" cy="1322965"/>
          </a:xfrm>
        </p:spPr>
        <p:txBody>
          <a:bodyPr>
            <a:normAutofit/>
          </a:bodyPr>
          <a:lstStyle/>
          <a:p>
            <a:endParaRPr lang="en-US" sz="2000" dirty="0">
              <a:solidFill>
                <a:schemeClr val="bg1">
                  <a:lumMod val="65000"/>
                </a:schemeClr>
              </a:solidFill>
            </a:endParaRPr>
          </a:p>
        </p:txBody>
      </p:sp>
      <p:sp>
        <p:nvSpPr>
          <p:cNvPr id="15" name="Title 14">
            <a:extLst>
              <a:ext uri="{FF2B5EF4-FFF2-40B4-BE49-F238E27FC236}">
                <a16:creationId xmlns:a16="http://schemas.microsoft.com/office/drawing/2014/main" id="{F3EC5016-ECD8-4F64-A632-B59AECA9EE6A}"/>
              </a:ext>
            </a:extLst>
          </p:cNvPr>
          <p:cNvSpPr>
            <a:spLocks noGrp="1"/>
          </p:cNvSpPr>
          <p:nvPr>
            <p:ph type="ctrTitle"/>
          </p:nvPr>
        </p:nvSpPr>
        <p:spPr>
          <a:xfrm>
            <a:off x="598098" y="1612241"/>
            <a:ext cx="9119643" cy="1800519"/>
          </a:xfrm>
        </p:spPr>
        <p:txBody>
          <a:bodyPr>
            <a:noAutofit/>
          </a:bodyPr>
          <a:lstStyle/>
          <a:p>
            <a:r>
              <a:rPr lang="ru" sz="3200" dirty="0">
                <a:solidFill>
                  <a:schemeClr val="accent1"/>
                </a:solidFill>
              </a:rPr>
              <a:t>Предыстория и обоснование</a:t>
            </a:r>
            <a:endParaRPr lang="en-US" sz="3200" dirty="0"/>
          </a:p>
        </p:txBody>
      </p:sp>
      <p:sp>
        <p:nvSpPr>
          <p:cNvPr id="3" name="Text Placeholder 5">
            <a:extLst>
              <a:ext uri="{FF2B5EF4-FFF2-40B4-BE49-F238E27FC236}">
                <a16:creationId xmlns:a16="http://schemas.microsoft.com/office/drawing/2014/main" id="{D140833B-2A3A-26B3-B0FA-7E25C6B55201}"/>
              </a:ext>
            </a:extLst>
          </p:cNvPr>
          <p:cNvSpPr txBox="1">
            <a:spLocks/>
          </p:cNvSpPr>
          <p:nvPr/>
        </p:nvSpPr>
        <p:spPr>
          <a:xfrm>
            <a:off x="360000" y="6397200"/>
            <a:ext cx="5626100" cy="208353"/>
          </a:xfrm>
          <a:prstGeom prst="rect">
            <a:avLst/>
          </a:prstGeom>
        </p:spPr>
        <p:txBody>
          <a:bodyPr/>
          <a:lstStyle>
            <a:lvl1pPr marL="0" indent="0" algn="l" defTabSz="685800" rtl="0" eaLnBrk="1" latinLnBrk="0" hangingPunct="1">
              <a:lnSpc>
                <a:spcPct val="110000"/>
              </a:lnSpc>
              <a:spcBef>
                <a:spcPts val="750"/>
              </a:spcBef>
              <a:buFont typeface="Arial" panose="020B0604020202020204" pitchFamily="34" charset="0"/>
              <a:buNone/>
              <a:defRPr sz="1600" b="0" kern="1200">
                <a:solidFill>
                  <a:schemeClr val="tx2"/>
                </a:solidFill>
                <a:latin typeface="Arial" panose="020B0604020202020204" pitchFamily="34" charset="0"/>
                <a:ea typeface="+mn-ea"/>
                <a:cs typeface="Arial" panose="020B0604020202020204" pitchFamily="34" charset="0"/>
              </a:defRPr>
            </a:lvl1pPr>
            <a:lvl2pPr marL="0" indent="0" algn="l" defTabSz="685800" rtl="0" eaLnBrk="1" latinLnBrk="0" hangingPunct="1">
              <a:lnSpc>
                <a:spcPct val="120000"/>
              </a:lnSpc>
              <a:spcBef>
                <a:spcPts val="0"/>
              </a:spcBef>
              <a:spcAft>
                <a:spcPts val="300"/>
              </a:spcAft>
              <a:buFont typeface="Arial" panose="020B0604020202020204" pitchFamily="34" charset="0"/>
              <a:buNone/>
              <a:defRPr sz="1400" b="0" kern="1200">
                <a:solidFill>
                  <a:schemeClr val="accent1"/>
                </a:solidFill>
                <a:latin typeface="Arial" panose="020B0604020202020204" pitchFamily="34" charset="0"/>
                <a:ea typeface="+mn-ea"/>
                <a:cs typeface="Arial" panose="020B0604020202020204" pitchFamily="34" charset="0"/>
              </a:defRPr>
            </a:lvl2pPr>
            <a:lvl3pPr marL="0" indent="0" algn="l" defTabSz="685800" rtl="0" eaLnBrk="1" latinLnBrk="0" hangingPunct="1">
              <a:lnSpc>
                <a:spcPct val="120000"/>
              </a:lnSpc>
              <a:spcBef>
                <a:spcPts val="450"/>
              </a:spcBef>
              <a:spcAft>
                <a:spcPts val="300"/>
              </a:spcAft>
              <a:buFont typeface="Arial" panose="020B0604020202020204" pitchFamily="34" charset="0"/>
              <a:buNone/>
              <a:defRPr sz="1400" b="0" kern="1200">
                <a:solidFill>
                  <a:schemeClr val="tx2"/>
                </a:solidFill>
                <a:latin typeface="Arial" panose="020B0604020202020204" pitchFamily="34" charset="0"/>
                <a:ea typeface="+mn-ea"/>
                <a:cs typeface="Arial" panose="020B0604020202020204" pitchFamily="34" charset="0"/>
              </a:defRPr>
            </a:lvl3pPr>
            <a:lvl4pPr marL="175022" indent="-175022" algn="l" defTabSz="685800" rtl="0" eaLnBrk="1" latinLnBrk="0" hangingPunct="1">
              <a:lnSpc>
                <a:spcPct val="120000"/>
              </a:lnSpc>
              <a:spcBef>
                <a:spcPts val="450"/>
              </a:spcBef>
              <a:spcAft>
                <a:spcPts val="300"/>
              </a:spcAft>
              <a:buFont typeface="Arial" panose="020B0604020202020204" pitchFamily="34" charset="0"/>
              <a:buChar char="•"/>
              <a:defRPr sz="1400" b="0" kern="1200">
                <a:solidFill>
                  <a:schemeClr val="tx2"/>
                </a:solidFill>
                <a:latin typeface="Arial" panose="020B0604020202020204" pitchFamily="34" charset="0"/>
                <a:ea typeface="+mn-ea"/>
                <a:cs typeface="Arial" panose="020B0604020202020204" pitchFamily="34" charset="0"/>
              </a:defRPr>
            </a:lvl4pPr>
            <a:lvl5pPr marL="388144" indent="-175022" algn="l" defTabSz="685800" rtl="0" eaLnBrk="1" latinLnBrk="0" hangingPunct="1">
              <a:lnSpc>
                <a:spcPct val="120000"/>
              </a:lnSpc>
              <a:spcBef>
                <a:spcPts val="450"/>
              </a:spcBef>
              <a:spcAft>
                <a:spcPts val="300"/>
              </a:spcAft>
              <a:buFont typeface="Helvetica" panose="020B0604020202020204" pitchFamily="34" charset="0"/>
              <a:buChar char="‒"/>
              <a:defRPr sz="1400" b="0" kern="1200">
                <a:solidFill>
                  <a:schemeClr val="tx2"/>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ru" sz="700" dirty="0" err="1">
                <a:solidFill>
                  <a:schemeClr val="accent5"/>
                </a:solidFill>
              </a:rPr>
              <a:t>Кайперс </a:t>
            </a:r>
            <a:r>
              <a:rPr lang="ru" sz="700" dirty="0">
                <a:solidFill>
                  <a:schemeClr val="accent5"/>
                </a:solidFill>
              </a:rPr>
              <a:t>Д. и соавт. Прямая трансплантация. 2023;9:e1465.</a:t>
            </a:r>
          </a:p>
        </p:txBody>
      </p:sp>
    </p:spTree>
    <p:extLst>
      <p:ext uri="{BB962C8B-B14F-4D97-AF65-F5344CB8AC3E}">
        <p14:creationId xmlns:p14="http://schemas.microsoft.com/office/powerpoint/2010/main" val="1689881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E0895-3A29-47D8-96D4-D905712F8B59}"/>
              </a:ext>
            </a:extLst>
          </p:cNvPr>
          <p:cNvSpPr>
            <a:spLocks noGrp="1"/>
          </p:cNvSpPr>
          <p:nvPr>
            <p:ph type="title"/>
          </p:nvPr>
        </p:nvSpPr>
        <p:spPr/>
        <p:txBody>
          <a:bodyPr/>
          <a:lstStyle/>
          <a:p>
            <a:r>
              <a:rPr lang="ru" sz="2400" cap="none" dirty="0"/>
              <a:t>ПРЕДПОСЫЛКИ И ОБОСНОВАНИЕ</a:t>
            </a:r>
          </a:p>
        </p:txBody>
      </p:sp>
      <p:sp>
        <p:nvSpPr>
          <p:cNvPr id="3" name="Content Placeholder 2">
            <a:extLst>
              <a:ext uri="{FF2B5EF4-FFF2-40B4-BE49-F238E27FC236}">
                <a16:creationId xmlns:a16="http://schemas.microsoft.com/office/drawing/2014/main" id="{EB7C03C2-2DDC-4F5A-8050-93BE3864F77C}"/>
              </a:ext>
            </a:extLst>
          </p:cNvPr>
          <p:cNvSpPr>
            <a:spLocks noGrp="1"/>
          </p:cNvSpPr>
          <p:nvPr>
            <p:ph idx="1"/>
          </p:nvPr>
        </p:nvSpPr>
        <p:spPr>
          <a:xfrm>
            <a:off x="358777" y="1371602"/>
            <a:ext cx="11557299" cy="4675973"/>
          </a:xfrm>
        </p:spPr>
        <p:txBody>
          <a:bodyPr/>
          <a:lstStyle/>
          <a:p>
            <a:pPr marL="285750" indent="-285750">
              <a:buFont typeface="Arial" panose="020B0604020202020204" pitchFamily="34" charset="0"/>
              <a:buChar char="•"/>
            </a:pPr>
            <a:r>
              <a:rPr lang="ru" sz="1800" dirty="0"/>
              <a:t>Стабильные фармакокинетические профили, низкая вариабельность минимальных уровней иммуносупрессивных препаратов у пациентов и приверженность лечению являются предикторами благоприятных долгосрочных результатов трансплантации почки.</a:t>
            </a:r>
            <a:r>
              <a:rPr lang="ru" sz="1800" baseline="30000" dirty="0"/>
              <a:t>1,2</a:t>
            </a:r>
          </a:p>
          <a:p>
            <a:pPr marL="285750" marR="0" lvl="0" indent="-285750"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ru" sz="1800" i="0" u="none" strike="noStrike" kern="1200" cap="none" spc="0" normalizeH="0" baseline="0" noProof="0" dirty="0">
                <a:ln>
                  <a:noFill/>
                </a:ln>
                <a:solidFill>
                  <a:srgbClr val="4C4D4F"/>
                </a:solidFill>
                <a:effectLst/>
                <a:uLnTx/>
                <a:uFillTx/>
                <a:latin typeface="Arial"/>
                <a:ea typeface="+mn-ea"/>
                <a:cs typeface="+mn-cs"/>
              </a:rPr>
              <a:t>Такролимус пролонгированного дейстия (PR), принимаемый один раз в день улучшает приверженность и снижает вариабельность концентрации по сравнению с такролимусом  немедленного высвобождения (IR) принимаемым два раза в день и является многообещающим долгосрочным иммунодепрессантом. </a:t>
            </a:r>
            <a:r>
              <a:rPr kumimoji="0" lang="ru" sz="1800" i="0" u="none" strike="noStrike" kern="1200" cap="none" spc="0" normalizeH="0" baseline="30000" noProof="0" dirty="0">
                <a:ln>
                  <a:noFill/>
                </a:ln>
                <a:solidFill>
                  <a:srgbClr val="4C4D4F"/>
                </a:solidFill>
                <a:effectLst/>
                <a:uLnTx/>
                <a:uFillTx/>
                <a:latin typeface="Arial"/>
                <a:ea typeface="+mn-ea"/>
                <a:cs typeface="+mn-cs"/>
              </a:rPr>
              <a:t>1-5</a:t>
            </a:r>
          </a:p>
          <a:p>
            <a:pPr marL="285750" marR="0" lvl="0" indent="-285750"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ru" sz="1800" i="0" u="none" strike="noStrike" kern="1200" cap="none" spc="0" normalizeH="0" baseline="0" noProof="0" dirty="0">
                <a:ln>
                  <a:noFill/>
                </a:ln>
                <a:solidFill>
                  <a:srgbClr val="4C4D4F"/>
                </a:solidFill>
                <a:effectLst/>
                <a:uLnTx/>
                <a:uFillTx/>
                <a:latin typeface="Arial"/>
                <a:ea typeface="+mn-ea"/>
                <a:cs typeface="+mn-cs"/>
              </a:rPr>
              <a:t>Исследование ADMIRAD представляло собой рандомизированное открытое контролируемое исследование, проведенное в 6 центрах Бельгии у взрослых реципиентов почечного трансплантата, получавших иммуносупрессивную терапию на основе такролимуса.</a:t>
            </a:r>
            <a:r>
              <a:rPr kumimoji="0" lang="ru" sz="1800" i="0" u="none" strike="noStrike" kern="1200" cap="none" spc="0" normalizeH="0" baseline="30000" noProof="0" dirty="0">
                <a:ln>
                  <a:noFill/>
                </a:ln>
                <a:solidFill>
                  <a:srgbClr val="4C4D4F"/>
                </a:solidFill>
                <a:effectLst/>
                <a:uLnTx/>
                <a:uFillTx/>
                <a:latin typeface="Arial"/>
                <a:ea typeface="+mn-ea"/>
                <a:cs typeface="+mn-cs"/>
              </a:rPr>
              <a:t>а,4</a:t>
            </a:r>
          </a:p>
          <a:p>
            <a:pPr marL="285750" indent="-285750">
              <a:buFont typeface="Arial" panose="020B0604020202020204" pitchFamily="34" charset="0"/>
              <a:buChar char="•"/>
            </a:pPr>
            <a:r>
              <a:rPr lang="ru" sz="1800" dirty="0"/>
              <a:t>Основная цель этого исследования состояла в том, чтобы сравнить приверженность лечению между пациентами, получающими такролимус PR, и пациентами, получающими такролимус IR.</a:t>
            </a:r>
            <a:r>
              <a:rPr lang="ru" sz="1800" baseline="30000" dirty="0"/>
              <a:t>4</a:t>
            </a:r>
          </a:p>
          <a:p>
            <a:pPr marL="285750" indent="-285750">
              <a:buFont typeface="Arial" panose="020B0604020202020204" pitchFamily="34" charset="0"/>
              <a:buChar char="•"/>
            </a:pPr>
            <a:r>
              <a:rPr lang="ru" sz="1800" dirty="0"/>
              <a:t>Настоящее исследование представляет собой 10-летнее наблюдение за исследованием ADMIRAD, в котором сравниваются отдаленные результаты трансплантации почки между PR и IR такролимусом.</a:t>
            </a:r>
            <a:r>
              <a:rPr lang="ru" sz="1800" baseline="30000" dirty="0"/>
              <a:t>6</a:t>
            </a:r>
            <a:endParaRPr lang="en-SG" sz="1800" baseline="30000" dirty="0"/>
          </a:p>
          <a:p>
            <a:pPr marL="285750" indent="-285750">
              <a:buFont typeface="Arial" panose="020B0604020202020204" pitchFamily="34" charset="0"/>
              <a:buChar char="•"/>
            </a:pPr>
            <a:endParaRPr lang="en-GB" sz="1800" dirty="0"/>
          </a:p>
        </p:txBody>
      </p:sp>
      <p:sp>
        <p:nvSpPr>
          <p:cNvPr id="6" name="Slide Number Placeholder 5">
            <a:extLst>
              <a:ext uri="{FF2B5EF4-FFF2-40B4-BE49-F238E27FC236}">
                <a16:creationId xmlns:a16="http://schemas.microsoft.com/office/drawing/2014/main" id="{CF048655-66E9-7AA4-5895-609F6EFE7849}"/>
              </a:ext>
            </a:extLst>
          </p:cNvPr>
          <p:cNvSpPr txBox="1">
            <a:spLocks/>
          </p:cNvSpPr>
          <p:nvPr/>
        </p:nvSpPr>
        <p:spPr>
          <a:xfrm>
            <a:off x="11053315" y="451455"/>
            <a:ext cx="910085" cy="685802"/>
          </a:xfrm>
          <a:prstGeom prst="rect">
            <a:avLst/>
          </a:prstGeom>
        </p:spPr>
        <p:txBody>
          <a:bodyPr vert="horz" lIns="91440" tIns="45720" rIns="91440" bIns="45720" rtlCol="0" anchor="ctr"/>
          <a:lstStyle>
            <a:defPPr>
              <a:defRPr lang="en-US"/>
            </a:defPPr>
            <a:lvl1pPr marL="0" algn="ctr" defTabSz="914400" rtl="0" eaLnBrk="1" latinLnBrk="0" hangingPunct="1">
              <a:defRPr lang="en-US" sz="1350" kern="1200" spc="-4" smtClean="0">
                <a:solidFill>
                  <a:schemeClr val="tx2"/>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BCE729F-CD65-4BB2-91EE-CC0EA66D8A8F}" type="slidenum">
              <a:rPr lang="en-SG" smtClean="0"/>
              <a:pPr/>
              <a:t>3</a:t>
            </a:fld>
            <a:endParaRPr lang="en-SG" dirty="0"/>
          </a:p>
        </p:txBody>
      </p:sp>
      <p:sp>
        <p:nvSpPr>
          <p:cNvPr id="7" name="Rectangle 3">
            <a:extLst>
              <a:ext uri="{FF2B5EF4-FFF2-40B4-BE49-F238E27FC236}">
                <a16:creationId xmlns:a16="http://schemas.microsoft.com/office/drawing/2014/main" id="{B4A526F8-155B-40A3-B148-EE765290F718}"/>
              </a:ext>
            </a:extLst>
          </p:cNvPr>
          <p:cNvSpPr/>
          <p:nvPr/>
        </p:nvSpPr>
        <p:spPr>
          <a:xfrm>
            <a:off x="360000" y="6065381"/>
            <a:ext cx="9039497" cy="307777"/>
          </a:xfrm>
          <a:prstGeom prst="rect">
            <a:avLst/>
          </a:prstGeom>
        </p:spPr>
        <p:txBody>
          <a:bodyPr wrap="square" anchor="b">
            <a:spAutoFit/>
          </a:bodyPr>
          <a:lstStyle/>
          <a:p>
            <a:pPr lvl="0" defTabSz="457200">
              <a:defRPr/>
            </a:pPr>
            <a:r>
              <a:rPr lang="en-SG" sz="700" baseline="30000" dirty="0" err="1">
                <a:solidFill>
                  <a:schemeClr val="accent5"/>
                </a:solidFill>
              </a:rPr>
              <a:t>a</a:t>
            </a:r>
            <a:r>
              <a:rPr lang="en-SG" sz="700" dirty="0" err="1">
                <a:solidFill>
                  <a:schemeClr val="accent5"/>
                </a:solidFill>
              </a:rPr>
              <a:t>Clinical</a:t>
            </a:r>
            <a:r>
              <a:rPr lang="en-SG" sz="700" dirty="0">
                <a:solidFill>
                  <a:schemeClr val="accent5"/>
                </a:solidFill>
              </a:rPr>
              <a:t> trial registration: BE-02-RG-186</a:t>
            </a:r>
          </a:p>
          <a:p>
            <a:pPr lvl="0" defTabSz="457200">
              <a:defRPr/>
            </a:pPr>
            <a:r>
              <a:rPr lang="en-SG" sz="700" dirty="0">
                <a:solidFill>
                  <a:schemeClr val="accent5"/>
                </a:solidFill>
              </a:rPr>
              <a:t>ADMIRAD, </a:t>
            </a:r>
            <a:r>
              <a:rPr lang="en-US" sz="700" dirty="0">
                <a:solidFill>
                  <a:schemeClr val="accent5"/>
                </a:solidFill>
              </a:rPr>
              <a:t>Adherence Measurement in Stable Renal Transplant Patients Following Conversion From PROGRAF to ADVAGRAF; IR, immediate-release; PR, prolonged-release</a:t>
            </a:r>
            <a:endParaRPr lang="en-SG" sz="700" dirty="0">
              <a:solidFill>
                <a:schemeClr val="accent5"/>
              </a:solidFill>
            </a:endParaRPr>
          </a:p>
        </p:txBody>
      </p:sp>
      <p:sp>
        <p:nvSpPr>
          <p:cNvPr id="8" name="Rectangle 4">
            <a:extLst>
              <a:ext uri="{FF2B5EF4-FFF2-40B4-BE49-F238E27FC236}">
                <a16:creationId xmlns:a16="http://schemas.microsoft.com/office/drawing/2014/main" id="{C497A9F3-1DAD-47C4-A75D-559B72907F7F}"/>
              </a:ext>
            </a:extLst>
          </p:cNvPr>
          <p:cNvSpPr/>
          <p:nvPr/>
        </p:nvSpPr>
        <p:spPr>
          <a:xfrm>
            <a:off x="360000" y="6397200"/>
            <a:ext cx="10429540" cy="286232"/>
          </a:xfrm>
          <a:prstGeom prst="rect">
            <a:avLst/>
          </a:prstGeom>
        </p:spPr>
        <p:txBody>
          <a:bodyPr wrap="square">
            <a:spAutoFit/>
          </a:bodyPr>
          <a:lstStyle/>
          <a:p>
            <a:pPr>
              <a:lnSpc>
                <a:spcPct val="90000"/>
              </a:lnSpc>
            </a:pPr>
            <a:r>
              <a:rPr lang="en-US" sz="700" dirty="0">
                <a:solidFill>
                  <a:schemeClr val="accent5"/>
                </a:solidFill>
              </a:rPr>
              <a:t>1. Wu M-J, et al. Transplantation. 2011;92:648–652. 2 </a:t>
            </a:r>
            <a:r>
              <a:rPr lang="en-US" sz="700" dirty="0" err="1">
                <a:solidFill>
                  <a:schemeClr val="accent5"/>
                </a:solidFill>
              </a:rPr>
              <a:t>Stifft</a:t>
            </a:r>
            <a:r>
              <a:rPr lang="en-US" sz="700" dirty="0">
                <a:solidFill>
                  <a:schemeClr val="accent5"/>
                </a:solidFill>
              </a:rPr>
              <a:t> F, et al. Transplantation. 2014;97:775–780. 3. van </a:t>
            </a:r>
            <a:r>
              <a:rPr lang="en-US" sz="700" dirty="0" err="1">
                <a:solidFill>
                  <a:schemeClr val="accent5"/>
                </a:solidFill>
              </a:rPr>
              <a:t>Boekel</a:t>
            </a:r>
            <a:r>
              <a:rPr lang="en-US" sz="700" dirty="0">
                <a:solidFill>
                  <a:schemeClr val="accent5"/>
                </a:solidFill>
              </a:rPr>
              <a:t> GAJ, </a:t>
            </a:r>
            <a:r>
              <a:rPr lang="en-US" sz="700" dirty="0" err="1">
                <a:solidFill>
                  <a:schemeClr val="accent5"/>
                </a:solidFill>
              </a:rPr>
              <a:t>Kerkhofs</a:t>
            </a:r>
            <a:r>
              <a:rPr lang="en-US" sz="700" dirty="0">
                <a:solidFill>
                  <a:schemeClr val="accent5"/>
                </a:solidFill>
              </a:rPr>
              <a:t> CHH, </a:t>
            </a:r>
            <a:r>
              <a:rPr lang="en-US" sz="700" dirty="0" err="1">
                <a:solidFill>
                  <a:schemeClr val="accent5"/>
                </a:solidFill>
              </a:rPr>
              <a:t>Hilbrands</a:t>
            </a:r>
            <a:r>
              <a:rPr lang="en-US" sz="700" dirty="0">
                <a:solidFill>
                  <a:schemeClr val="accent5"/>
                </a:solidFill>
              </a:rPr>
              <a:t> LB. Clin </a:t>
            </a:r>
            <a:r>
              <a:rPr lang="en-US" sz="700" dirty="0" err="1">
                <a:solidFill>
                  <a:schemeClr val="accent5"/>
                </a:solidFill>
              </a:rPr>
              <a:t>Ther</a:t>
            </a:r>
            <a:r>
              <a:rPr lang="en-US" sz="700" dirty="0">
                <a:solidFill>
                  <a:schemeClr val="accent5"/>
                </a:solidFill>
              </a:rPr>
              <a:t>. 2013;35:1821–1829.e1. 4. </a:t>
            </a:r>
            <a:r>
              <a:rPr lang="en-US" sz="700" dirty="0" err="1">
                <a:solidFill>
                  <a:schemeClr val="accent5"/>
                </a:solidFill>
              </a:rPr>
              <a:t>Kuypers</a:t>
            </a:r>
            <a:r>
              <a:rPr lang="en-US" sz="700" dirty="0">
                <a:solidFill>
                  <a:schemeClr val="accent5"/>
                </a:solidFill>
              </a:rPr>
              <a:t> DRJ, et al. Transplantation. 2013;95:333–340. 5. Alloway R, et al. Transplant Proc. 2005;37:867–870. 6. </a:t>
            </a:r>
            <a:r>
              <a:rPr lang="en-US" sz="700" dirty="0" err="1">
                <a:solidFill>
                  <a:schemeClr val="accent5"/>
                </a:solidFill>
              </a:rPr>
              <a:t>Kuypers</a:t>
            </a:r>
            <a:r>
              <a:rPr lang="en-US" sz="700" dirty="0">
                <a:solidFill>
                  <a:schemeClr val="accent5"/>
                </a:solidFill>
              </a:rPr>
              <a:t> D, et al. Transplant Direct. </a:t>
            </a:r>
            <a:r>
              <a:rPr lang="en-US" sz="700" dirty="0" err="1">
                <a:solidFill>
                  <a:schemeClr val="accent5"/>
                </a:solidFill>
              </a:rPr>
              <a:t>2023;9:e1465</a:t>
            </a:r>
            <a:r>
              <a:rPr lang="en-US" sz="700" dirty="0">
                <a:solidFill>
                  <a:schemeClr val="accent5"/>
                </a:solidFill>
              </a:rPr>
              <a:t>.</a:t>
            </a:r>
          </a:p>
        </p:txBody>
      </p:sp>
    </p:spTree>
    <p:extLst>
      <p:ext uri="{BB962C8B-B14F-4D97-AF65-F5344CB8AC3E}">
        <p14:creationId xmlns:p14="http://schemas.microsoft.com/office/powerpoint/2010/main" val="2750920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 name="Group 101">
            <a:extLst>
              <a:ext uri="{FF2B5EF4-FFF2-40B4-BE49-F238E27FC236}">
                <a16:creationId xmlns:a16="http://schemas.microsoft.com/office/drawing/2014/main" id="{5C8FA052-4E8D-4051-BD85-2753E52FC0C3}"/>
              </a:ext>
            </a:extLst>
          </p:cNvPr>
          <p:cNvGrpSpPr/>
          <p:nvPr/>
        </p:nvGrpSpPr>
        <p:grpSpPr>
          <a:xfrm>
            <a:off x="6671514" y="1732500"/>
            <a:ext cx="5220000" cy="3920608"/>
            <a:chOff x="6740995" y="1732500"/>
            <a:chExt cx="5220000" cy="3920608"/>
          </a:xfrm>
        </p:grpSpPr>
        <p:sp>
          <p:nvSpPr>
            <p:cNvPr id="90" name="Rectangle 89">
              <a:extLst>
                <a:ext uri="{FF2B5EF4-FFF2-40B4-BE49-F238E27FC236}">
                  <a16:creationId xmlns:a16="http://schemas.microsoft.com/office/drawing/2014/main" id="{F8141B9F-F2F2-9ADF-5577-51282311C0EB}"/>
                </a:ext>
              </a:extLst>
            </p:cNvPr>
            <p:cNvSpPr/>
            <p:nvPr/>
          </p:nvSpPr>
          <p:spPr>
            <a:xfrm>
              <a:off x="6740995" y="1732500"/>
              <a:ext cx="5220000" cy="3920608"/>
            </a:xfrm>
            <a:prstGeom prst="rect">
              <a:avLst/>
            </a:prstGeom>
            <a:solidFill>
              <a:schemeClr val="accent3">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91" name="Rectangle 90">
              <a:extLst>
                <a:ext uri="{FF2B5EF4-FFF2-40B4-BE49-F238E27FC236}">
                  <a16:creationId xmlns:a16="http://schemas.microsoft.com/office/drawing/2014/main" id="{57CD5166-ED60-2EA7-864F-9A0741DAFCB8}"/>
                </a:ext>
              </a:extLst>
            </p:cNvPr>
            <p:cNvSpPr/>
            <p:nvPr/>
          </p:nvSpPr>
          <p:spPr>
            <a:xfrm>
              <a:off x="6740995" y="3978295"/>
              <a:ext cx="5220000" cy="167481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nvGrpSpPr>
            <p:cNvPr id="92" name="Group 91">
              <a:extLst>
                <a:ext uri="{FF2B5EF4-FFF2-40B4-BE49-F238E27FC236}">
                  <a16:creationId xmlns:a16="http://schemas.microsoft.com/office/drawing/2014/main" id="{247C7004-68C6-304D-4290-90D32A9570B4}"/>
                </a:ext>
              </a:extLst>
            </p:cNvPr>
            <p:cNvGrpSpPr/>
            <p:nvPr/>
          </p:nvGrpSpPr>
          <p:grpSpPr>
            <a:xfrm>
              <a:off x="9166846" y="4108819"/>
              <a:ext cx="2703342" cy="1418748"/>
              <a:chOff x="2867646" y="4479513"/>
              <a:chExt cx="2703342" cy="1418748"/>
            </a:xfrm>
          </p:grpSpPr>
          <p:sp>
            <p:nvSpPr>
              <p:cNvPr id="93" name="Rounded Rectangle 92">
                <a:extLst>
                  <a:ext uri="{FF2B5EF4-FFF2-40B4-BE49-F238E27FC236}">
                    <a16:creationId xmlns:a16="http://schemas.microsoft.com/office/drawing/2014/main" id="{91AF791F-E5CB-DF4F-47A1-2DBA9E5AEE66}"/>
                  </a:ext>
                </a:extLst>
              </p:cNvPr>
              <p:cNvSpPr/>
              <p:nvPr/>
            </p:nvSpPr>
            <p:spPr>
              <a:xfrm>
                <a:off x="2913459" y="4479513"/>
                <a:ext cx="2607027" cy="1418748"/>
              </a:xfrm>
              <a:prstGeom prst="roundRect">
                <a:avLst>
                  <a:gd name="adj" fmla="val 0"/>
                </a:avLst>
              </a:prstGeom>
              <a:solidFill>
                <a:schemeClr val="bg1"/>
              </a:solidFill>
              <a:ln w="952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4" name="Graphic 93" descr="Bar chart outline">
                <a:extLst>
                  <a:ext uri="{FF2B5EF4-FFF2-40B4-BE49-F238E27FC236}">
                    <a16:creationId xmlns:a16="http://schemas.microsoft.com/office/drawing/2014/main" id="{E0189A10-8A2C-0E7E-F630-3202DC210A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867646" y="4555505"/>
                <a:ext cx="339585" cy="339585"/>
              </a:xfrm>
              <a:prstGeom prst="rect">
                <a:avLst/>
              </a:prstGeom>
            </p:spPr>
          </p:pic>
          <p:sp>
            <p:nvSpPr>
              <p:cNvPr id="95" name="TextBox 94">
                <a:extLst>
                  <a:ext uri="{FF2B5EF4-FFF2-40B4-BE49-F238E27FC236}">
                    <a16:creationId xmlns:a16="http://schemas.microsoft.com/office/drawing/2014/main" id="{1FF70131-9570-37B4-1C9D-05F1217579E3}"/>
                  </a:ext>
                </a:extLst>
              </p:cNvPr>
              <p:cNvSpPr txBox="1"/>
              <p:nvPr/>
            </p:nvSpPr>
            <p:spPr>
              <a:xfrm>
                <a:off x="3253427" y="4671667"/>
                <a:ext cx="2037908" cy="169277"/>
              </a:xfrm>
              <a:prstGeom prst="rect">
                <a:avLst/>
              </a:prstGeom>
              <a:noFill/>
            </p:spPr>
            <p:txBody>
              <a:bodyPr wrap="square" lIns="0" tIns="0" rIns="0" bIns="0" rtlCol="0">
                <a:spAutoFit/>
              </a:bodyPr>
              <a:lstStyle/>
              <a:p>
                <a:pPr>
                  <a:spcBef>
                    <a:spcPts val="200"/>
                  </a:spcBef>
                </a:pPr>
                <a:r>
                  <a:rPr lang="ru" sz="1100" b="1" dirty="0"/>
                  <a:t>Вторичные конечные точки:</a:t>
                </a:r>
                <a:endParaRPr lang="en-SG" sz="1100" dirty="0"/>
              </a:p>
            </p:txBody>
          </p:sp>
          <p:sp>
            <p:nvSpPr>
              <p:cNvPr id="96" name="TextBox 95">
                <a:extLst>
                  <a:ext uri="{FF2B5EF4-FFF2-40B4-BE49-F238E27FC236}">
                    <a16:creationId xmlns:a16="http://schemas.microsoft.com/office/drawing/2014/main" id="{553FBF1B-EE4F-22BD-0CCA-98E370059C26}"/>
                  </a:ext>
                </a:extLst>
              </p:cNvPr>
              <p:cNvSpPr txBox="1"/>
              <p:nvPr/>
            </p:nvSpPr>
            <p:spPr>
              <a:xfrm>
                <a:off x="3091614" y="4994190"/>
                <a:ext cx="2479374" cy="820738"/>
              </a:xfrm>
              <a:prstGeom prst="rect">
                <a:avLst/>
              </a:prstGeom>
              <a:noFill/>
            </p:spPr>
            <p:txBody>
              <a:bodyPr wrap="square" lIns="0" tIns="0" rIns="0" bIns="0" rtlCol="0">
                <a:spAutoFit/>
              </a:bodyPr>
              <a:lstStyle/>
              <a:p>
                <a:pPr marL="108000" indent="-108000">
                  <a:spcBef>
                    <a:spcPts val="200"/>
                  </a:spcBef>
                  <a:buFont typeface="Arial" panose="020B0604020202020204" pitchFamily="34" charset="0"/>
                  <a:buChar char="•"/>
                </a:pPr>
                <a:r>
                  <a:rPr lang="ru" sz="1000" dirty="0">
                    <a:solidFill>
                      <a:schemeClr val="tx2"/>
                    </a:solidFill>
                  </a:rPr>
                  <a:t>Операционные системы</a:t>
                </a:r>
              </a:p>
              <a:p>
                <a:pPr marL="108000" indent="-108000">
                  <a:spcBef>
                    <a:spcPts val="200"/>
                  </a:spcBef>
                  <a:buFont typeface="Arial" panose="020B0604020202020204" pitchFamily="34" charset="0"/>
                  <a:buChar char="•"/>
                </a:pPr>
                <a:r>
                  <a:rPr lang="ru" sz="1000" dirty="0">
                    <a:solidFill>
                      <a:schemeClr val="tx2"/>
                    </a:solidFill>
                  </a:rPr>
                  <a:t>Нарушение функции почек и клиренс креатинина</a:t>
                </a:r>
              </a:p>
              <a:p>
                <a:pPr marL="108000" indent="-108000">
                  <a:spcBef>
                    <a:spcPts val="200"/>
                  </a:spcBef>
                  <a:buFont typeface="Arial" panose="020B0604020202020204" pitchFamily="34" charset="0"/>
                  <a:buChar char="•"/>
                </a:pPr>
                <a:r>
                  <a:rPr lang="ru" sz="1000" dirty="0">
                    <a:solidFill>
                      <a:schemeClr val="tx2"/>
                    </a:solidFill>
                  </a:rPr>
                  <a:t>Дозировка такролимуса и минимальные уровни</a:t>
                </a:r>
                <a:endParaRPr lang="en-SG" sz="1000" dirty="0">
                  <a:solidFill>
                    <a:schemeClr val="tx2"/>
                  </a:solidFill>
                </a:endParaRPr>
              </a:p>
            </p:txBody>
          </p:sp>
        </p:grpSp>
        <p:grpSp>
          <p:nvGrpSpPr>
            <p:cNvPr id="97" name="Group 96">
              <a:extLst>
                <a:ext uri="{FF2B5EF4-FFF2-40B4-BE49-F238E27FC236}">
                  <a16:creationId xmlns:a16="http://schemas.microsoft.com/office/drawing/2014/main" id="{E61A827F-A27C-6F23-4CAB-AD9898B3D477}"/>
                </a:ext>
              </a:extLst>
            </p:cNvPr>
            <p:cNvGrpSpPr/>
            <p:nvPr/>
          </p:nvGrpSpPr>
          <p:grpSpPr>
            <a:xfrm>
              <a:off x="6900060" y="4108819"/>
              <a:ext cx="2216335" cy="1418748"/>
              <a:chOff x="600860" y="4479513"/>
              <a:chExt cx="2216335" cy="1418748"/>
            </a:xfrm>
          </p:grpSpPr>
          <p:sp>
            <p:nvSpPr>
              <p:cNvPr id="98" name="Rounded Rectangle 97">
                <a:extLst>
                  <a:ext uri="{FF2B5EF4-FFF2-40B4-BE49-F238E27FC236}">
                    <a16:creationId xmlns:a16="http://schemas.microsoft.com/office/drawing/2014/main" id="{C6129BA4-E943-C752-15BB-061158154C4A}"/>
                  </a:ext>
                </a:extLst>
              </p:cNvPr>
              <p:cNvSpPr/>
              <p:nvPr/>
            </p:nvSpPr>
            <p:spPr>
              <a:xfrm>
                <a:off x="600860" y="4479513"/>
                <a:ext cx="2216335" cy="1418748"/>
              </a:xfrm>
              <a:prstGeom prst="roundRect">
                <a:avLst>
                  <a:gd name="adj" fmla="val 0"/>
                </a:avLst>
              </a:prstGeom>
              <a:solidFill>
                <a:schemeClr val="bg1"/>
              </a:solidFill>
              <a:ln w="952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9" name="Graphic 25" descr="Bar chart with solid fill">
                <a:extLst>
                  <a:ext uri="{FF2B5EF4-FFF2-40B4-BE49-F238E27FC236}">
                    <a16:creationId xmlns:a16="http://schemas.microsoft.com/office/drawing/2014/main" id="{9A697AE1-A379-DFF0-0474-DFBC04F8FCB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28667" y="4556690"/>
                <a:ext cx="338400" cy="338400"/>
              </a:xfrm>
              <a:prstGeom prst="rect">
                <a:avLst/>
              </a:prstGeom>
            </p:spPr>
          </p:pic>
          <p:sp>
            <p:nvSpPr>
              <p:cNvPr id="100" name="TextBox 99">
                <a:extLst>
                  <a:ext uri="{FF2B5EF4-FFF2-40B4-BE49-F238E27FC236}">
                    <a16:creationId xmlns:a16="http://schemas.microsoft.com/office/drawing/2014/main" id="{A4C48F55-5A0C-22FD-778E-7EBD175594B4}"/>
                  </a:ext>
                </a:extLst>
              </p:cNvPr>
              <p:cNvSpPr txBox="1"/>
              <p:nvPr/>
            </p:nvSpPr>
            <p:spPr>
              <a:xfrm>
                <a:off x="984160" y="4671667"/>
                <a:ext cx="1330431" cy="338554"/>
              </a:xfrm>
              <a:prstGeom prst="rect">
                <a:avLst/>
              </a:prstGeom>
              <a:noFill/>
            </p:spPr>
            <p:txBody>
              <a:bodyPr wrap="square" lIns="0" tIns="0" rIns="0" bIns="0" rtlCol="0">
                <a:spAutoFit/>
              </a:bodyPr>
              <a:lstStyle/>
              <a:p>
                <a:pPr>
                  <a:spcBef>
                    <a:spcPts val="200"/>
                  </a:spcBef>
                </a:pPr>
                <a:r>
                  <a:rPr lang="ru-RU" sz="1100" b="1" dirty="0"/>
                  <a:t>П</a:t>
                </a:r>
                <a:r>
                  <a:rPr lang="ru" sz="1100" b="1" dirty="0"/>
                  <a:t>ервичная конечная точка</a:t>
                </a:r>
                <a:endParaRPr lang="en-SG" sz="1100" dirty="0"/>
              </a:p>
            </p:txBody>
          </p:sp>
          <p:sp>
            <p:nvSpPr>
              <p:cNvPr id="101" name="TextBox 100">
                <a:extLst>
                  <a:ext uri="{FF2B5EF4-FFF2-40B4-BE49-F238E27FC236}">
                    <a16:creationId xmlns:a16="http://schemas.microsoft.com/office/drawing/2014/main" id="{637F4565-60FB-9E9C-00D4-89D17D69DA36}"/>
                  </a:ext>
                </a:extLst>
              </p:cNvPr>
              <p:cNvSpPr txBox="1"/>
              <p:nvPr/>
            </p:nvSpPr>
            <p:spPr>
              <a:xfrm>
                <a:off x="687476" y="5059026"/>
                <a:ext cx="2084673" cy="795089"/>
              </a:xfrm>
              <a:prstGeom prst="rect">
                <a:avLst/>
              </a:prstGeom>
              <a:noFill/>
            </p:spPr>
            <p:txBody>
              <a:bodyPr wrap="square" lIns="0" tIns="0" rIns="0" bIns="0" rtlCol="0">
                <a:spAutoFit/>
              </a:bodyPr>
              <a:lstStyle/>
              <a:p>
                <a:pPr>
                  <a:spcBef>
                    <a:spcPts val="600"/>
                  </a:spcBef>
                </a:pPr>
                <a:r>
                  <a:rPr lang="ru" sz="1000" dirty="0"/>
                  <a:t>Составная конечная точка, состоящая из самой ранней даты любого из следующих событий:</a:t>
                </a:r>
              </a:p>
              <a:p>
                <a:pPr marL="108000" indent="-108000">
                  <a:spcBef>
                    <a:spcPts val="200"/>
                  </a:spcBef>
                  <a:buFont typeface="Arial" panose="020B0604020202020204" pitchFamily="34" charset="0"/>
                  <a:buChar char="•"/>
                </a:pPr>
                <a:r>
                  <a:rPr lang="ru" sz="1000" dirty="0"/>
                  <a:t>Потеря трансплантата, BCAR и дисфункция трансплантата</a:t>
                </a:r>
              </a:p>
            </p:txBody>
          </p:sp>
        </p:grpSp>
      </p:grpSp>
      <p:sp>
        <p:nvSpPr>
          <p:cNvPr id="21" name="Rectangle 20">
            <a:extLst>
              <a:ext uri="{FF2B5EF4-FFF2-40B4-BE49-F238E27FC236}">
                <a16:creationId xmlns:a16="http://schemas.microsoft.com/office/drawing/2014/main" id="{5D3BA35F-ECA6-903E-3947-7AA80779D386}"/>
              </a:ext>
            </a:extLst>
          </p:cNvPr>
          <p:cNvSpPr/>
          <p:nvPr/>
        </p:nvSpPr>
        <p:spPr>
          <a:xfrm>
            <a:off x="441795" y="1732500"/>
            <a:ext cx="5220000" cy="3920608"/>
          </a:xfrm>
          <a:prstGeom prst="rect">
            <a:avLst/>
          </a:prstGeom>
          <a:solidFill>
            <a:schemeClr val="accent3">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15" name="Title 14">
            <a:extLst>
              <a:ext uri="{FF2B5EF4-FFF2-40B4-BE49-F238E27FC236}">
                <a16:creationId xmlns:a16="http://schemas.microsoft.com/office/drawing/2014/main" id="{9C7D52EC-2D8A-491B-9938-E2F79CB7A1F1}"/>
              </a:ext>
            </a:extLst>
          </p:cNvPr>
          <p:cNvSpPr>
            <a:spLocks noGrp="1"/>
          </p:cNvSpPr>
          <p:nvPr>
            <p:ph type="title"/>
          </p:nvPr>
        </p:nvSpPr>
        <p:spPr>
          <a:xfrm>
            <a:off x="358774" y="451456"/>
            <a:ext cx="10718529" cy="685802"/>
          </a:xfrm>
        </p:spPr>
        <p:txBody>
          <a:bodyPr/>
          <a:lstStyle/>
          <a:p>
            <a:r>
              <a:rPr lang="ru" sz="2400" cap="none" dirty="0"/>
              <a:t>ОБЗОР ИССЛЕДОВАНИЯ ADMIRAD</a:t>
            </a:r>
          </a:p>
        </p:txBody>
      </p:sp>
      <p:sp>
        <p:nvSpPr>
          <p:cNvPr id="8" name="TextBox 7">
            <a:extLst>
              <a:ext uri="{FF2B5EF4-FFF2-40B4-BE49-F238E27FC236}">
                <a16:creationId xmlns:a16="http://schemas.microsoft.com/office/drawing/2014/main" id="{4DA3DCF7-E41D-19D3-A39A-3171C2793ED9}"/>
              </a:ext>
            </a:extLst>
          </p:cNvPr>
          <p:cNvSpPr txBox="1"/>
          <p:nvPr/>
        </p:nvSpPr>
        <p:spPr>
          <a:xfrm>
            <a:off x="6845350" y="1867122"/>
            <a:ext cx="4872327" cy="2616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ru" sz="1100" b="1" i="0" u="none" strike="noStrike" kern="1200" cap="none" spc="0" normalizeH="0" baseline="0" noProof="0" dirty="0">
                <a:ln>
                  <a:noFill/>
                </a:ln>
                <a:solidFill>
                  <a:schemeClr val="accent1"/>
                </a:solidFill>
                <a:effectLst/>
                <a:uLnTx/>
                <a:uFillTx/>
                <a:latin typeface="Arial" panose="020B0604020202020204"/>
                <a:ea typeface="+mn-ea"/>
                <a:cs typeface="+mn-cs"/>
              </a:rPr>
              <a:t>Ретроспективное неинтервенционное наблюдение через 10 лет.</a:t>
            </a:r>
          </a:p>
        </p:txBody>
      </p:sp>
      <p:cxnSp>
        <p:nvCxnSpPr>
          <p:cNvPr id="51" name="Straight Arrow Connector 50">
            <a:extLst>
              <a:ext uri="{FF2B5EF4-FFF2-40B4-BE49-F238E27FC236}">
                <a16:creationId xmlns:a16="http://schemas.microsoft.com/office/drawing/2014/main" id="{69A23931-C237-150B-1E19-B4211C3A448F}"/>
              </a:ext>
            </a:extLst>
          </p:cNvPr>
          <p:cNvCxnSpPr>
            <a:cxnSpLocks/>
          </p:cNvCxnSpPr>
          <p:nvPr/>
        </p:nvCxnSpPr>
        <p:spPr bwMode="auto">
          <a:xfrm>
            <a:off x="7368988" y="2157423"/>
            <a:ext cx="3984873" cy="0"/>
          </a:xfrm>
          <a:prstGeom prst="straightConnector1">
            <a:avLst/>
          </a:prstGeom>
          <a:gradFill rotWithShape="1">
            <a:gsLst>
              <a:gs pos="0">
                <a:schemeClr val="accent1">
                  <a:gamma/>
                  <a:shade val="72941"/>
                  <a:invGamma/>
                </a:schemeClr>
              </a:gs>
              <a:gs pos="100000">
                <a:schemeClr val="accent1"/>
              </a:gs>
            </a:gsLst>
            <a:lin ang="0" scaled="1"/>
          </a:gradFill>
          <a:ln w="25400" cap="flat" cmpd="sng" algn="ctr">
            <a:solidFill>
              <a:schemeClr val="accent1"/>
            </a:solidFill>
            <a:prstDash val="solid"/>
            <a:round/>
            <a:headEnd type="none" w="lg" len="med"/>
            <a:tailEnd type="arrow" w="lg" len="med"/>
          </a:ln>
          <a:effectLst/>
        </p:spPr>
      </p:cxnSp>
      <p:sp>
        <p:nvSpPr>
          <p:cNvPr id="16" name="Slide Number Placeholder 5">
            <a:extLst>
              <a:ext uri="{FF2B5EF4-FFF2-40B4-BE49-F238E27FC236}">
                <a16:creationId xmlns:a16="http://schemas.microsoft.com/office/drawing/2014/main" id="{CBFBA120-490B-0BD7-8B34-BDFDD66F5B0D}"/>
              </a:ext>
            </a:extLst>
          </p:cNvPr>
          <p:cNvSpPr txBox="1">
            <a:spLocks/>
          </p:cNvSpPr>
          <p:nvPr/>
        </p:nvSpPr>
        <p:spPr>
          <a:xfrm>
            <a:off x="11053315" y="451455"/>
            <a:ext cx="910085" cy="685802"/>
          </a:xfrm>
          <a:prstGeom prst="rect">
            <a:avLst/>
          </a:prstGeom>
        </p:spPr>
        <p:txBody>
          <a:bodyPr vert="horz" lIns="91440" tIns="45720" rIns="91440" bIns="45720" rtlCol="0" anchor="ctr"/>
          <a:lstStyle>
            <a:defPPr>
              <a:defRPr lang="en-US"/>
            </a:defPPr>
            <a:lvl1pPr marL="0" algn="ctr" defTabSz="914400" rtl="0" eaLnBrk="1" latinLnBrk="0" hangingPunct="1">
              <a:defRPr lang="en-US" sz="1350" kern="1200" spc="-4" smtClean="0">
                <a:solidFill>
                  <a:schemeClr val="tx2"/>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BCE729F-CD65-4BB2-91EE-CC0EA66D8A8F}" type="slidenum">
              <a:rPr lang="en-SG" smtClean="0"/>
              <a:pPr/>
              <a:t>4</a:t>
            </a:fld>
            <a:endParaRPr lang="en-SG" dirty="0"/>
          </a:p>
        </p:txBody>
      </p:sp>
      <p:sp>
        <p:nvSpPr>
          <p:cNvPr id="20" name="TextBox 19">
            <a:extLst>
              <a:ext uri="{FF2B5EF4-FFF2-40B4-BE49-F238E27FC236}">
                <a16:creationId xmlns:a16="http://schemas.microsoft.com/office/drawing/2014/main" id="{7874D885-D752-6CE2-5C5A-0B6FE0C00302}"/>
              </a:ext>
            </a:extLst>
          </p:cNvPr>
          <p:cNvSpPr txBox="1"/>
          <p:nvPr/>
        </p:nvSpPr>
        <p:spPr>
          <a:xfrm>
            <a:off x="5564050" y="3256157"/>
            <a:ext cx="1220060" cy="1338828"/>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ru" sz="900" b="1" dirty="0">
                <a:solidFill>
                  <a:schemeClr val="accent1"/>
                </a:solidFill>
                <a:latin typeface="Arial" panose="020B0604020202020204"/>
              </a:rPr>
              <a:t>Реципиенты </a:t>
            </a:r>
            <a:r>
              <a:rPr kumimoji="0" lang="ru" sz="900" b="1" i="0" u="none" strike="noStrike" kern="1200" cap="none" spc="0" normalizeH="0" baseline="0" noProof="0" dirty="0">
                <a:ln>
                  <a:noFill/>
                </a:ln>
                <a:solidFill>
                  <a:schemeClr val="accent1"/>
                </a:solidFill>
                <a:effectLst/>
                <a:uLnTx/>
                <a:uFillTx/>
                <a:latin typeface="Arial" panose="020B0604020202020204"/>
                <a:ea typeface="+mn-ea"/>
                <a:cs typeface="+mn-cs"/>
              </a:rPr>
              <a:t>1- </a:t>
            </a:r>
            <a:r>
              <a:rPr kumimoji="0" lang="ru" sz="900" b="1" i="0" u="none" strike="noStrike" kern="1200" cap="none" spc="0" normalizeH="0" baseline="30000" noProof="0" dirty="0">
                <a:ln>
                  <a:noFill/>
                </a:ln>
                <a:solidFill>
                  <a:schemeClr val="accent1"/>
                </a:solidFill>
                <a:effectLst/>
                <a:uLnTx/>
                <a:uFillTx/>
                <a:latin typeface="Arial" panose="020B0604020202020204"/>
                <a:ea typeface="+mn-ea"/>
                <a:cs typeface="+mn-cs"/>
              </a:rPr>
              <a:t>й </a:t>
            </a:r>
            <a:r>
              <a:rPr lang="ru" sz="900" b="1" dirty="0">
                <a:solidFill>
                  <a:schemeClr val="accent1"/>
                </a:solidFill>
                <a:latin typeface="Arial" panose="020B0604020202020204"/>
              </a:rPr>
              <a:t>/ </a:t>
            </a:r>
            <a:r>
              <a:rPr kumimoji="0" lang="ru" sz="900" b="1" i="0" u="none" strike="noStrike" kern="1200" cap="none" spc="0" normalizeH="0" baseline="0" noProof="0" dirty="0">
                <a:ln>
                  <a:noFill/>
                </a:ln>
                <a:solidFill>
                  <a:schemeClr val="accent1"/>
                </a:solidFill>
                <a:effectLst/>
                <a:uLnTx/>
                <a:uFillTx/>
                <a:latin typeface="Arial" panose="020B0604020202020204"/>
                <a:ea typeface="+mn-ea"/>
                <a:cs typeface="+mn-cs"/>
              </a:rPr>
              <a:t>2 </a:t>
            </a:r>
            <a:r>
              <a:rPr kumimoji="0" lang="ru" sz="900" b="1" i="0" u="none" strike="noStrike" kern="1200" cap="none" spc="0" normalizeH="0" baseline="30000" noProof="0" dirty="0">
                <a:ln>
                  <a:noFill/>
                </a:ln>
                <a:solidFill>
                  <a:schemeClr val="accent1"/>
                </a:solidFill>
                <a:effectLst/>
                <a:uLnTx/>
                <a:uFillTx/>
                <a:latin typeface="Arial" panose="020B0604020202020204"/>
                <a:ea typeface="+mn-ea"/>
                <a:cs typeface="+mn-cs"/>
              </a:rPr>
              <a:t>-й </a:t>
            </a:r>
            <a:r>
              <a:rPr kumimoji="0" lang="ru" sz="900" b="1" i="0" u="none" strike="noStrike" kern="1200" cap="none" spc="0" normalizeH="0" baseline="0" noProof="0" dirty="0">
                <a:ln>
                  <a:noFill/>
                </a:ln>
                <a:solidFill>
                  <a:schemeClr val="accent1"/>
                </a:solidFill>
                <a:effectLst/>
                <a:uLnTx/>
                <a:uFillTx/>
                <a:latin typeface="Arial" panose="020B0604020202020204"/>
                <a:ea typeface="+mn-ea"/>
                <a:cs typeface="+mn-cs"/>
              </a:rPr>
              <a:t>трансплантации почки в возрасте от </a:t>
            </a:r>
            <a:br>
              <a:rPr kumimoji="0" lang="en-US" sz="900" b="1" i="0" u="none" strike="noStrike" kern="1200" cap="none" spc="0" normalizeH="0" baseline="0" noProof="0" dirty="0">
                <a:ln>
                  <a:noFill/>
                </a:ln>
                <a:solidFill>
                  <a:schemeClr val="accent1"/>
                </a:solidFill>
                <a:effectLst/>
                <a:uLnTx/>
                <a:uFillTx/>
                <a:latin typeface="Arial" panose="020B0604020202020204"/>
                <a:ea typeface="+mn-ea"/>
                <a:cs typeface="+mn-cs"/>
              </a:rPr>
            </a:br>
            <a:r>
              <a:rPr kumimoji="0" lang="ru" sz="900" b="1" i="0" u="none" strike="noStrike" kern="1200" cap="none" spc="0" normalizeH="0" baseline="0" noProof="0" dirty="0">
                <a:ln>
                  <a:noFill/>
                </a:ln>
                <a:solidFill>
                  <a:schemeClr val="accent1"/>
                </a:solidFill>
                <a:effectLst/>
                <a:uLnTx/>
                <a:uFillTx/>
                <a:latin typeface="Arial" panose="020B0604020202020204"/>
                <a:ea typeface="+mn-ea"/>
                <a:cs typeface="+mn-cs"/>
              </a:rPr>
              <a:t>6 месяцев до </a:t>
            </a:r>
            <a:br>
              <a:rPr kumimoji="0" lang="en-US" sz="900" b="1" i="0" u="none" strike="noStrike" kern="1200" cap="none" spc="0" normalizeH="0" baseline="0" noProof="0" dirty="0">
                <a:ln>
                  <a:noFill/>
                </a:ln>
                <a:solidFill>
                  <a:schemeClr val="accent1"/>
                </a:solidFill>
                <a:effectLst/>
                <a:uLnTx/>
                <a:uFillTx/>
                <a:latin typeface="Arial" panose="020B0604020202020204"/>
                <a:ea typeface="+mn-ea"/>
                <a:cs typeface="+mn-cs"/>
              </a:rPr>
            </a:br>
            <a:r>
              <a:rPr kumimoji="0" lang="ru" sz="900" b="1" i="0" u="none" strike="noStrike" kern="1200" cap="none" spc="0" normalizeH="0" baseline="0" noProof="0" dirty="0">
                <a:ln>
                  <a:noFill/>
                </a:ln>
                <a:solidFill>
                  <a:schemeClr val="accent1"/>
                </a:solidFill>
                <a:effectLst/>
                <a:uLnTx/>
                <a:uFillTx/>
                <a:latin typeface="Arial" panose="020B0604020202020204"/>
                <a:ea typeface="+mn-ea"/>
                <a:cs typeface="+mn-cs"/>
              </a:rPr>
              <a:t>6 лет до включения в ADMIRAD</a:t>
            </a:r>
          </a:p>
        </p:txBody>
      </p:sp>
      <p:sp>
        <p:nvSpPr>
          <p:cNvPr id="22" name="Rectangle 21">
            <a:extLst>
              <a:ext uri="{FF2B5EF4-FFF2-40B4-BE49-F238E27FC236}">
                <a16:creationId xmlns:a16="http://schemas.microsoft.com/office/drawing/2014/main" id="{0AA1385C-BEE7-C0A7-73A3-C295452F848D}"/>
              </a:ext>
            </a:extLst>
          </p:cNvPr>
          <p:cNvSpPr/>
          <p:nvPr/>
        </p:nvSpPr>
        <p:spPr>
          <a:xfrm>
            <a:off x="441795" y="3978295"/>
            <a:ext cx="5220000" cy="167481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cxnSp>
        <p:nvCxnSpPr>
          <p:cNvPr id="23" name="Straight Arrow Connector 22">
            <a:extLst>
              <a:ext uri="{FF2B5EF4-FFF2-40B4-BE49-F238E27FC236}">
                <a16:creationId xmlns:a16="http://schemas.microsoft.com/office/drawing/2014/main" id="{2BF0F389-969C-7C94-2290-3E339B84C614}"/>
              </a:ext>
            </a:extLst>
          </p:cNvPr>
          <p:cNvCxnSpPr>
            <a:cxnSpLocks/>
          </p:cNvCxnSpPr>
          <p:nvPr/>
        </p:nvCxnSpPr>
        <p:spPr bwMode="auto">
          <a:xfrm>
            <a:off x="3262216" y="2157423"/>
            <a:ext cx="2027866" cy="0"/>
          </a:xfrm>
          <a:prstGeom prst="straightConnector1">
            <a:avLst/>
          </a:prstGeom>
          <a:gradFill rotWithShape="1">
            <a:gsLst>
              <a:gs pos="0">
                <a:schemeClr val="accent1">
                  <a:gamma/>
                  <a:shade val="72941"/>
                  <a:invGamma/>
                </a:schemeClr>
              </a:gs>
              <a:gs pos="100000">
                <a:schemeClr val="accent1"/>
              </a:gs>
            </a:gsLst>
            <a:lin ang="0" scaled="1"/>
          </a:gradFill>
          <a:ln w="25400" cap="flat" cmpd="sng" algn="ctr">
            <a:solidFill>
              <a:schemeClr val="accent1"/>
            </a:solidFill>
            <a:prstDash val="solid"/>
            <a:round/>
            <a:headEnd type="none" w="med" len="med"/>
            <a:tailEnd type="arrow" w="lg" len="med"/>
          </a:ln>
          <a:effectLst/>
        </p:spPr>
      </p:cxnSp>
      <p:sp>
        <p:nvSpPr>
          <p:cNvPr id="24" name="TextBox 23">
            <a:extLst>
              <a:ext uri="{FF2B5EF4-FFF2-40B4-BE49-F238E27FC236}">
                <a16:creationId xmlns:a16="http://schemas.microsoft.com/office/drawing/2014/main" id="{9770119B-3D54-6B96-0AE9-F277FFC40A88}"/>
              </a:ext>
            </a:extLst>
          </p:cNvPr>
          <p:cNvSpPr txBox="1"/>
          <p:nvPr/>
        </p:nvSpPr>
        <p:spPr>
          <a:xfrm>
            <a:off x="3350744" y="1867122"/>
            <a:ext cx="1850810" cy="2616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ru" sz="1100" b="1" dirty="0">
                <a:solidFill>
                  <a:schemeClr val="accent1"/>
                </a:solidFill>
                <a:latin typeface="Arial" panose="020B0604020202020204"/>
              </a:rPr>
              <a:t>6 </a:t>
            </a:r>
            <a:r>
              <a:rPr kumimoji="0" lang="ru" sz="1100" b="1" i="0" u="none" strike="noStrike" kern="1200" cap="none" spc="0" normalizeH="0" baseline="0" noProof="0" dirty="0">
                <a:ln>
                  <a:noFill/>
                </a:ln>
                <a:solidFill>
                  <a:schemeClr val="accent1"/>
                </a:solidFill>
                <a:effectLst/>
                <a:uLnTx/>
                <a:uFillTx/>
                <a:latin typeface="Arial" panose="020B0604020202020204"/>
                <a:ea typeface="+mn-ea"/>
                <a:cs typeface="+mn-cs"/>
              </a:rPr>
              <a:t>месяцев</a:t>
            </a:r>
          </a:p>
        </p:txBody>
      </p:sp>
      <p:grpSp>
        <p:nvGrpSpPr>
          <p:cNvPr id="25" name="Group 24">
            <a:extLst>
              <a:ext uri="{FF2B5EF4-FFF2-40B4-BE49-F238E27FC236}">
                <a16:creationId xmlns:a16="http://schemas.microsoft.com/office/drawing/2014/main" id="{75F2BBC8-5987-3975-097D-1374AF88CDAD}"/>
              </a:ext>
            </a:extLst>
          </p:cNvPr>
          <p:cNvGrpSpPr/>
          <p:nvPr/>
        </p:nvGrpSpPr>
        <p:grpSpPr>
          <a:xfrm>
            <a:off x="2424545" y="3479812"/>
            <a:ext cx="1236075" cy="514476"/>
            <a:chOff x="1649375" y="3773130"/>
            <a:chExt cx="1236075" cy="514476"/>
          </a:xfrm>
        </p:grpSpPr>
        <p:sp>
          <p:nvSpPr>
            <p:cNvPr id="26" name="Rectangle 25">
              <a:extLst>
                <a:ext uri="{FF2B5EF4-FFF2-40B4-BE49-F238E27FC236}">
                  <a16:creationId xmlns:a16="http://schemas.microsoft.com/office/drawing/2014/main" id="{DF37D5E3-2C30-7DE5-ACF6-4ABE56E7A346}"/>
                </a:ext>
              </a:extLst>
            </p:cNvPr>
            <p:cNvSpPr/>
            <p:nvPr/>
          </p:nvSpPr>
          <p:spPr>
            <a:xfrm>
              <a:off x="1649375" y="4056774"/>
              <a:ext cx="1236075" cy="230832"/>
            </a:xfrm>
            <a:prstGeom prst="rect">
              <a:avLst/>
            </a:prstGeom>
            <a:ln>
              <a:noFill/>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ru" sz="900" b="1" i="0" u="none" strike="noStrike" kern="1200" cap="none" spc="0" normalizeH="0" baseline="0" noProof="0" dirty="0" err="1">
                  <a:ln>
                    <a:noFill/>
                  </a:ln>
                  <a:solidFill>
                    <a:schemeClr val="accent6"/>
                  </a:solidFill>
                  <a:effectLst/>
                  <a:uLnTx/>
                  <a:uFillTx/>
                  <a:latin typeface="Arial" panose="020B0604020202020204"/>
                  <a:ea typeface="+mn-ea"/>
                  <a:cs typeface="+mn-cs"/>
                </a:rPr>
                <a:t>Рандомизация </a:t>
              </a:r>
              <a:r>
                <a:rPr kumimoji="0" lang="ru" sz="900" b="1" i="0" u="none" strike="noStrike" kern="1200" cap="none" spc="0" normalizeH="0" baseline="0" noProof="0" dirty="0">
                  <a:ln>
                    <a:noFill/>
                  </a:ln>
                  <a:solidFill>
                    <a:schemeClr val="accent6"/>
                  </a:solidFill>
                  <a:effectLst/>
                  <a:uLnTx/>
                  <a:uFillTx/>
                  <a:latin typeface="Arial" panose="020B0604020202020204"/>
                  <a:ea typeface="+mn-ea"/>
                  <a:cs typeface="+mn-cs"/>
                </a:rPr>
                <a:t>2:1</a:t>
              </a:r>
            </a:p>
          </p:txBody>
        </p:sp>
        <p:sp>
          <p:nvSpPr>
            <p:cNvPr id="28" name="Down Arrow 19">
              <a:extLst>
                <a:ext uri="{FF2B5EF4-FFF2-40B4-BE49-F238E27FC236}">
                  <a16:creationId xmlns:a16="http://schemas.microsoft.com/office/drawing/2014/main" id="{72FEDFA5-72C9-BEA2-33E8-C0B2C037FDBC}"/>
                </a:ext>
              </a:extLst>
            </p:cNvPr>
            <p:cNvSpPr/>
            <p:nvPr/>
          </p:nvSpPr>
          <p:spPr bwMode="auto">
            <a:xfrm rot="10800000">
              <a:off x="2096061" y="3773130"/>
              <a:ext cx="342704" cy="303990"/>
            </a:xfrm>
            <a:prstGeom prst="downArrow">
              <a:avLst>
                <a:gd name="adj1" fmla="val 48020"/>
                <a:gd name="adj2" fmla="val 50787"/>
              </a:avLst>
            </a:prstGeom>
            <a:solidFill>
              <a:schemeClr val="bg2">
                <a:lumMod val="50000"/>
              </a:scheme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100" b="1" i="0" u="none" strike="noStrike" kern="1200" cap="none" spc="0" normalizeH="0" baseline="0" noProof="0">
                <a:ln>
                  <a:noFill/>
                </a:ln>
                <a:solidFill>
                  <a:schemeClr val="accent6"/>
                </a:solidFill>
                <a:effectLst/>
                <a:uLnTx/>
                <a:uFillTx/>
                <a:latin typeface="Arial" panose="020B0604020202020204"/>
                <a:ea typeface="+mn-ea"/>
                <a:cs typeface="+mn-cs"/>
              </a:endParaRPr>
            </a:p>
          </p:txBody>
        </p:sp>
      </p:grpSp>
      <p:sp>
        <p:nvSpPr>
          <p:cNvPr id="29" name="Rounded Rectangle 20">
            <a:extLst>
              <a:ext uri="{FF2B5EF4-FFF2-40B4-BE49-F238E27FC236}">
                <a16:creationId xmlns:a16="http://schemas.microsoft.com/office/drawing/2014/main" id="{D74449FA-36F8-F7FF-6A51-FF1BFED60D37}"/>
              </a:ext>
            </a:extLst>
          </p:cNvPr>
          <p:cNvSpPr/>
          <p:nvPr/>
        </p:nvSpPr>
        <p:spPr bwMode="auto">
          <a:xfrm>
            <a:off x="600861" y="2327291"/>
            <a:ext cx="1657452" cy="1436166"/>
          </a:xfrm>
          <a:prstGeom prst="rect">
            <a:avLst/>
          </a:prstGeom>
          <a:solidFill>
            <a:schemeClr val="accent1"/>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chemeClr val="bg1"/>
              </a:solidFill>
              <a:effectLst/>
              <a:uLnTx/>
              <a:uFillTx/>
              <a:latin typeface="Arial" panose="020B0604020202020204"/>
              <a:ea typeface="+mn-ea"/>
              <a:cs typeface="+mn-cs"/>
            </a:endParaRPr>
          </a:p>
        </p:txBody>
      </p:sp>
      <p:sp>
        <p:nvSpPr>
          <p:cNvPr id="30" name="TextBox 29">
            <a:extLst>
              <a:ext uri="{FF2B5EF4-FFF2-40B4-BE49-F238E27FC236}">
                <a16:creationId xmlns:a16="http://schemas.microsoft.com/office/drawing/2014/main" id="{A2514A5A-3804-EC5F-E3F2-857691A0F868}"/>
              </a:ext>
            </a:extLst>
          </p:cNvPr>
          <p:cNvSpPr txBox="1"/>
          <p:nvPr/>
        </p:nvSpPr>
        <p:spPr>
          <a:xfrm>
            <a:off x="441795" y="1368000"/>
            <a:ext cx="5220000" cy="338554"/>
          </a:xfrm>
          <a:prstGeom prst="rect">
            <a:avLst/>
          </a:prstGeom>
          <a:noFill/>
        </p:spPr>
        <p:txBody>
          <a:bodyPr wrap="square" rtlCol="0">
            <a:spAutoFit/>
          </a:bodyPr>
          <a:lstStyle/>
          <a:p>
            <a:pPr algn="ctr"/>
            <a:r>
              <a:rPr lang="ru" sz="1600" b="1" dirty="0">
                <a:solidFill>
                  <a:schemeClr val="accent2"/>
                </a:solidFill>
              </a:rPr>
              <a:t>Исследование ADMIRAD </a:t>
            </a:r>
            <a:r>
              <a:rPr lang="ru" sz="1600" b="1" baseline="30000" dirty="0">
                <a:solidFill>
                  <a:schemeClr val="accent2"/>
                </a:solidFill>
              </a:rPr>
              <a:t>a,b,1</a:t>
            </a:r>
          </a:p>
        </p:txBody>
      </p:sp>
      <p:pic>
        <p:nvPicPr>
          <p:cNvPr id="31" name="Graphic 12" descr="Users with solid fill">
            <a:extLst>
              <a:ext uri="{FF2B5EF4-FFF2-40B4-BE49-F238E27FC236}">
                <a16:creationId xmlns:a16="http://schemas.microsoft.com/office/drawing/2014/main" id="{446D7071-EDF5-D4C0-5207-E14E7009316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84806" y="2341308"/>
            <a:ext cx="489563" cy="489563"/>
          </a:xfrm>
          <a:prstGeom prst="rect">
            <a:avLst/>
          </a:prstGeom>
        </p:spPr>
      </p:pic>
      <p:grpSp>
        <p:nvGrpSpPr>
          <p:cNvPr id="34" name="Group 33">
            <a:extLst>
              <a:ext uri="{FF2B5EF4-FFF2-40B4-BE49-F238E27FC236}">
                <a16:creationId xmlns:a16="http://schemas.microsoft.com/office/drawing/2014/main" id="{906E8FF8-CDFB-763A-9EF9-0EE24DD87682}"/>
              </a:ext>
            </a:extLst>
          </p:cNvPr>
          <p:cNvGrpSpPr/>
          <p:nvPr/>
        </p:nvGrpSpPr>
        <p:grpSpPr>
          <a:xfrm>
            <a:off x="2566306" y="4108819"/>
            <a:ext cx="2962080" cy="1418748"/>
            <a:chOff x="2566306" y="4479513"/>
            <a:chExt cx="2962080" cy="1418748"/>
          </a:xfrm>
        </p:grpSpPr>
        <p:sp>
          <p:nvSpPr>
            <p:cNvPr id="36" name="Rounded Rectangle 35">
              <a:extLst>
                <a:ext uri="{FF2B5EF4-FFF2-40B4-BE49-F238E27FC236}">
                  <a16:creationId xmlns:a16="http://schemas.microsoft.com/office/drawing/2014/main" id="{22E9900D-0B5C-676A-4524-8A3CA2D11B89}"/>
                </a:ext>
              </a:extLst>
            </p:cNvPr>
            <p:cNvSpPr/>
            <p:nvPr/>
          </p:nvSpPr>
          <p:spPr>
            <a:xfrm>
              <a:off x="2566306" y="4479513"/>
              <a:ext cx="2944987" cy="1418748"/>
            </a:xfrm>
            <a:prstGeom prst="roundRect">
              <a:avLst>
                <a:gd name="adj" fmla="val 0"/>
              </a:avLst>
            </a:prstGeom>
            <a:solidFill>
              <a:schemeClr val="bg1"/>
            </a:solidFill>
            <a:ln w="952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7" name="Graphic 36" descr="Bar chart outline">
              <a:extLst>
                <a:ext uri="{FF2B5EF4-FFF2-40B4-BE49-F238E27FC236}">
                  <a16:creationId xmlns:a16="http://schemas.microsoft.com/office/drawing/2014/main" id="{5EF93DB2-349F-179D-9982-757D2E58791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89337" y="4555505"/>
              <a:ext cx="339585" cy="339585"/>
            </a:xfrm>
            <a:prstGeom prst="rect">
              <a:avLst/>
            </a:prstGeom>
          </p:spPr>
        </p:pic>
        <p:sp>
          <p:nvSpPr>
            <p:cNvPr id="38" name="TextBox 37">
              <a:extLst>
                <a:ext uri="{FF2B5EF4-FFF2-40B4-BE49-F238E27FC236}">
                  <a16:creationId xmlns:a16="http://schemas.microsoft.com/office/drawing/2014/main" id="{94D2F91A-4087-A86F-3F8B-21825FB64D0F}"/>
                </a:ext>
              </a:extLst>
            </p:cNvPr>
            <p:cNvSpPr txBox="1"/>
            <p:nvPr/>
          </p:nvSpPr>
          <p:spPr>
            <a:xfrm>
              <a:off x="3075118" y="4671667"/>
              <a:ext cx="2037908" cy="169277"/>
            </a:xfrm>
            <a:prstGeom prst="rect">
              <a:avLst/>
            </a:prstGeom>
            <a:noFill/>
          </p:spPr>
          <p:txBody>
            <a:bodyPr wrap="square" lIns="0" tIns="0" rIns="0" bIns="0" rtlCol="0">
              <a:spAutoFit/>
            </a:bodyPr>
            <a:lstStyle/>
            <a:p>
              <a:pPr>
                <a:spcBef>
                  <a:spcPts val="200"/>
                </a:spcBef>
              </a:pPr>
              <a:r>
                <a:rPr lang="ru" sz="1100" b="1" dirty="0"/>
                <a:t>Вторичные конечные точки:</a:t>
              </a:r>
              <a:endParaRPr lang="en-SG" sz="1100" dirty="0"/>
            </a:p>
          </p:txBody>
        </p:sp>
        <p:sp>
          <p:nvSpPr>
            <p:cNvPr id="39" name="TextBox 38">
              <a:extLst>
                <a:ext uri="{FF2B5EF4-FFF2-40B4-BE49-F238E27FC236}">
                  <a16:creationId xmlns:a16="http://schemas.microsoft.com/office/drawing/2014/main" id="{C8FE5834-2345-BF56-8261-764D49D3886E}"/>
                </a:ext>
              </a:extLst>
            </p:cNvPr>
            <p:cNvSpPr txBox="1"/>
            <p:nvPr/>
          </p:nvSpPr>
          <p:spPr>
            <a:xfrm>
              <a:off x="2735150" y="4947054"/>
              <a:ext cx="2793236" cy="907941"/>
            </a:xfrm>
            <a:prstGeom prst="rect">
              <a:avLst/>
            </a:prstGeom>
            <a:noFill/>
          </p:spPr>
          <p:txBody>
            <a:bodyPr wrap="square" lIns="0" tIns="0" rIns="0" bIns="0" rtlCol="0">
              <a:spAutoFit/>
            </a:bodyPr>
            <a:lstStyle/>
            <a:p>
              <a:pPr marL="108000" indent="-108000">
                <a:lnSpc>
                  <a:spcPct val="90000"/>
                </a:lnSpc>
                <a:spcBef>
                  <a:spcPts val="200"/>
                </a:spcBef>
                <a:buFont typeface="Arial" panose="020B0604020202020204" pitchFamily="34" charset="0"/>
                <a:buChar char="•"/>
              </a:pPr>
              <a:r>
                <a:rPr lang="ru" sz="1000" dirty="0"/>
                <a:t>Приверженность до </a:t>
              </a:r>
              <a:r>
                <a:rPr lang="ru" sz="1000" dirty="0" err="1"/>
                <a:t>рандомизации </a:t>
              </a:r>
              <a:r>
                <a:rPr lang="ru" sz="1000" dirty="0"/>
                <a:t>и после </a:t>
              </a:r>
              <a:r>
                <a:rPr lang="ru" sz="1000" dirty="0" err="1"/>
                <a:t>рандомизации</a:t>
              </a:r>
            </a:p>
            <a:p>
              <a:pPr marL="108000" indent="-108000">
                <a:lnSpc>
                  <a:spcPct val="90000"/>
                </a:lnSpc>
                <a:spcBef>
                  <a:spcPts val="200"/>
                </a:spcBef>
                <a:buFont typeface="Arial" panose="020B0604020202020204" pitchFamily="34" charset="0"/>
                <a:buChar char="•"/>
              </a:pPr>
              <a:r>
                <a:rPr lang="ru" sz="1000" dirty="0"/>
                <a:t>Внутрисубъектная вариабельность концентрации такролимуса</a:t>
              </a:r>
            </a:p>
            <a:p>
              <a:pPr marL="108000" indent="-108000">
                <a:lnSpc>
                  <a:spcPct val="90000"/>
                </a:lnSpc>
                <a:spcBef>
                  <a:spcPts val="200"/>
                </a:spcBef>
                <a:buFont typeface="Arial" panose="020B0604020202020204" pitchFamily="34" charset="0"/>
                <a:buChar char="•"/>
              </a:pPr>
              <a:r>
                <a:rPr lang="ru" sz="1000" dirty="0"/>
                <a:t>Острое отторжение</a:t>
              </a:r>
            </a:p>
            <a:p>
              <a:pPr marL="108000" indent="-108000">
                <a:lnSpc>
                  <a:spcPct val="90000"/>
                </a:lnSpc>
                <a:spcBef>
                  <a:spcPts val="200"/>
                </a:spcBef>
                <a:buFont typeface="Arial" panose="020B0604020202020204" pitchFamily="34" charset="0"/>
                <a:buChar char="•"/>
              </a:pPr>
              <a:r>
                <a:rPr lang="ru" sz="1000" dirty="0"/>
                <a:t>Количество адаптаций дозы</a:t>
              </a:r>
            </a:p>
          </p:txBody>
        </p:sp>
      </p:grpSp>
      <p:grpSp>
        <p:nvGrpSpPr>
          <p:cNvPr id="44" name="Group 43">
            <a:extLst>
              <a:ext uri="{FF2B5EF4-FFF2-40B4-BE49-F238E27FC236}">
                <a16:creationId xmlns:a16="http://schemas.microsoft.com/office/drawing/2014/main" id="{C618A2CD-F5C1-6E37-4E21-AA9C43861C72}"/>
              </a:ext>
            </a:extLst>
          </p:cNvPr>
          <p:cNvGrpSpPr/>
          <p:nvPr/>
        </p:nvGrpSpPr>
        <p:grpSpPr>
          <a:xfrm>
            <a:off x="600861" y="4108819"/>
            <a:ext cx="1791842" cy="1418748"/>
            <a:chOff x="600861" y="4479513"/>
            <a:chExt cx="1791842" cy="1418748"/>
          </a:xfrm>
        </p:grpSpPr>
        <p:sp>
          <p:nvSpPr>
            <p:cNvPr id="45" name="Rounded Rectangle 44">
              <a:extLst>
                <a:ext uri="{FF2B5EF4-FFF2-40B4-BE49-F238E27FC236}">
                  <a16:creationId xmlns:a16="http://schemas.microsoft.com/office/drawing/2014/main" id="{C7021454-F4EA-1364-67FE-9569ED981FAB}"/>
                </a:ext>
              </a:extLst>
            </p:cNvPr>
            <p:cNvSpPr/>
            <p:nvPr/>
          </p:nvSpPr>
          <p:spPr>
            <a:xfrm>
              <a:off x="600861" y="4479513"/>
              <a:ext cx="1791842" cy="1418748"/>
            </a:xfrm>
            <a:prstGeom prst="roundRect">
              <a:avLst>
                <a:gd name="adj" fmla="val 0"/>
              </a:avLst>
            </a:prstGeom>
            <a:solidFill>
              <a:schemeClr val="bg1"/>
            </a:solidFill>
            <a:ln w="952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6" name="Graphic 25" descr="Bar chart with solid fill">
              <a:extLst>
                <a:ext uri="{FF2B5EF4-FFF2-40B4-BE49-F238E27FC236}">
                  <a16:creationId xmlns:a16="http://schemas.microsoft.com/office/drawing/2014/main" id="{ABC2A069-94BA-F237-1E53-91E5F1090C3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28667" y="4556690"/>
              <a:ext cx="338400" cy="338400"/>
            </a:xfrm>
            <a:prstGeom prst="rect">
              <a:avLst/>
            </a:prstGeom>
          </p:spPr>
        </p:pic>
        <p:sp>
          <p:nvSpPr>
            <p:cNvPr id="47" name="TextBox 46">
              <a:extLst>
                <a:ext uri="{FF2B5EF4-FFF2-40B4-BE49-F238E27FC236}">
                  <a16:creationId xmlns:a16="http://schemas.microsoft.com/office/drawing/2014/main" id="{18E7957E-451F-398A-957A-B592EA993F77}"/>
                </a:ext>
              </a:extLst>
            </p:cNvPr>
            <p:cNvSpPr txBox="1"/>
            <p:nvPr/>
          </p:nvSpPr>
          <p:spPr>
            <a:xfrm>
              <a:off x="984160" y="4671667"/>
              <a:ext cx="1330431" cy="338554"/>
            </a:xfrm>
            <a:prstGeom prst="rect">
              <a:avLst/>
            </a:prstGeom>
            <a:noFill/>
          </p:spPr>
          <p:txBody>
            <a:bodyPr wrap="square" lIns="0" tIns="0" rIns="0" bIns="0" rtlCol="0">
              <a:spAutoFit/>
            </a:bodyPr>
            <a:lstStyle/>
            <a:p>
              <a:pPr>
                <a:spcBef>
                  <a:spcPts val="200"/>
                </a:spcBef>
              </a:pPr>
              <a:r>
                <a:rPr lang="ru-RU" sz="1100" b="1" dirty="0"/>
                <a:t>П</a:t>
              </a:r>
              <a:r>
                <a:rPr lang="ru" sz="1100" b="1" dirty="0"/>
                <a:t>ервичная конечная точка:</a:t>
              </a:r>
              <a:endParaRPr lang="en-SG" sz="1100" dirty="0"/>
            </a:p>
          </p:txBody>
        </p:sp>
        <p:sp>
          <p:nvSpPr>
            <p:cNvPr id="48" name="TextBox 47">
              <a:extLst>
                <a:ext uri="{FF2B5EF4-FFF2-40B4-BE49-F238E27FC236}">
                  <a16:creationId xmlns:a16="http://schemas.microsoft.com/office/drawing/2014/main" id="{DA9994CB-9F91-2C62-2A08-5200FA8D9FF6}"/>
                </a:ext>
              </a:extLst>
            </p:cNvPr>
            <p:cNvSpPr txBox="1"/>
            <p:nvPr/>
          </p:nvSpPr>
          <p:spPr>
            <a:xfrm>
              <a:off x="686580" y="5115971"/>
              <a:ext cx="1632219" cy="307777"/>
            </a:xfrm>
            <a:prstGeom prst="rect">
              <a:avLst/>
            </a:prstGeom>
            <a:noFill/>
          </p:spPr>
          <p:txBody>
            <a:bodyPr wrap="square" lIns="0" tIns="0" rIns="0" bIns="0" rtlCol="0">
              <a:spAutoFit/>
            </a:bodyPr>
            <a:lstStyle/>
            <a:p>
              <a:pPr>
                <a:spcBef>
                  <a:spcPts val="600"/>
                </a:spcBef>
              </a:pPr>
              <a:r>
                <a:rPr lang="ru" sz="1000" dirty="0">
                  <a:solidFill>
                    <a:schemeClr val="tx2"/>
                  </a:solidFill>
                </a:rPr>
                <a:t>Приверженность после рандомизации</a:t>
              </a:r>
            </a:p>
          </p:txBody>
        </p:sp>
      </p:grpSp>
      <p:sp>
        <p:nvSpPr>
          <p:cNvPr id="49" name="TextBox 48">
            <a:extLst>
              <a:ext uri="{FF2B5EF4-FFF2-40B4-BE49-F238E27FC236}">
                <a16:creationId xmlns:a16="http://schemas.microsoft.com/office/drawing/2014/main" id="{7BEA71C6-F3A5-C014-02C1-F2C6AC4D7A61}"/>
              </a:ext>
            </a:extLst>
          </p:cNvPr>
          <p:cNvSpPr txBox="1"/>
          <p:nvPr/>
        </p:nvSpPr>
        <p:spPr>
          <a:xfrm>
            <a:off x="686580" y="2781576"/>
            <a:ext cx="1486014" cy="861774"/>
          </a:xfrm>
          <a:prstGeom prst="rect">
            <a:avLst/>
          </a:prstGeom>
          <a:noFill/>
        </p:spPr>
        <p:txBody>
          <a:bodyPr wrap="square" lIns="0" tIns="0" rIns="0" bIns="0"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ru" sz="1200" b="0" i="0" u="none" strike="noStrike" kern="1200" cap="none" spc="0" normalizeH="0" baseline="0" noProof="0" dirty="0">
                <a:ln>
                  <a:noFill/>
                </a:ln>
                <a:solidFill>
                  <a:schemeClr val="bg1"/>
                </a:solidFill>
                <a:effectLst/>
                <a:uLnTx/>
                <a:uFillTx/>
                <a:latin typeface="Arial" panose="020B0604020202020204"/>
                <a:ea typeface="+mn-ea"/>
                <a:cs typeface="+mn-cs"/>
              </a:rPr>
              <a:t>Взрослые пациенты с почечным трансплантатом, получающие </a:t>
            </a:r>
            <a:br>
              <a:rPr kumimoji="0" lang="en-US" sz="1200" b="0" i="0" u="none" strike="noStrike" kern="1200" cap="none" spc="0" normalizeH="0" baseline="0" noProof="0" dirty="0">
                <a:ln>
                  <a:noFill/>
                </a:ln>
                <a:solidFill>
                  <a:schemeClr val="bg1"/>
                </a:solidFill>
                <a:effectLst/>
                <a:uLnTx/>
                <a:uFillTx/>
                <a:latin typeface="Arial" panose="020B0604020202020204"/>
                <a:ea typeface="+mn-ea"/>
                <a:cs typeface="+mn-cs"/>
              </a:rPr>
            </a:br>
            <a:r>
              <a:rPr kumimoji="0" lang="ru" sz="1200" b="0" i="0" u="none" strike="noStrike" kern="1200" cap="none" spc="0" normalizeH="0" baseline="0" noProof="0" dirty="0">
                <a:ln>
                  <a:noFill/>
                </a:ln>
                <a:solidFill>
                  <a:schemeClr val="bg1"/>
                </a:solidFill>
                <a:effectLst/>
                <a:uLnTx/>
                <a:uFillTx/>
                <a:latin typeface="Arial" panose="020B0604020202020204"/>
                <a:ea typeface="+mn-ea"/>
                <a:cs typeface="+mn-cs"/>
              </a:rPr>
              <a:t>такролимус IR </a:t>
            </a:r>
            <a:br>
              <a:rPr kumimoji="0" lang="en-US" sz="1200" b="0" i="0" u="none" strike="noStrike" kern="1200" cap="none" spc="0" normalizeH="0" baseline="0" noProof="0" dirty="0">
                <a:ln>
                  <a:noFill/>
                </a:ln>
                <a:solidFill>
                  <a:schemeClr val="bg1"/>
                </a:solidFill>
                <a:effectLst/>
                <a:uLnTx/>
                <a:uFillTx/>
                <a:latin typeface="Arial" panose="020B0604020202020204"/>
                <a:ea typeface="+mn-ea"/>
                <a:cs typeface="+mn-cs"/>
              </a:rPr>
            </a:br>
            <a:br>
              <a:rPr kumimoji="0" lang="en-US" sz="1000" b="0" i="0" u="none" strike="noStrike" kern="1200" cap="none" spc="0" normalizeH="0" baseline="0" noProof="0" dirty="0">
                <a:ln>
                  <a:noFill/>
                </a:ln>
                <a:solidFill>
                  <a:schemeClr val="bg1"/>
                </a:solidFill>
                <a:effectLst/>
                <a:uLnTx/>
                <a:uFillTx/>
                <a:latin typeface="Arial" panose="020B0604020202020204"/>
                <a:ea typeface="+mn-ea"/>
                <a:cs typeface="+mn-cs"/>
              </a:rPr>
            </a:br>
            <a:r>
              <a:rPr kumimoji="0" lang="ru" sz="1000" b="0" i="0" u="none" strike="noStrike" kern="1200" cap="none" spc="0" normalizeH="0" baseline="0" noProof="0" dirty="0">
                <a:ln>
                  <a:noFill/>
                </a:ln>
                <a:solidFill>
                  <a:schemeClr val="bg1"/>
                </a:solidFill>
                <a:effectLst/>
                <a:uLnTx/>
                <a:uFillTx/>
                <a:latin typeface="Arial" panose="020B0604020202020204"/>
                <a:ea typeface="+mn-ea"/>
                <a:cs typeface="+mn-cs"/>
              </a:rPr>
              <a:t>(N=219)</a:t>
            </a:r>
            <a:endParaRPr kumimoji="0" lang="en-GB" sz="1000" b="0" i="0" u="none" strike="noStrike" kern="1200" cap="none" spc="0" normalizeH="0" baseline="0" noProof="0" dirty="0">
              <a:ln>
                <a:noFill/>
              </a:ln>
              <a:solidFill>
                <a:schemeClr val="bg1"/>
              </a:solidFill>
              <a:effectLst/>
              <a:uLnTx/>
              <a:uFillTx/>
              <a:latin typeface="Arial" panose="020B0604020202020204"/>
              <a:ea typeface="+mn-ea"/>
              <a:cs typeface="+mn-cs"/>
            </a:endParaRPr>
          </a:p>
        </p:txBody>
      </p:sp>
      <p:sp>
        <p:nvSpPr>
          <p:cNvPr id="53" name="Rectangle 119">
            <a:extLst>
              <a:ext uri="{FF2B5EF4-FFF2-40B4-BE49-F238E27FC236}">
                <a16:creationId xmlns:a16="http://schemas.microsoft.com/office/drawing/2014/main" id="{66CCBC43-53D1-6CEC-4999-6B98DD983E93}"/>
              </a:ext>
            </a:extLst>
          </p:cNvPr>
          <p:cNvSpPr/>
          <p:nvPr/>
        </p:nvSpPr>
        <p:spPr>
          <a:xfrm flipH="1">
            <a:off x="3046628" y="2634173"/>
            <a:ext cx="216000" cy="794825"/>
          </a:xfrm>
          <a:custGeom>
            <a:avLst/>
            <a:gdLst>
              <a:gd name="connsiteX0" fmla="*/ 0 w 226371"/>
              <a:gd name="connsiteY0" fmla="*/ 0 h 929497"/>
              <a:gd name="connsiteX1" fmla="*/ 226371 w 226371"/>
              <a:gd name="connsiteY1" fmla="*/ 0 h 929497"/>
              <a:gd name="connsiteX2" fmla="*/ 226371 w 226371"/>
              <a:gd name="connsiteY2" fmla="*/ 929497 h 929497"/>
              <a:gd name="connsiteX3" fmla="*/ 0 w 226371"/>
              <a:gd name="connsiteY3" fmla="*/ 929497 h 929497"/>
              <a:gd name="connsiteX4" fmla="*/ 0 w 226371"/>
              <a:gd name="connsiteY4" fmla="*/ 0 h 929497"/>
              <a:gd name="connsiteX0" fmla="*/ 5332 w 231703"/>
              <a:gd name="connsiteY0" fmla="*/ 0 h 929497"/>
              <a:gd name="connsiteX1" fmla="*/ 231703 w 231703"/>
              <a:gd name="connsiteY1" fmla="*/ 0 h 929497"/>
              <a:gd name="connsiteX2" fmla="*/ 231703 w 231703"/>
              <a:gd name="connsiteY2" fmla="*/ 929497 h 929497"/>
              <a:gd name="connsiteX3" fmla="*/ 5332 w 231703"/>
              <a:gd name="connsiteY3" fmla="*/ 929497 h 929497"/>
              <a:gd name="connsiteX4" fmla="*/ 0 w 231703"/>
              <a:gd name="connsiteY4" fmla="*/ 492860 h 929497"/>
              <a:gd name="connsiteX5" fmla="*/ 5332 w 231703"/>
              <a:gd name="connsiteY5" fmla="*/ 0 h 929497"/>
              <a:gd name="connsiteX0" fmla="*/ 0 w 231703"/>
              <a:gd name="connsiteY0" fmla="*/ 492860 h 929497"/>
              <a:gd name="connsiteX1" fmla="*/ 5332 w 231703"/>
              <a:gd name="connsiteY1" fmla="*/ 0 h 929497"/>
              <a:gd name="connsiteX2" fmla="*/ 231703 w 231703"/>
              <a:gd name="connsiteY2" fmla="*/ 0 h 929497"/>
              <a:gd name="connsiteX3" fmla="*/ 231703 w 231703"/>
              <a:gd name="connsiteY3" fmla="*/ 929497 h 929497"/>
              <a:gd name="connsiteX4" fmla="*/ 5332 w 231703"/>
              <a:gd name="connsiteY4" fmla="*/ 929497 h 929497"/>
              <a:gd name="connsiteX5" fmla="*/ 91440 w 231703"/>
              <a:gd name="connsiteY5" fmla="*/ 584300 h 929497"/>
              <a:gd name="connsiteX0" fmla="*/ 0 w 231703"/>
              <a:gd name="connsiteY0" fmla="*/ 492860 h 929497"/>
              <a:gd name="connsiteX1" fmla="*/ 5332 w 231703"/>
              <a:gd name="connsiteY1" fmla="*/ 0 h 929497"/>
              <a:gd name="connsiteX2" fmla="*/ 231703 w 231703"/>
              <a:gd name="connsiteY2" fmla="*/ 0 h 929497"/>
              <a:gd name="connsiteX3" fmla="*/ 231703 w 231703"/>
              <a:gd name="connsiteY3" fmla="*/ 929497 h 929497"/>
              <a:gd name="connsiteX4" fmla="*/ 5332 w 231703"/>
              <a:gd name="connsiteY4" fmla="*/ 929497 h 929497"/>
              <a:gd name="connsiteX0" fmla="*/ 0 w 226371"/>
              <a:gd name="connsiteY0" fmla="*/ 0 h 929497"/>
              <a:gd name="connsiteX1" fmla="*/ 226371 w 226371"/>
              <a:gd name="connsiteY1" fmla="*/ 0 h 929497"/>
              <a:gd name="connsiteX2" fmla="*/ 226371 w 226371"/>
              <a:gd name="connsiteY2" fmla="*/ 929497 h 929497"/>
              <a:gd name="connsiteX3" fmla="*/ 0 w 226371"/>
              <a:gd name="connsiteY3" fmla="*/ 929497 h 929497"/>
            </a:gdLst>
            <a:ahLst/>
            <a:cxnLst>
              <a:cxn ang="0">
                <a:pos x="connsiteX0" y="connsiteY0"/>
              </a:cxn>
              <a:cxn ang="0">
                <a:pos x="connsiteX1" y="connsiteY1"/>
              </a:cxn>
              <a:cxn ang="0">
                <a:pos x="connsiteX2" y="connsiteY2"/>
              </a:cxn>
              <a:cxn ang="0">
                <a:pos x="connsiteX3" y="connsiteY3"/>
              </a:cxn>
            </a:cxnLst>
            <a:rect l="l" t="t" r="r" b="b"/>
            <a:pathLst>
              <a:path w="226371" h="929497">
                <a:moveTo>
                  <a:pt x="0" y="0"/>
                </a:moveTo>
                <a:lnTo>
                  <a:pt x="226371" y="0"/>
                </a:lnTo>
                <a:lnTo>
                  <a:pt x="226371" y="929497"/>
                </a:lnTo>
                <a:lnTo>
                  <a:pt x="0" y="929497"/>
                </a:lnTo>
              </a:path>
            </a:pathLst>
          </a:custGeom>
          <a:noFill/>
          <a:ln>
            <a:solidFill>
              <a:schemeClr val="accent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 name="Straight Connector 63">
            <a:extLst>
              <a:ext uri="{FF2B5EF4-FFF2-40B4-BE49-F238E27FC236}">
                <a16:creationId xmlns:a16="http://schemas.microsoft.com/office/drawing/2014/main" id="{877E4BFD-FC9A-1A2C-F196-4F86B60F7D19}"/>
              </a:ext>
            </a:extLst>
          </p:cNvPr>
          <p:cNvCxnSpPr>
            <a:cxnSpLocks/>
          </p:cNvCxnSpPr>
          <p:nvPr/>
        </p:nvCxnSpPr>
        <p:spPr>
          <a:xfrm>
            <a:off x="2892557" y="3031585"/>
            <a:ext cx="160116" cy="0"/>
          </a:xfrm>
          <a:prstGeom prst="line">
            <a:avLst/>
          </a:prstGeom>
          <a:ln w="127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80" name="Rectangle 119">
            <a:extLst>
              <a:ext uri="{FF2B5EF4-FFF2-40B4-BE49-F238E27FC236}">
                <a16:creationId xmlns:a16="http://schemas.microsoft.com/office/drawing/2014/main" id="{F5B06258-F95E-5D40-1558-EFC6EBDEAD9E}"/>
              </a:ext>
            </a:extLst>
          </p:cNvPr>
          <p:cNvSpPr/>
          <p:nvPr/>
        </p:nvSpPr>
        <p:spPr>
          <a:xfrm>
            <a:off x="5295293" y="2634173"/>
            <a:ext cx="216000" cy="794825"/>
          </a:xfrm>
          <a:custGeom>
            <a:avLst/>
            <a:gdLst>
              <a:gd name="connsiteX0" fmla="*/ 0 w 226371"/>
              <a:gd name="connsiteY0" fmla="*/ 0 h 929497"/>
              <a:gd name="connsiteX1" fmla="*/ 226371 w 226371"/>
              <a:gd name="connsiteY1" fmla="*/ 0 h 929497"/>
              <a:gd name="connsiteX2" fmla="*/ 226371 w 226371"/>
              <a:gd name="connsiteY2" fmla="*/ 929497 h 929497"/>
              <a:gd name="connsiteX3" fmla="*/ 0 w 226371"/>
              <a:gd name="connsiteY3" fmla="*/ 929497 h 929497"/>
              <a:gd name="connsiteX4" fmla="*/ 0 w 226371"/>
              <a:gd name="connsiteY4" fmla="*/ 0 h 929497"/>
              <a:gd name="connsiteX0" fmla="*/ 5332 w 231703"/>
              <a:gd name="connsiteY0" fmla="*/ 0 h 929497"/>
              <a:gd name="connsiteX1" fmla="*/ 231703 w 231703"/>
              <a:gd name="connsiteY1" fmla="*/ 0 h 929497"/>
              <a:gd name="connsiteX2" fmla="*/ 231703 w 231703"/>
              <a:gd name="connsiteY2" fmla="*/ 929497 h 929497"/>
              <a:gd name="connsiteX3" fmla="*/ 5332 w 231703"/>
              <a:gd name="connsiteY3" fmla="*/ 929497 h 929497"/>
              <a:gd name="connsiteX4" fmla="*/ 0 w 231703"/>
              <a:gd name="connsiteY4" fmla="*/ 492860 h 929497"/>
              <a:gd name="connsiteX5" fmla="*/ 5332 w 231703"/>
              <a:gd name="connsiteY5" fmla="*/ 0 h 929497"/>
              <a:gd name="connsiteX0" fmla="*/ 0 w 231703"/>
              <a:gd name="connsiteY0" fmla="*/ 492860 h 929497"/>
              <a:gd name="connsiteX1" fmla="*/ 5332 w 231703"/>
              <a:gd name="connsiteY1" fmla="*/ 0 h 929497"/>
              <a:gd name="connsiteX2" fmla="*/ 231703 w 231703"/>
              <a:gd name="connsiteY2" fmla="*/ 0 h 929497"/>
              <a:gd name="connsiteX3" fmla="*/ 231703 w 231703"/>
              <a:gd name="connsiteY3" fmla="*/ 929497 h 929497"/>
              <a:gd name="connsiteX4" fmla="*/ 5332 w 231703"/>
              <a:gd name="connsiteY4" fmla="*/ 929497 h 929497"/>
              <a:gd name="connsiteX5" fmla="*/ 91440 w 231703"/>
              <a:gd name="connsiteY5" fmla="*/ 584300 h 929497"/>
              <a:gd name="connsiteX0" fmla="*/ 0 w 231703"/>
              <a:gd name="connsiteY0" fmla="*/ 492860 h 929497"/>
              <a:gd name="connsiteX1" fmla="*/ 5332 w 231703"/>
              <a:gd name="connsiteY1" fmla="*/ 0 h 929497"/>
              <a:gd name="connsiteX2" fmla="*/ 231703 w 231703"/>
              <a:gd name="connsiteY2" fmla="*/ 0 h 929497"/>
              <a:gd name="connsiteX3" fmla="*/ 231703 w 231703"/>
              <a:gd name="connsiteY3" fmla="*/ 929497 h 929497"/>
              <a:gd name="connsiteX4" fmla="*/ 5332 w 231703"/>
              <a:gd name="connsiteY4" fmla="*/ 929497 h 929497"/>
              <a:gd name="connsiteX0" fmla="*/ 0 w 226371"/>
              <a:gd name="connsiteY0" fmla="*/ 0 h 929497"/>
              <a:gd name="connsiteX1" fmla="*/ 226371 w 226371"/>
              <a:gd name="connsiteY1" fmla="*/ 0 h 929497"/>
              <a:gd name="connsiteX2" fmla="*/ 226371 w 226371"/>
              <a:gd name="connsiteY2" fmla="*/ 929497 h 929497"/>
              <a:gd name="connsiteX3" fmla="*/ 0 w 226371"/>
              <a:gd name="connsiteY3" fmla="*/ 929497 h 929497"/>
            </a:gdLst>
            <a:ahLst/>
            <a:cxnLst>
              <a:cxn ang="0">
                <a:pos x="connsiteX0" y="connsiteY0"/>
              </a:cxn>
              <a:cxn ang="0">
                <a:pos x="connsiteX1" y="connsiteY1"/>
              </a:cxn>
              <a:cxn ang="0">
                <a:pos x="connsiteX2" y="connsiteY2"/>
              </a:cxn>
              <a:cxn ang="0">
                <a:pos x="connsiteX3" y="connsiteY3"/>
              </a:cxn>
            </a:cxnLst>
            <a:rect l="l" t="t" r="r" b="b"/>
            <a:pathLst>
              <a:path w="226371" h="929497">
                <a:moveTo>
                  <a:pt x="0" y="0"/>
                </a:moveTo>
                <a:lnTo>
                  <a:pt x="226371" y="0"/>
                </a:lnTo>
                <a:lnTo>
                  <a:pt x="226371" y="929497"/>
                </a:lnTo>
                <a:lnTo>
                  <a:pt x="0" y="929497"/>
                </a:lnTo>
              </a:path>
            </a:pathLst>
          </a:custGeom>
          <a:noFill/>
          <a:ln>
            <a:solidFill>
              <a:schemeClr val="accent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0715AD87-86AF-8778-1D64-33AD3EE1A0B5}"/>
              </a:ext>
            </a:extLst>
          </p:cNvPr>
          <p:cNvSpPr>
            <a:spLocks/>
          </p:cNvSpPr>
          <p:nvPr/>
        </p:nvSpPr>
        <p:spPr>
          <a:xfrm>
            <a:off x="3262216" y="2329580"/>
            <a:ext cx="2027866" cy="648000"/>
          </a:xfrm>
          <a:prstGeom prst="rect">
            <a:avLst/>
          </a:prstGeom>
          <a:solidFill>
            <a:schemeClr val="accent2">
              <a:lumMod val="20000"/>
              <a:lumOff val="80000"/>
              <a:alpha val="50000"/>
            </a:schemeClr>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a:extLst>
              <a:ext uri="{FF2B5EF4-FFF2-40B4-BE49-F238E27FC236}">
                <a16:creationId xmlns:a16="http://schemas.microsoft.com/office/drawing/2014/main" id="{4B9515D5-96B6-2BEE-5B2E-03ADE94E63C6}"/>
              </a:ext>
            </a:extLst>
          </p:cNvPr>
          <p:cNvSpPr txBox="1"/>
          <p:nvPr/>
        </p:nvSpPr>
        <p:spPr>
          <a:xfrm>
            <a:off x="3700174" y="2491882"/>
            <a:ext cx="1578540" cy="323165"/>
          </a:xfrm>
          <a:prstGeom prst="rect">
            <a:avLst/>
          </a:prstGeom>
          <a:noFill/>
        </p:spPr>
        <p:txBody>
          <a:bodyPr wrap="square" lIns="0" tIns="0" rIns="0" bIns="0"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0" lang="ru" sz="1050" b="1" i="0" u="none" strike="noStrike" kern="1200" cap="none" spc="0" normalizeH="0" baseline="0" noProof="0" dirty="0">
                <a:ln>
                  <a:noFill/>
                </a:ln>
                <a:solidFill>
                  <a:schemeClr val="accent2"/>
                </a:solidFill>
                <a:uLnTx/>
                <a:uFillTx/>
                <a:latin typeface="Arial" panose="020B0604020202020204"/>
                <a:ea typeface="+mn-ea"/>
                <a:cs typeface="+mn-cs"/>
              </a:rPr>
              <a:t>PR группа такролимуса </a:t>
            </a:r>
            <a:br>
              <a:rPr kumimoji="0" lang="en-GB" sz="1050" b="1" i="0" u="none" strike="noStrike" kern="1200" cap="none" spc="0" normalizeH="0" baseline="0" noProof="0" dirty="0">
                <a:ln>
                  <a:noFill/>
                </a:ln>
                <a:solidFill>
                  <a:schemeClr val="accent2"/>
                </a:solidFill>
                <a:uLnTx/>
                <a:uFillTx/>
                <a:latin typeface="Arial" panose="020B0604020202020204"/>
                <a:ea typeface="+mn-ea"/>
                <a:cs typeface="+mn-cs"/>
              </a:rPr>
            </a:br>
            <a:r>
              <a:rPr kumimoji="0" lang="ru" sz="1050" i="0" u="none" strike="noStrike" kern="1200" cap="none" spc="0" normalizeH="0" baseline="0" noProof="0" dirty="0">
                <a:ln>
                  <a:noFill/>
                </a:ln>
                <a:solidFill>
                  <a:schemeClr val="accent2"/>
                </a:solidFill>
                <a:uLnTx/>
                <a:uFillTx/>
                <a:latin typeface="Arial" panose="020B0604020202020204"/>
                <a:ea typeface="+mn-ea"/>
                <a:cs typeface="+mn-cs"/>
              </a:rPr>
              <a:t>(n=145)</a:t>
            </a:r>
          </a:p>
        </p:txBody>
      </p:sp>
      <p:pic>
        <p:nvPicPr>
          <p:cNvPr id="71" name="Graphic 13" descr="Medicine with solid fill">
            <a:extLst>
              <a:ext uri="{FF2B5EF4-FFF2-40B4-BE49-F238E27FC236}">
                <a16:creationId xmlns:a16="http://schemas.microsoft.com/office/drawing/2014/main" id="{B69946F3-64B0-D37D-39A1-D4844765B6D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367115" y="2468959"/>
            <a:ext cx="324000" cy="324000"/>
          </a:xfrm>
          <a:prstGeom prst="rect">
            <a:avLst/>
          </a:prstGeom>
        </p:spPr>
      </p:pic>
      <p:sp>
        <p:nvSpPr>
          <p:cNvPr id="73" name="Rectangle 72">
            <a:extLst>
              <a:ext uri="{FF2B5EF4-FFF2-40B4-BE49-F238E27FC236}">
                <a16:creationId xmlns:a16="http://schemas.microsoft.com/office/drawing/2014/main" id="{AD5A5866-61F5-884D-E025-3807CDB39D77}"/>
              </a:ext>
            </a:extLst>
          </p:cNvPr>
          <p:cNvSpPr/>
          <p:nvPr/>
        </p:nvSpPr>
        <p:spPr>
          <a:xfrm>
            <a:off x="3262216" y="3110837"/>
            <a:ext cx="2027866" cy="648000"/>
          </a:xfrm>
          <a:prstGeom prst="rect">
            <a:avLst/>
          </a:prstGeom>
          <a:solidFill>
            <a:schemeClr val="accent4">
              <a:lumMod val="20000"/>
              <a:lumOff val="80000"/>
              <a:alpha val="50000"/>
            </a:schemeClr>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a:extLst>
              <a:ext uri="{FF2B5EF4-FFF2-40B4-BE49-F238E27FC236}">
                <a16:creationId xmlns:a16="http://schemas.microsoft.com/office/drawing/2014/main" id="{BD13A45D-80A7-0BAA-3DDF-457DEB2AC952}"/>
              </a:ext>
            </a:extLst>
          </p:cNvPr>
          <p:cNvSpPr txBox="1"/>
          <p:nvPr/>
        </p:nvSpPr>
        <p:spPr>
          <a:xfrm>
            <a:off x="3700174" y="3261911"/>
            <a:ext cx="1527266" cy="307777"/>
          </a:xfrm>
          <a:prstGeom prst="rect">
            <a:avLst/>
          </a:prstGeom>
          <a:noFill/>
        </p:spPr>
        <p:txBody>
          <a:bodyPr wrap="square" lIns="0" tIns="0" rIns="0" bIns="0" rtlCol="0">
            <a:spAutoFit/>
          </a:bodyPr>
          <a:lstStyle/>
          <a:p>
            <a:r>
              <a:rPr lang="ru" sz="1000" b="1" dirty="0">
                <a:solidFill>
                  <a:schemeClr val="accent4"/>
                </a:solidFill>
              </a:rPr>
              <a:t>Группа такролимуса IR </a:t>
            </a:r>
            <a:br>
              <a:rPr lang="en-SG" sz="1000" b="1" dirty="0">
                <a:solidFill>
                  <a:schemeClr val="accent4"/>
                </a:solidFill>
              </a:rPr>
            </a:br>
            <a:r>
              <a:rPr lang="ru" sz="1000" dirty="0">
                <a:solidFill>
                  <a:schemeClr val="accent4"/>
                </a:solidFill>
              </a:rPr>
              <a:t>(n=74)</a:t>
            </a:r>
          </a:p>
        </p:txBody>
      </p:sp>
      <p:pic>
        <p:nvPicPr>
          <p:cNvPr id="78" name="Graphic 13" descr="Medicine with solid fill">
            <a:extLst>
              <a:ext uri="{FF2B5EF4-FFF2-40B4-BE49-F238E27FC236}">
                <a16:creationId xmlns:a16="http://schemas.microsoft.com/office/drawing/2014/main" id="{11D8F306-72D7-2CBD-7E8A-2755FCB2F60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367115" y="3275788"/>
            <a:ext cx="324000" cy="324000"/>
          </a:xfrm>
          <a:prstGeom prst="rect">
            <a:avLst/>
          </a:prstGeom>
        </p:spPr>
      </p:pic>
      <p:cxnSp>
        <p:nvCxnSpPr>
          <p:cNvPr id="83" name="Straight Arrow Connector 82">
            <a:extLst>
              <a:ext uri="{FF2B5EF4-FFF2-40B4-BE49-F238E27FC236}">
                <a16:creationId xmlns:a16="http://schemas.microsoft.com/office/drawing/2014/main" id="{49AA7D4C-B6DD-ACE5-F9BE-4D5889A6730C}"/>
              </a:ext>
            </a:extLst>
          </p:cNvPr>
          <p:cNvCxnSpPr>
            <a:cxnSpLocks/>
          </p:cNvCxnSpPr>
          <p:nvPr/>
        </p:nvCxnSpPr>
        <p:spPr bwMode="auto">
          <a:xfrm>
            <a:off x="2043953" y="3031585"/>
            <a:ext cx="984969" cy="0"/>
          </a:xfrm>
          <a:prstGeom prst="straightConnector1">
            <a:avLst/>
          </a:prstGeom>
          <a:gradFill rotWithShape="1">
            <a:gsLst>
              <a:gs pos="0">
                <a:schemeClr val="accent1">
                  <a:gamma/>
                  <a:shade val="72941"/>
                  <a:invGamma/>
                </a:schemeClr>
              </a:gs>
              <a:gs pos="100000">
                <a:schemeClr val="accent1"/>
              </a:gs>
            </a:gsLst>
            <a:lin ang="0" scaled="1"/>
          </a:gradFill>
          <a:ln w="25400" cap="flat" cmpd="sng" algn="ctr">
            <a:solidFill>
              <a:schemeClr val="accent1"/>
            </a:solidFill>
            <a:prstDash val="solid"/>
            <a:round/>
            <a:headEnd type="arrow" w="lg" len="med"/>
            <a:tailEnd type="arrow" w="lg" len="med"/>
          </a:ln>
          <a:effectLst/>
        </p:spPr>
      </p:cxnSp>
      <p:sp>
        <p:nvSpPr>
          <p:cNvPr id="86" name="TextBox 85">
            <a:extLst>
              <a:ext uri="{FF2B5EF4-FFF2-40B4-BE49-F238E27FC236}">
                <a16:creationId xmlns:a16="http://schemas.microsoft.com/office/drawing/2014/main" id="{DECD88E3-383E-9F6C-FD60-355D0C5380DC}"/>
              </a:ext>
            </a:extLst>
          </p:cNvPr>
          <p:cNvSpPr txBox="1"/>
          <p:nvPr/>
        </p:nvSpPr>
        <p:spPr>
          <a:xfrm>
            <a:off x="2301354" y="2438220"/>
            <a:ext cx="701711" cy="498598"/>
          </a:xfrm>
          <a:prstGeom prst="rect">
            <a:avLst/>
          </a:prstGeom>
          <a:noFill/>
        </p:spPr>
        <p:txBody>
          <a:bodyPr wrap="square" lIns="0" tIns="0" rIns="0" bIns="0" rtlCol="0">
            <a:spAutoFit/>
          </a:bodyPr>
          <a:lstStyle/>
          <a:p>
            <a:pPr marL="0" marR="0" lvl="0" indent="0" algn="ctr" defTabSz="457200" rtl="0" eaLnBrk="1" fontAlgn="auto" latinLnBrk="0" hangingPunct="1">
              <a:lnSpc>
                <a:spcPct val="90000"/>
              </a:lnSpc>
              <a:spcBef>
                <a:spcPts val="0"/>
              </a:spcBef>
              <a:spcAft>
                <a:spcPts val="0"/>
              </a:spcAft>
              <a:buClrTx/>
              <a:buSzTx/>
              <a:buFontTx/>
              <a:buNone/>
              <a:tabLst/>
              <a:defRPr/>
            </a:pPr>
            <a:r>
              <a:rPr lang="ru" sz="900" b="1" dirty="0">
                <a:solidFill>
                  <a:schemeClr val="accent1"/>
                </a:solidFill>
                <a:latin typeface="Arial" panose="020B0604020202020204"/>
              </a:rPr>
              <a:t>IR такролимус в течение </a:t>
            </a:r>
            <a:br>
              <a:rPr lang="en-US" sz="900" b="1" dirty="0">
                <a:solidFill>
                  <a:schemeClr val="accent1"/>
                </a:solidFill>
                <a:latin typeface="Arial" panose="020B0604020202020204"/>
              </a:rPr>
            </a:br>
            <a:r>
              <a:rPr lang="ru" sz="900" b="1" dirty="0">
                <a:solidFill>
                  <a:schemeClr val="accent1"/>
                </a:solidFill>
                <a:latin typeface="Arial" panose="020B0604020202020204"/>
              </a:rPr>
              <a:t>3 </a:t>
            </a:r>
            <a:r>
              <a:rPr kumimoji="0" lang="ru" sz="900" b="1" i="0" u="none" strike="noStrike" kern="1200" cap="none" spc="0" normalizeH="0" baseline="0" noProof="0" dirty="0">
                <a:ln>
                  <a:noFill/>
                </a:ln>
                <a:solidFill>
                  <a:schemeClr val="accent1"/>
                </a:solidFill>
                <a:effectLst/>
                <a:uLnTx/>
                <a:uFillTx/>
                <a:latin typeface="Arial" panose="020B0604020202020204"/>
                <a:ea typeface="+mn-ea"/>
                <a:cs typeface="+mn-cs"/>
              </a:rPr>
              <a:t>мес.</a:t>
            </a:r>
          </a:p>
        </p:txBody>
      </p:sp>
      <p:sp>
        <p:nvSpPr>
          <p:cNvPr id="103" name="TextBox 102">
            <a:extLst>
              <a:ext uri="{FF2B5EF4-FFF2-40B4-BE49-F238E27FC236}">
                <a16:creationId xmlns:a16="http://schemas.microsoft.com/office/drawing/2014/main" id="{6E20A6E3-35C5-43BA-79C9-AAF431D0A8FF}"/>
              </a:ext>
            </a:extLst>
          </p:cNvPr>
          <p:cNvSpPr txBox="1"/>
          <p:nvPr/>
        </p:nvSpPr>
        <p:spPr>
          <a:xfrm>
            <a:off x="6671514" y="1368000"/>
            <a:ext cx="5220000" cy="338554"/>
          </a:xfrm>
          <a:prstGeom prst="rect">
            <a:avLst/>
          </a:prstGeom>
          <a:noFill/>
        </p:spPr>
        <p:txBody>
          <a:bodyPr wrap="square" rtlCol="0">
            <a:spAutoFit/>
          </a:bodyPr>
          <a:lstStyle/>
          <a:p>
            <a:pPr algn="ctr"/>
            <a:r>
              <a:rPr lang="ru" sz="1600" b="1" dirty="0">
                <a:solidFill>
                  <a:schemeClr val="accent2"/>
                </a:solidFill>
              </a:rPr>
              <a:t>10-летнее последующее исследование </a:t>
            </a:r>
            <a:r>
              <a:rPr lang="ru" sz="1600" b="1" baseline="30000" dirty="0">
                <a:solidFill>
                  <a:schemeClr val="accent2"/>
                </a:solidFill>
              </a:rPr>
              <a:t>2</a:t>
            </a:r>
          </a:p>
        </p:txBody>
      </p:sp>
      <p:grpSp>
        <p:nvGrpSpPr>
          <p:cNvPr id="128" name="Group 127">
            <a:extLst>
              <a:ext uri="{FF2B5EF4-FFF2-40B4-BE49-F238E27FC236}">
                <a16:creationId xmlns:a16="http://schemas.microsoft.com/office/drawing/2014/main" id="{F9DDF14B-760A-DADD-3270-33605CCC2841}"/>
              </a:ext>
            </a:extLst>
          </p:cNvPr>
          <p:cNvGrpSpPr/>
          <p:nvPr/>
        </p:nvGrpSpPr>
        <p:grpSpPr>
          <a:xfrm>
            <a:off x="11283554" y="2329580"/>
            <a:ext cx="423071" cy="1429257"/>
            <a:chOff x="11175804" y="2329580"/>
            <a:chExt cx="423071" cy="1429257"/>
          </a:xfrm>
        </p:grpSpPr>
        <p:sp>
          <p:nvSpPr>
            <p:cNvPr id="123" name="Rectangle: Rounded Corners 39">
              <a:extLst>
                <a:ext uri="{FF2B5EF4-FFF2-40B4-BE49-F238E27FC236}">
                  <a16:creationId xmlns:a16="http://schemas.microsoft.com/office/drawing/2014/main" id="{A3E29383-0985-66AE-0D47-FDB9B0627651}"/>
                </a:ext>
              </a:extLst>
            </p:cNvPr>
            <p:cNvSpPr/>
            <p:nvPr/>
          </p:nvSpPr>
          <p:spPr>
            <a:xfrm>
              <a:off x="11175804" y="2329580"/>
              <a:ext cx="423071" cy="1429257"/>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SG" sz="1000" b="1" dirty="0">
                <a:solidFill>
                  <a:schemeClr val="tx2"/>
                </a:solidFill>
              </a:endParaRPr>
            </a:p>
          </p:txBody>
        </p:sp>
        <p:sp>
          <p:nvSpPr>
            <p:cNvPr id="126" name="TextBox 125">
              <a:extLst>
                <a:ext uri="{FF2B5EF4-FFF2-40B4-BE49-F238E27FC236}">
                  <a16:creationId xmlns:a16="http://schemas.microsoft.com/office/drawing/2014/main" id="{DB045E87-7D32-22B4-0320-3E9248DC79B6}"/>
                </a:ext>
              </a:extLst>
            </p:cNvPr>
            <p:cNvSpPr txBox="1"/>
            <p:nvPr/>
          </p:nvSpPr>
          <p:spPr>
            <a:xfrm rot="16200000">
              <a:off x="10805857" y="2989933"/>
              <a:ext cx="1195837" cy="153888"/>
            </a:xfrm>
            <a:prstGeom prst="rect">
              <a:avLst/>
            </a:prstGeom>
            <a:noFill/>
          </p:spPr>
          <p:txBody>
            <a:bodyPr wrap="square" lIns="0" tIns="0" rIns="0" bIns="0" rtlCol="0">
              <a:spAutoFit/>
            </a:bodyPr>
            <a:lstStyle/>
            <a:p>
              <a:pPr algn="ctr"/>
              <a:r>
                <a:rPr lang="ru" sz="1000" b="1" dirty="0">
                  <a:solidFill>
                    <a:schemeClr val="bg1"/>
                  </a:solidFill>
                </a:rPr>
                <a:t>Конец наблюдения</a:t>
              </a:r>
            </a:p>
          </p:txBody>
        </p:sp>
      </p:grpSp>
      <p:cxnSp>
        <p:nvCxnSpPr>
          <p:cNvPr id="131" name="Straight Arrow Connector 130">
            <a:extLst>
              <a:ext uri="{FF2B5EF4-FFF2-40B4-BE49-F238E27FC236}">
                <a16:creationId xmlns:a16="http://schemas.microsoft.com/office/drawing/2014/main" id="{9653A6A5-B835-86A4-BD4A-A4AEA46C327C}"/>
              </a:ext>
            </a:extLst>
          </p:cNvPr>
          <p:cNvCxnSpPr>
            <a:cxnSpLocks/>
          </p:cNvCxnSpPr>
          <p:nvPr/>
        </p:nvCxnSpPr>
        <p:spPr>
          <a:xfrm>
            <a:off x="6397095" y="2993391"/>
            <a:ext cx="4824000" cy="12075"/>
          </a:xfrm>
          <a:prstGeom prst="straightConnector1">
            <a:avLst/>
          </a:prstGeom>
          <a:ln w="12700">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1" name="Arrow: Right 6">
            <a:extLst>
              <a:ext uri="{FF2B5EF4-FFF2-40B4-BE49-F238E27FC236}">
                <a16:creationId xmlns:a16="http://schemas.microsoft.com/office/drawing/2014/main" id="{BE406535-7D64-B8CF-6803-DC7D93E66AC8}"/>
              </a:ext>
            </a:extLst>
          </p:cNvPr>
          <p:cNvSpPr/>
          <p:nvPr/>
        </p:nvSpPr>
        <p:spPr>
          <a:xfrm>
            <a:off x="5520487" y="2734455"/>
            <a:ext cx="1220060" cy="548888"/>
          </a:xfrm>
          <a:prstGeom prst="rightArrow">
            <a:avLst>
              <a:gd name="adj1" fmla="val 54132"/>
              <a:gd name="adj2" fmla="val 6597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nvGrpSpPr>
          <p:cNvPr id="130" name="Group 129">
            <a:extLst>
              <a:ext uri="{FF2B5EF4-FFF2-40B4-BE49-F238E27FC236}">
                <a16:creationId xmlns:a16="http://schemas.microsoft.com/office/drawing/2014/main" id="{DCF1CCC6-5098-9E1D-CBE1-2FAF501E1961}"/>
              </a:ext>
            </a:extLst>
          </p:cNvPr>
          <p:cNvGrpSpPr/>
          <p:nvPr/>
        </p:nvGrpSpPr>
        <p:grpSpPr>
          <a:xfrm>
            <a:off x="7838331" y="2327292"/>
            <a:ext cx="2812735" cy="1431546"/>
            <a:chOff x="7838331" y="2327292"/>
            <a:chExt cx="2812735" cy="1431546"/>
          </a:xfrm>
        </p:grpSpPr>
        <p:sp>
          <p:nvSpPr>
            <p:cNvPr id="116" name="Rectangle 115">
              <a:extLst>
                <a:ext uri="{FF2B5EF4-FFF2-40B4-BE49-F238E27FC236}">
                  <a16:creationId xmlns:a16="http://schemas.microsoft.com/office/drawing/2014/main" id="{D85041DE-1C7C-C9E9-1E73-CD0CC33DC5B2}"/>
                </a:ext>
              </a:extLst>
            </p:cNvPr>
            <p:cNvSpPr/>
            <p:nvPr/>
          </p:nvSpPr>
          <p:spPr>
            <a:xfrm>
              <a:off x="7838331" y="2327292"/>
              <a:ext cx="2812735" cy="1431546"/>
            </a:xfrm>
            <a:prstGeom prst="rect">
              <a:avLst/>
            </a:prstGeom>
            <a:solidFill>
              <a:schemeClr val="bg1"/>
            </a:solidFill>
            <a:ln>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8" name="Graphic 117" descr="Monthly calendar with solid fill">
              <a:extLst>
                <a:ext uri="{FF2B5EF4-FFF2-40B4-BE49-F238E27FC236}">
                  <a16:creationId xmlns:a16="http://schemas.microsoft.com/office/drawing/2014/main" id="{1920761C-2D5A-7DCA-11A7-B1636353E2BF}"/>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9095794" y="2397814"/>
              <a:ext cx="297809" cy="297809"/>
            </a:xfrm>
            <a:prstGeom prst="rect">
              <a:avLst/>
            </a:prstGeom>
          </p:spPr>
        </p:pic>
        <p:sp>
          <p:nvSpPr>
            <p:cNvPr id="120" name="TextBox 119">
              <a:extLst>
                <a:ext uri="{FF2B5EF4-FFF2-40B4-BE49-F238E27FC236}">
                  <a16:creationId xmlns:a16="http://schemas.microsoft.com/office/drawing/2014/main" id="{F08FE5EA-DC98-3DA0-F728-90CEE5347A0C}"/>
                </a:ext>
              </a:extLst>
            </p:cNvPr>
            <p:cNvSpPr txBox="1"/>
            <p:nvPr/>
          </p:nvSpPr>
          <p:spPr>
            <a:xfrm>
              <a:off x="8787498" y="3437310"/>
              <a:ext cx="914400" cy="261610"/>
            </a:xfrm>
            <a:prstGeom prst="rect">
              <a:avLst/>
            </a:prstGeom>
            <a:noFill/>
          </p:spPr>
          <p:txBody>
            <a:bodyPr wrap="square" rtlCol="0">
              <a:spAutoFit/>
            </a:bodyPr>
            <a:lstStyle/>
            <a:p>
              <a:pPr algn="ctr"/>
              <a:r>
                <a:rPr lang="ru" sz="1100" dirty="0">
                  <a:solidFill>
                    <a:schemeClr val="accent1"/>
                  </a:solidFill>
                </a:rPr>
                <a:t>п=172</a:t>
              </a:r>
              <a:endParaRPr lang="en-SG" sz="1100" dirty="0">
                <a:solidFill>
                  <a:schemeClr val="accent1"/>
                </a:solidFill>
              </a:endParaRPr>
            </a:p>
          </p:txBody>
        </p:sp>
        <p:sp>
          <p:nvSpPr>
            <p:cNvPr id="121" name="TextBox 120">
              <a:extLst>
                <a:ext uri="{FF2B5EF4-FFF2-40B4-BE49-F238E27FC236}">
                  <a16:creationId xmlns:a16="http://schemas.microsoft.com/office/drawing/2014/main" id="{1FE68A09-9B0C-B732-F9E1-54F5B8EB17C7}"/>
                </a:ext>
              </a:extLst>
            </p:cNvPr>
            <p:cNvSpPr txBox="1"/>
            <p:nvPr/>
          </p:nvSpPr>
          <p:spPr>
            <a:xfrm>
              <a:off x="7987546" y="2844545"/>
              <a:ext cx="2514304" cy="507831"/>
            </a:xfrm>
            <a:prstGeom prst="rect">
              <a:avLst/>
            </a:prstGeom>
            <a:noFill/>
          </p:spPr>
          <p:txBody>
            <a:bodyPr wrap="square" lIns="0" tIns="0" rIns="0" bIns="0" rtlCol="0">
              <a:spAutoFit/>
            </a:bodyPr>
            <a:lstStyle/>
            <a:p>
              <a:pPr algn="ctr"/>
              <a:r>
                <a:rPr lang="ru" sz="1100" b="1" dirty="0">
                  <a:solidFill>
                    <a:schemeClr val="accent1"/>
                  </a:solidFill>
                </a:rPr>
                <a:t>Данные собираются каждые 6 месяцев до </a:t>
              </a:r>
              <a:br>
                <a:rPr lang="en-US" sz="1100" b="1" dirty="0">
                  <a:solidFill>
                    <a:schemeClr val="accent1"/>
                  </a:solidFill>
                </a:rPr>
              </a:br>
              <a:r>
                <a:rPr lang="ru" sz="1100" b="1" dirty="0">
                  <a:solidFill>
                    <a:schemeClr val="accent1"/>
                  </a:solidFill>
                </a:rPr>
                <a:t>10 лет </a:t>
              </a:r>
              <a:r>
                <a:rPr lang="ru" sz="1100" dirty="0">
                  <a:solidFill>
                    <a:schemeClr val="accent1"/>
                  </a:solidFill>
                </a:rPr>
                <a:t>после окончания </a:t>
              </a:r>
              <a:br>
                <a:rPr lang="en-US" sz="1100" dirty="0">
                  <a:solidFill>
                    <a:schemeClr val="accent1"/>
                  </a:solidFill>
                </a:rPr>
              </a:br>
              <a:r>
                <a:rPr lang="ru" sz="1100" dirty="0">
                  <a:solidFill>
                    <a:schemeClr val="accent1"/>
                  </a:solidFill>
                </a:rPr>
                <a:t>исходного исследования.</a:t>
              </a:r>
            </a:p>
          </p:txBody>
        </p:sp>
      </p:grpSp>
      <p:sp>
        <p:nvSpPr>
          <p:cNvPr id="65" name="Rectangle 26">
            <a:extLst>
              <a:ext uri="{FF2B5EF4-FFF2-40B4-BE49-F238E27FC236}">
                <a16:creationId xmlns:a16="http://schemas.microsoft.com/office/drawing/2014/main" id="{4ACE0C44-3C60-43A0-B456-1E9819E1F746}"/>
              </a:ext>
            </a:extLst>
          </p:cNvPr>
          <p:cNvSpPr/>
          <p:nvPr/>
        </p:nvSpPr>
        <p:spPr>
          <a:xfrm>
            <a:off x="360000" y="6065381"/>
            <a:ext cx="9622200" cy="307777"/>
          </a:xfrm>
          <a:prstGeom prst="rect">
            <a:avLst/>
          </a:prstGeom>
        </p:spPr>
        <p:txBody>
          <a:bodyPr wrap="square" anchor="b">
            <a:spAutoFit/>
          </a:bodyPr>
          <a:lstStyle/>
          <a:p>
            <a:pPr lvl="0" defTabSz="457200">
              <a:defRPr/>
            </a:pPr>
            <a:r>
              <a:rPr lang="en-SG" sz="700" baseline="30000" dirty="0" err="1">
                <a:solidFill>
                  <a:schemeClr val="accent5"/>
                </a:solidFill>
              </a:rPr>
              <a:t>a</a:t>
            </a:r>
            <a:r>
              <a:rPr lang="en-SG" sz="700" dirty="0" err="1">
                <a:solidFill>
                  <a:schemeClr val="accent5"/>
                </a:solidFill>
              </a:rPr>
              <a:t>Clinical</a:t>
            </a:r>
            <a:r>
              <a:rPr lang="en-SG" sz="700" dirty="0">
                <a:solidFill>
                  <a:schemeClr val="accent5"/>
                </a:solidFill>
              </a:rPr>
              <a:t> trial registration: BE-02-RG-186. </a:t>
            </a:r>
            <a:r>
              <a:rPr lang="en-SG" sz="700" baseline="30000" dirty="0">
                <a:solidFill>
                  <a:schemeClr val="accent5"/>
                </a:solidFill>
              </a:rPr>
              <a:t>b</a:t>
            </a:r>
            <a:r>
              <a:rPr lang="en-US" sz="700" dirty="0">
                <a:solidFill>
                  <a:schemeClr val="accent5"/>
                </a:solidFill>
              </a:rPr>
              <a:t>Once-daily tacrolimus once daily has significantly superior adherence versus the twice-daily regimen. </a:t>
            </a:r>
          </a:p>
          <a:p>
            <a:pPr lvl="0" defTabSz="457200">
              <a:defRPr/>
            </a:pPr>
            <a:r>
              <a:rPr lang="en-SG" sz="700" dirty="0">
                <a:solidFill>
                  <a:schemeClr val="accent5"/>
                </a:solidFill>
              </a:rPr>
              <a:t>ADMIRAD, </a:t>
            </a:r>
            <a:r>
              <a:rPr lang="en-US" sz="700" dirty="0">
                <a:solidFill>
                  <a:schemeClr val="accent5"/>
                </a:solidFill>
              </a:rPr>
              <a:t>Adherence Measurement in Stable Renal Transplant Patients Following Conversion From PROGRAF to ADVAGRAF</a:t>
            </a:r>
            <a:r>
              <a:rPr lang="en-SG" sz="700" dirty="0">
                <a:solidFill>
                  <a:schemeClr val="accent5"/>
                </a:solidFill>
              </a:rPr>
              <a:t>; BCAR, biopsy-confirmed acute rejection; IR, immediate-release; OS, overall survival; PR, prolonged-release</a:t>
            </a:r>
          </a:p>
        </p:txBody>
      </p:sp>
      <p:sp>
        <p:nvSpPr>
          <p:cNvPr id="69" name="Rectangle 65">
            <a:extLst>
              <a:ext uri="{FF2B5EF4-FFF2-40B4-BE49-F238E27FC236}">
                <a16:creationId xmlns:a16="http://schemas.microsoft.com/office/drawing/2014/main" id="{0C48EC7C-24DF-4FDA-9C0C-BC1B3ED2286C}"/>
              </a:ext>
            </a:extLst>
          </p:cNvPr>
          <p:cNvSpPr/>
          <p:nvPr/>
        </p:nvSpPr>
        <p:spPr>
          <a:xfrm>
            <a:off x="360000" y="6398354"/>
            <a:ext cx="10429540" cy="307777"/>
          </a:xfrm>
          <a:prstGeom prst="rect">
            <a:avLst/>
          </a:prstGeom>
        </p:spPr>
        <p:txBody>
          <a:bodyPr wrap="square">
            <a:spAutoFit/>
          </a:bodyPr>
          <a:lstStyle/>
          <a:p>
            <a:r>
              <a:rPr lang="en-US" sz="700" dirty="0">
                <a:solidFill>
                  <a:schemeClr val="accent5"/>
                </a:solidFill>
              </a:rPr>
              <a:t>1. </a:t>
            </a:r>
            <a:r>
              <a:rPr lang="en-US" sz="700" dirty="0" err="1">
                <a:solidFill>
                  <a:schemeClr val="accent5"/>
                </a:solidFill>
              </a:rPr>
              <a:t>Kuypers</a:t>
            </a:r>
            <a:r>
              <a:rPr lang="en-US" sz="700" dirty="0">
                <a:solidFill>
                  <a:schemeClr val="accent5"/>
                </a:solidFill>
              </a:rPr>
              <a:t> DRJ, et al. Transplantation. 2013;95:333-340. 2. </a:t>
            </a:r>
            <a:r>
              <a:rPr lang="en-US" sz="700" dirty="0" err="1">
                <a:solidFill>
                  <a:schemeClr val="accent5"/>
                </a:solidFill>
              </a:rPr>
              <a:t>Kuypers</a:t>
            </a:r>
            <a:r>
              <a:rPr lang="en-US" sz="700" dirty="0">
                <a:solidFill>
                  <a:schemeClr val="accent5"/>
                </a:solidFill>
              </a:rPr>
              <a:t> D, et al. Transplant Direct. 2023;9:e1465.</a:t>
            </a:r>
          </a:p>
          <a:p>
            <a:endParaRPr lang="en-US" sz="700" dirty="0">
              <a:solidFill>
                <a:schemeClr val="accent5"/>
              </a:solidFill>
            </a:endParaRPr>
          </a:p>
        </p:txBody>
      </p:sp>
    </p:spTree>
    <p:extLst>
      <p:ext uri="{BB962C8B-B14F-4D97-AF65-F5344CB8AC3E}">
        <p14:creationId xmlns:p14="http://schemas.microsoft.com/office/powerpoint/2010/main" val="1832215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F3EC5016-ECD8-4F64-A632-B59AECA9EE6A}"/>
              </a:ext>
            </a:extLst>
          </p:cNvPr>
          <p:cNvSpPr>
            <a:spLocks noGrp="1"/>
          </p:cNvSpPr>
          <p:nvPr>
            <p:ph type="ctrTitle"/>
          </p:nvPr>
        </p:nvSpPr>
        <p:spPr>
          <a:xfrm>
            <a:off x="598099" y="1612241"/>
            <a:ext cx="8309928" cy="1800519"/>
          </a:xfrm>
        </p:spPr>
        <p:txBody>
          <a:bodyPr>
            <a:noAutofit/>
          </a:bodyPr>
          <a:lstStyle/>
          <a:p>
            <a:r>
              <a:rPr lang="ru" sz="3200" dirty="0">
                <a:solidFill>
                  <a:schemeClr val="accent1"/>
                </a:solidFill>
              </a:rPr>
              <a:t>Результаты</a:t>
            </a:r>
          </a:p>
        </p:txBody>
      </p:sp>
      <p:sp>
        <p:nvSpPr>
          <p:cNvPr id="3" name="Text Placeholder 5">
            <a:extLst>
              <a:ext uri="{FF2B5EF4-FFF2-40B4-BE49-F238E27FC236}">
                <a16:creationId xmlns:a16="http://schemas.microsoft.com/office/drawing/2014/main" id="{2F2D522E-97C1-579B-C363-C56D7EEA2AA1}"/>
              </a:ext>
            </a:extLst>
          </p:cNvPr>
          <p:cNvSpPr txBox="1">
            <a:spLocks/>
          </p:cNvSpPr>
          <p:nvPr/>
        </p:nvSpPr>
        <p:spPr>
          <a:xfrm>
            <a:off x="360000" y="6397200"/>
            <a:ext cx="5626100" cy="208353"/>
          </a:xfrm>
          <a:prstGeom prst="rect">
            <a:avLst/>
          </a:prstGeom>
        </p:spPr>
        <p:txBody>
          <a:bodyPr/>
          <a:lstStyle>
            <a:lvl1pPr marL="0" indent="0" algn="l" defTabSz="685800" rtl="0" eaLnBrk="1" latinLnBrk="0" hangingPunct="1">
              <a:lnSpc>
                <a:spcPct val="110000"/>
              </a:lnSpc>
              <a:spcBef>
                <a:spcPts val="750"/>
              </a:spcBef>
              <a:buFont typeface="Arial" panose="020B0604020202020204" pitchFamily="34" charset="0"/>
              <a:buNone/>
              <a:defRPr sz="1600" b="0" kern="1200">
                <a:solidFill>
                  <a:schemeClr val="tx2"/>
                </a:solidFill>
                <a:latin typeface="Arial" panose="020B0604020202020204" pitchFamily="34" charset="0"/>
                <a:ea typeface="+mn-ea"/>
                <a:cs typeface="Arial" panose="020B0604020202020204" pitchFamily="34" charset="0"/>
              </a:defRPr>
            </a:lvl1pPr>
            <a:lvl2pPr marL="0" indent="0" algn="l" defTabSz="685800" rtl="0" eaLnBrk="1" latinLnBrk="0" hangingPunct="1">
              <a:lnSpc>
                <a:spcPct val="120000"/>
              </a:lnSpc>
              <a:spcBef>
                <a:spcPts val="0"/>
              </a:spcBef>
              <a:spcAft>
                <a:spcPts val="300"/>
              </a:spcAft>
              <a:buFont typeface="Arial" panose="020B0604020202020204" pitchFamily="34" charset="0"/>
              <a:buNone/>
              <a:defRPr sz="1400" b="0" kern="1200">
                <a:solidFill>
                  <a:schemeClr val="accent1"/>
                </a:solidFill>
                <a:latin typeface="Arial" panose="020B0604020202020204" pitchFamily="34" charset="0"/>
                <a:ea typeface="+mn-ea"/>
                <a:cs typeface="Arial" panose="020B0604020202020204" pitchFamily="34" charset="0"/>
              </a:defRPr>
            </a:lvl2pPr>
            <a:lvl3pPr marL="0" indent="0" algn="l" defTabSz="685800" rtl="0" eaLnBrk="1" latinLnBrk="0" hangingPunct="1">
              <a:lnSpc>
                <a:spcPct val="120000"/>
              </a:lnSpc>
              <a:spcBef>
                <a:spcPts val="450"/>
              </a:spcBef>
              <a:spcAft>
                <a:spcPts val="300"/>
              </a:spcAft>
              <a:buFont typeface="Arial" panose="020B0604020202020204" pitchFamily="34" charset="0"/>
              <a:buNone/>
              <a:defRPr sz="1400" b="0" kern="1200">
                <a:solidFill>
                  <a:schemeClr val="tx2"/>
                </a:solidFill>
                <a:latin typeface="Arial" panose="020B0604020202020204" pitchFamily="34" charset="0"/>
                <a:ea typeface="+mn-ea"/>
                <a:cs typeface="Arial" panose="020B0604020202020204" pitchFamily="34" charset="0"/>
              </a:defRPr>
            </a:lvl3pPr>
            <a:lvl4pPr marL="175022" indent="-175022" algn="l" defTabSz="685800" rtl="0" eaLnBrk="1" latinLnBrk="0" hangingPunct="1">
              <a:lnSpc>
                <a:spcPct val="120000"/>
              </a:lnSpc>
              <a:spcBef>
                <a:spcPts val="450"/>
              </a:spcBef>
              <a:spcAft>
                <a:spcPts val="300"/>
              </a:spcAft>
              <a:buFont typeface="Arial" panose="020B0604020202020204" pitchFamily="34" charset="0"/>
              <a:buChar char="•"/>
              <a:defRPr sz="1400" b="0" kern="1200">
                <a:solidFill>
                  <a:schemeClr val="tx2"/>
                </a:solidFill>
                <a:latin typeface="Arial" panose="020B0604020202020204" pitchFamily="34" charset="0"/>
                <a:ea typeface="+mn-ea"/>
                <a:cs typeface="Arial" panose="020B0604020202020204" pitchFamily="34" charset="0"/>
              </a:defRPr>
            </a:lvl4pPr>
            <a:lvl5pPr marL="388144" indent="-175022" algn="l" defTabSz="685800" rtl="0" eaLnBrk="1" latinLnBrk="0" hangingPunct="1">
              <a:lnSpc>
                <a:spcPct val="120000"/>
              </a:lnSpc>
              <a:spcBef>
                <a:spcPts val="450"/>
              </a:spcBef>
              <a:spcAft>
                <a:spcPts val="300"/>
              </a:spcAft>
              <a:buFont typeface="Helvetica" panose="020B0604020202020204" pitchFamily="34" charset="0"/>
              <a:buChar char="‒"/>
              <a:defRPr sz="1400" b="0" kern="1200">
                <a:solidFill>
                  <a:schemeClr val="tx2"/>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ru" sz="700" dirty="0" err="1">
                <a:solidFill>
                  <a:schemeClr val="accent5"/>
                </a:solidFill>
              </a:rPr>
              <a:t>Кайперс </a:t>
            </a:r>
            <a:r>
              <a:rPr lang="ru" sz="700" dirty="0">
                <a:solidFill>
                  <a:schemeClr val="accent5"/>
                </a:solidFill>
              </a:rPr>
              <a:t>Д. и соавт. Прямая трансплантация. 2023;9:e1465.</a:t>
            </a:r>
          </a:p>
        </p:txBody>
      </p:sp>
      <p:sp>
        <p:nvSpPr>
          <p:cNvPr id="6" name="Subtitle 5">
            <a:extLst>
              <a:ext uri="{FF2B5EF4-FFF2-40B4-BE49-F238E27FC236}">
                <a16:creationId xmlns:a16="http://schemas.microsoft.com/office/drawing/2014/main" id="{267C83DF-2314-92F2-2F57-6A879054CC91}"/>
              </a:ext>
            </a:extLst>
          </p:cNvPr>
          <p:cNvSpPr>
            <a:spLocks noGrp="1"/>
          </p:cNvSpPr>
          <p:nvPr>
            <p:ph type="subTitle" idx="1"/>
          </p:nvPr>
        </p:nvSpPr>
        <p:spPr/>
        <p:txBody>
          <a:bodyPr/>
          <a:lstStyle/>
          <a:p>
            <a:endParaRPr lang="en-SG" dirty="0"/>
          </a:p>
        </p:txBody>
      </p:sp>
    </p:spTree>
    <p:extLst>
      <p:ext uri="{BB962C8B-B14F-4D97-AF65-F5344CB8AC3E}">
        <p14:creationId xmlns:p14="http://schemas.microsoft.com/office/powerpoint/2010/main" val="3365781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60D7D-9E50-4CDA-8921-C85261493731}"/>
              </a:ext>
            </a:extLst>
          </p:cNvPr>
          <p:cNvSpPr>
            <a:spLocks noGrp="1"/>
          </p:cNvSpPr>
          <p:nvPr>
            <p:ph type="title"/>
          </p:nvPr>
        </p:nvSpPr>
        <p:spPr/>
        <p:txBody>
          <a:bodyPr/>
          <a:lstStyle/>
          <a:p>
            <a:r>
              <a:rPr lang="ru" sz="2400" cap="none" dirty="0"/>
              <a:t>ПАЦИЕНТЫ</a:t>
            </a:r>
          </a:p>
        </p:txBody>
      </p:sp>
      <p:cxnSp>
        <p:nvCxnSpPr>
          <p:cNvPr id="17" name="Straight Arrow Connector 16">
            <a:extLst>
              <a:ext uri="{FF2B5EF4-FFF2-40B4-BE49-F238E27FC236}">
                <a16:creationId xmlns:a16="http://schemas.microsoft.com/office/drawing/2014/main" id="{3A3CB049-3B9B-AFE4-28AF-2B40F8BFF452}"/>
              </a:ext>
            </a:extLst>
          </p:cNvPr>
          <p:cNvCxnSpPr>
            <a:cxnSpLocks/>
            <a:endCxn id="15" idx="0"/>
          </p:cNvCxnSpPr>
          <p:nvPr/>
        </p:nvCxnSpPr>
        <p:spPr>
          <a:xfrm flipH="1">
            <a:off x="6095994" y="4624972"/>
            <a:ext cx="6" cy="186292"/>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49" name="Rectangle: Rounded Corners 48">
            <a:extLst>
              <a:ext uri="{FF2B5EF4-FFF2-40B4-BE49-F238E27FC236}">
                <a16:creationId xmlns:a16="http://schemas.microsoft.com/office/drawing/2014/main" id="{F6B0CE61-FFCF-853D-2172-27D97ED2E677}"/>
              </a:ext>
            </a:extLst>
          </p:cNvPr>
          <p:cNvSpPr/>
          <p:nvPr/>
        </p:nvSpPr>
        <p:spPr>
          <a:xfrm>
            <a:off x="7842832" y="1901965"/>
            <a:ext cx="3210483" cy="455375"/>
          </a:xfrm>
          <a:prstGeom prst="roundRect">
            <a:avLst>
              <a:gd name="adj" fmla="val 0"/>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100"/>
              </a:spcBef>
            </a:pPr>
            <a:r>
              <a:rPr lang="ru" sz="1200" b="1" dirty="0">
                <a:solidFill>
                  <a:schemeClr val="accent2"/>
                </a:solidFill>
              </a:rPr>
              <a:t>Исключено (n=17)</a:t>
            </a:r>
          </a:p>
          <a:p>
            <a:pPr>
              <a:spcBef>
                <a:spcPts val="100"/>
              </a:spcBef>
            </a:pPr>
            <a:r>
              <a:rPr lang="ru" sz="1200" dirty="0">
                <a:solidFill>
                  <a:schemeClr val="accent2"/>
                </a:solidFill>
              </a:rPr>
              <a:t>2 сайта не участвовали в доработке</a:t>
            </a:r>
          </a:p>
        </p:txBody>
      </p:sp>
      <p:cxnSp>
        <p:nvCxnSpPr>
          <p:cNvPr id="57" name="Straight Arrow Connector 56">
            <a:extLst>
              <a:ext uri="{FF2B5EF4-FFF2-40B4-BE49-F238E27FC236}">
                <a16:creationId xmlns:a16="http://schemas.microsoft.com/office/drawing/2014/main" id="{703421A6-4891-1620-48D5-C9797B99DC95}"/>
              </a:ext>
            </a:extLst>
          </p:cNvPr>
          <p:cNvCxnSpPr/>
          <p:nvPr/>
        </p:nvCxnSpPr>
        <p:spPr>
          <a:xfrm>
            <a:off x="6095994" y="1800000"/>
            <a:ext cx="0" cy="649540"/>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05BDA357-B10F-09B9-F138-881417CE7FA3}"/>
              </a:ext>
            </a:extLst>
          </p:cNvPr>
          <p:cNvCxnSpPr>
            <a:cxnSpLocks/>
            <a:stCxn id="50" idx="2"/>
          </p:cNvCxnSpPr>
          <p:nvPr/>
        </p:nvCxnSpPr>
        <p:spPr>
          <a:xfrm flipH="1">
            <a:off x="6095994" y="2999305"/>
            <a:ext cx="4" cy="1085667"/>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2" name="Rectangle: Rounded Corners 11">
            <a:extLst>
              <a:ext uri="{FF2B5EF4-FFF2-40B4-BE49-F238E27FC236}">
                <a16:creationId xmlns:a16="http://schemas.microsoft.com/office/drawing/2014/main" id="{D23A09FF-ED83-2455-F8BC-F181DDDA4B70}"/>
              </a:ext>
            </a:extLst>
          </p:cNvPr>
          <p:cNvSpPr/>
          <p:nvPr/>
        </p:nvSpPr>
        <p:spPr>
          <a:xfrm>
            <a:off x="7842827" y="3101270"/>
            <a:ext cx="3210483" cy="881737"/>
          </a:xfrm>
          <a:prstGeom prst="roundRect">
            <a:avLst>
              <a:gd name="adj" fmla="val 0"/>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000" indent="-108000">
              <a:spcBef>
                <a:spcPts val="100"/>
              </a:spcBef>
              <a:buFont typeface="Arial" panose="020B0604020202020204" pitchFamily="34" charset="0"/>
              <a:buChar char="•"/>
            </a:pPr>
            <a:r>
              <a:rPr lang="ru" sz="1100" dirty="0">
                <a:solidFill>
                  <a:schemeClr val="accent2"/>
                </a:solidFill>
              </a:rPr>
              <a:t>Не завершил испытание ADMIRAD (n=14)</a:t>
            </a:r>
          </a:p>
          <a:p>
            <a:pPr marL="108000" indent="-108000">
              <a:spcBef>
                <a:spcPts val="100"/>
              </a:spcBef>
              <a:buFont typeface="Arial" panose="020B0604020202020204" pitchFamily="34" charset="0"/>
              <a:buChar char="•"/>
            </a:pPr>
            <a:r>
              <a:rPr lang="ru" sz="1100" dirty="0">
                <a:solidFill>
                  <a:schemeClr val="accent2"/>
                </a:solidFill>
              </a:rPr>
              <a:t>Потерян для последующего наблюдения (n = 10)</a:t>
            </a:r>
          </a:p>
          <a:p>
            <a:pPr marL="108000" indent="-108000">
              <a:spcBef>
                <a:spcPts val="100"/>
              </a:spcBef>
              <a:buFont typeface="Arial" panose="020B0604020202020204" pitchFamily="34" charset="0"/>
              <a:buChar char="•"/>
            </a:pPr>
            <a:r>
              <a:rPr lang="ru" sz="1100" dirty="0">
                <a:solidFill>
                  <a:schemeClr val="accent2"/>
                </a:solidFill>
              </a:rPr>
              <a:t>Не давал согласия (n=4)</a:t>
            </a:r>
          </a:p>
          <a:p>
            <a:pPr marL="108000" indent="-108000">
              <a:spcBef>
                <a:spcPts val="100"/>
              </a:spcBef>
              <a:buFont typeface="Arial" panose="020B0604020202020204" pitchFamily="34" charset="0"/>
              <a:buChar char="•"/>
            </a:pPr>
            <a:r>
              <a:rPr lang="ru" sz="1100" dirty="0">
                <a:solidFill>
                  <a:schemeClr val="accent2"/>
                </a:solidFill>
              </a:rPr>
              <a:t>Решение исследователя (n=2)</a:t>
            </a:r>
          </a:p>
        </p:txBody>
      </p:sp>
      <p:sp>
        <p:nvSpPr>
          <p:cNvPr id="43" name="Rectangle: Rounded Corners 42">
            <a:extLst>
              <a:ext uri="{FF2B5EF4-FFF2-40B4-BE49-F238E27FC236}">
                <a16:creationId xmlns:a16="http://schemas.microsoft.com/office/drawing/2014/main" id="{01B56339-3973-DFA0-F396-177A27EB7F61}"/>
              </a:ext>
            </a:extLst>
          </p:cNvPr>
          <p:cNvSpPr/>
          <p:nvPr/>
        </p:nvSpPr>
        <p:spPr>
          <a:xfrm>
            <a:off x="3345769" y="1260000"/>
            <a:ext cx="5500462" cy="540000"/>
          </a:xfrm>
          <a:prstGeom prst="roundRect">
            <a:avLst>
              <a:gd name="adj" fmla="val 0"/>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 sz="1200" b="1" dirty="0">
                <a:solidFill>
                  <a:schemeClr val="accent2"/>
                </a:solidFill>
              </a:rPr>
              <a:t>Реципиенты трансплантата почки, рандомизированные в исследовании ADMIRAD (6 центров)</a:t>
            </a:r>
          </a:p>
          <a:p>
            <a:pPr algn="ctr"/>
            <a:r>
              <a:rPr lang="ru" sz="1200" b="1" dirty="0">
                <a:solidFill>
                  <a:schemeClr val="accent2"/>
                </a:solidFill>
              </a:rPr>
              <a:t>N=219</a:t>
            </a:r>
          </a:p>
        </p:txBody>
      </p:sp>
      <p:sp>
        <p:nvSpPr>
          <p:cNvPr id="50" name="Rectangle: Rounded Corners 49">
            <a:extLst>
              <a:ext uri="{FF2B5EF4-FFF2-40B4-BE49-F238E27FC236}">
                <a16:creationId xmlns:a16="http://schemas.microsoft.com/office/drawing/2014/main" id="{77A8FF63-34C0-C663-42D9-B5CE11418CF2}"/>
              </a:ext>
            </a:extLst>
          </p:cNvPr>
          <p:cNvSpPr/>
          <p:nvPr/>
        </p:nvSpPr>
        <p:spPr>
          <a:xfrm>
            <a:off x="3345769" y="2459305"/>
            <a:ext cx="5500457" cy="540000"/>
          </a:xfrm>
          <a:prstGeom prst="roundRect">
            <a:avLst>
              <a:gd name="adj" fmla="val 0"/>
            </a:avLst>
          </a:prstGeom>
          <a:solidFill>
            <a:schemeClr val="accent1">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 sz="1200" b="1" dirty="0">
                <a:solidFill>
                  <a:schemeClr val="accent2"/>
                </a:solidFill>
              </a:rPr>
              <a:t>Реципиенты трансплантата почки, рандомизированные в исследовании ADMIRAD (4 центра)</a:t>
            </a:r>
          </a:p>
          <a:p>
            <a:pPr algn="ctr"/>
            <a:r>
              <a:rPr lang="ru" sz="1200" b="1" dirty="0">
                <a:solidFill>
                  <a:schemeClr val="accent2"/>
                </a:solidFill>
              </a:rPr>
              <a:t>п = 202</a:t>
            </a:r>
          </a:p>
        </p:txBody>
      </p:sp>
      <p:sp>
        <p:nvSpPr>
          <p:cNvPr id="51" name="Rectangle: Rounded Corners 50">
            <a:extLst>
              <a:ext uri="{FF2B5EF4-FFF2-40B4-BE49-F238E27FC236}">
                <a16:creationId xmlns:a16="http://schemas.microsoft.com/office/drawing/2014/main" id="{2C873968-1D1A-C5FF-A2CA-A3C77E545685}"/>
              </a:ext>
            </a:extLst>
          </p:cNvPr>
          <p:cNvSpPr/>
          <p:nvPr/>
        </p:nvSpPr>
        <p:spPr>
          <a:xfrm>
            <a:off x="3345769" y="4084972"/>
            <a:ext cx="5500456" cy="540000"/>
          </a:xfrm>
          <a:prstGeom prst="roundRect">
            <a:avLst>
              <a:gd name="adj" fmla="val 0"/>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00"/>
              </a:spcBef>
            </a:pPr>
            <a:r>
              <a:rPr lang="ru" sz="1200" b="1" dirty="0">
                <a:solidFill>
                  <a:schemeClr val="accent2"/>
                </a:solidFill>
              </a:rPr>
              <a:t>Пациенты, давшие согласие (n=172)</a:t>
            </a:r>
          </a:p>
          <a:p>
            <a:pPr algn="ctr">
              <a:spcBef>
                <a:spcPts val="100"/>
              </a:spcBef>
            </a:pPr>
            <a:r>
              <a:rPr lang="ru" sz="1200" dirty="0">
                <a:solidFill>
                  <a:schemeClr val="accent2"/>
                </a:solidFill>
              </a:rPr>
              <a:t>• PR такролимус (n=108) • IR такролимус (n=64)</a:t>
            </a:r>
          </a:p>
        </p:txBody>
      </p:sp>
      <p:sp>
        <p:nvSpPr>
          <p:cNvPr id="15" name="Rectangle: Rounded Corners 14">
            <a:extLst>
              <a:ext uri="{FF2B5EF4-FFF2-40B4-BE49-F238E27FC236}">
                <a16:creationId xmlns:a16="http://schemas.microsoft.com/office/drawing/2014/main" id="{E2C2C745-0341-9A72-EDEF-DA76CFA7B2DB}"/>
              </a:ext>
            </a:extLst>
          </p:cNvPr>
          <p:cNvSpPr/>
          <p:nvPr/>
        </p:nvSpPr>
        <p:spPr>
          <a:xfrm>
            <a:off x="3345769" y="4811264"/>
            <a:ext cx="5500450" cy="360000"/>
          </a:xfrm>
          <a:prstGeom prst="roundRect">
            <a:avLst>
              <a:gd name="adj" fmla="val 0"/>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 sz="1200" b="1" dirty="0">
                <a:solidFill>
                  <a:schemeClr val="accent2"/>
                </a:solidFill>
              </a:rPr>
              <a:t>Анализ времени до события</a:t>
            </a:r>
            <a:endParaRPr lang="en-SG" sz="1200" dirty="0">
              <a:solidFill>
                <a:schemeClr val="accent2"/>
              </a:solidFill>
            </a:endParaRPr>
          </a:p>
        </p:txBody>
      </p:sp>
      <p:sp>
        <p:nvSpPr>
          <p:cNvPr id="3" name="Slide Number Placeholder 5">
            <a:extLst>
              <a:ext uri="{FF2B5EF4-FFF2-40B4-BE49-F238E27FC236}">
                <a16:creationId xmlns:a16="http://schemas.microsoft.com/office/drawing/2014/main" id="{F4A2621C-61BD-BA60-02FB-A3ECFDF84766}"/>
              </a:ext>
            </a:extLst>
          </p:cNvPr>
          <p:cNvSpPr txBox="1">
            <a:spLocks/>
          </p:cNvSpPr>
          <p:nvPr/>
        </p:nvSpPr>
        <p:spPr>
          <a:xfrm>
            <a:off x="11053315" y="451455"/>
            <a:ext cx="910085" cy="685802"/>
          </a:xfrm>
          <a:prstGeom prst="rect">
            <a:avLst/>
          </a:prstGeom>
        </p:spPr>
        <p:txBody>
          <a:bodyPr vert="horz" lIns="91440" tIns="45720" rIns="91440" bIns="45720" rtlCol="0" anchor="ctr"/>
          <a:lstStyle>
            <a:defPPr>
              <a:defRPr lang="en-US"/>
            </a:defPPr>
            <a:lvl1pPr marL="0" algn="ctr" defTabSz="914400" rtl="0" eaLnBrk="1" latinLnBrk="0" hangingPunct="1">
              <a:defRPr lang="en-US" sz="1350" kern="1200" spc="-4" smtClean="0">
                <a:solidFill>
                  <a:schemeClr val="tx2"/>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BCE729F-CD65-4BB2-91EE-CC0EA66D8A8F}" type="slidenum">
              <a:rPr lang="en-SG" smtClean="0"/>
              <a:pPr/>
              <a:t>6</a:t>
            </a:fld>
            <a:endParaRPr lang="en-SG" dirty="0"/>
          </a:p>
        </p:txBody>
      </p:sp>
      <p:grpSp>
        <p:nvGrpSpPr>
          <p:cNvPr id="6" name="Group 5">
            <a:extLst>
              <a:ext uri="{FF2B5EF4-FFF2-40B4-BE49-F238E27FC236}">
                <a16:creationId xmlns:a16="http://schemas.microsoft.com/office/drawing/2014/main" id="{6F300369-69B2-E2B2-536B-D5EB8778D5C9}"/>
              </a:ext>
            </a:extLst>
          </p:cNvPr>
          <p:cNvGrpSpPr/>
          <p:nvPr/>
        </p:nvGrpSpPr>
        <p:grpSpPr>
          <a:xfrm>
            <a:off x="696000" y="5302427"/>
            <a:ext cx="10800000" cy="648000"/>
            <a:chOff x="821488" y="5200382"/>
            <a:chExt cx="10800000" cy="648000"/>
          </a:xfrm>
        </p:grpSpPr>
        <p:sp>
          <p:nvSpPr>
            <p:cNvPr id="7" name="Rectangle: Rounded Corners 42">
              <a:extLst>
                <a:ext uri="{FF2B5EF4-FFF2-40B4-BE49-F238E27FC236}">
                  <a16:creationId xmlns:a16="http://schemas.microsoft.com/office/drawing/2014/main" id="{F166FA3E-83D9-869D-BCCF-5FB58654DFB6}"/>
                </a:ext>
              </a:extLst>
            </p:cNvPr>
            <p:cNvSpPr/>
            <p:nvPr/>
          </p:nvSpPr>
          <p:spPr>
            <a:xfrm>
              <a:off x="821488" y="5200382"/>
              <a:ext cx="10800000" cy="648000"/>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 sz="1400" b="1" dirty="0">
                  <a:solidFill>
                    <a:schemeClr val="bg1"/>
                  </a:solidFill>
                </a:rPr>
                <a:t>Данные 10-летнего наблюдения были доступны для 43,6% всех пациентов, включенных в этот анализ.</a:t>
              </a:r>
              <a:endParaRPr lang="en-SG" sz="1400" b="1" dirty="0">
                <a:solidFill>
                  <a:schemeClr val="bg1"/>
                </a:solidFill>
              </a:endParaRPr>
            </a:p>
          </p:txBody>
        </p:sp>
        <p:sp>
          <p:nvSpPr>
            <p:cNvPr id="8" name="Triangle 7">
              <a:extLst>
                <a:ext uri="{FF2B5EF4-FFF2-40B4-BE49-F238E27FC236}">
                  <a16:creationId xmlns:a16="http://schemas.microsoft.com/office/drawing/2014/main" id="{3B3F85DB-B9B4-3221-16AF-08EB4A129CDD}"/>
                </a:ext>
              </a:extLst>
            </p:cNvPr>
            <p:cNvSpPr/>
            <p:nvPr/>
          </p:nvSpPr>
          <p:spPr>
            <a:xfrm rot="5400000">
              <a:off x="641488" y="5380382"/>
              <a:ext cx="648000" cy="288000"/>
            </a:xfrm>
            <a:prstGeom prst="triangle">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5" name="Straight Arrow Connector 24">
            <a:extLst>
              <a:ext uri="{FF2B5EF4-FFF2-40B4-BE49-F238E27FC236}">
                <a16:creationId xmlns:a16="http://schemas.microsoft.com/office/drawing/2014/main" id="{68902D49-2871-1E93-19FF-C52D2241C38A}"/>
              </a:ext>
            </a:extLst>
          </p:cNvPr>
          <p:cNvCxnSpPr>
            <a:cxnSpLocks/>
            <a:endCxn id="49" idx="1"/>
          </p:cNvCxnSpPr>
          <p:nvPr/>
        </p:nvCxnSpPr>
        <p:spPr>
          <a:xfrm>
            <a:off x="6095994" y="2129652"/>
            <a:ext cx="1746838" cy="1"/>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1BB49F6F-A523-2D10-507F-F19138027DDA}"/>
              </a:ext>
            </a:extLst>
          </p:cNvPr>
          <p:cNvCxnSpPr>
            <a:cxnSpLocks/>
          </p:cNvCxnSpPr>
          <p:nvPr/>
        </p:nvCxnSpPr>
        <p:spPr>
          <a:xfrm>
            <a:off x="6095994" y="3542138"/>
            <a:ext cx="1746838" cy="1"/>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0" name="Rectangle 8">
            <a:extLst>
              <a:ext uri="{FF2B5EF4-FFF2-40B4-BE49-F238E27FC236}">
                <a16:creationId xmlns:a16="http://schemas.microsoft.com/office/drawing/2014/main" id="{6DBC3F30-268A-45C7-A93F-600EA0A7FF94}"/>
              </a:ext>
            </a:extLst>
          </p:cNvPr>
          <p:cNvSpPr/>
          <p:nvPr/>
        </p:nvSpPr>
        <p:spPr>
          <a:xfrm>
            <a:off x="360000" y="6173103"/>
            <a:ext cx="10429540" cy="200055"/>
          </a:xfrm>
          <a:prstGeom prst="rect">
            <a:avLst/>
          </a:prstGeom>
        </p:spPr>
        <p:txBody>
          <a:bodyPr wrap="square" anchor="b">
            <a:spAutoFit/>
          </a:bodyPr>
          <a:lstStyle/>
          <a:p>
            <a:pPr lvl="0"/>
            <a:r>
              <a:rPr lang="en-US" sz="700" dirty="0">
                <a:solidFill>
                  <a:schemeClr val="accent5"/>
                </a:solidFill>
              </a:rPr>
              <a:t>ADMIRAD, Adherence Measurement in Stable Renal Transplant Patients Following Conversion From PROGRAF to ADVAGRAF; IR, immediate-release; PR, prolonged-release</a:t>
            </a:r>
          </a:p>
        </p:txBody>
      </p:sp>
      <p:sp>
        <p:nvSpPr>
          <p:cNvPr id="21" name="Text Placeholder 5">
            <a:extLst>
              <a:ext uri="{FF2B5EF4-FFF2-40B4-BE49-F238E27FC236}">
                <a16:creationId xmlns:a16="http://schemas.microsoft.com/office/drawing/2014/main" id="{5B2BB589-B904-4022-A955-549D8E15C042}"/>
              </a:ext>
            </a:extLst>
          </p:cNvPr>
          <p:cNvSpPr txBox="1">
            <a:spLocks/>
          </p:cNvSpPr>
          <p:nvPr/>
        </p:nvSpPr>
        <p:spPr>
          <a:xfrm>
            <a:off x="360000" y="6406544"/>
            <a:ext cx="5626100" cy="225190"/>
          </a:xfrm>
          <a:prstGeom prst="rect">
            <a:avLst/>
          </a:prstGeom>
        </p:spPr>
        <p:txBody>
          <a:bodyPr/>
          <a:lstStyle>
            <a:lvl1pPr marL="0" indent="0" algn="l" defTabSz="685800" rtl="0" eaLnBrk="1" latinLnBrk="0" hangingPunct="1">
              <a:lnSpc>
                <a:spcPct val="110000"/>
              </a:lnSpc>
              <a:spcBef>
                <a:spcPts val="750"/>
              </a:spcBef>
              <a:buFont typeface="Arial" panose="020B0604020202020204" pitchFamily="34" charset="0"/>
              <a:buNone/>
              <a:defRPr sz="1600" b="0" kern="1200">
                <a:solidFill>
                  <a:schemeClr val="tx2"/>
                </a:solidFill>
                <a:latin typeface="Arial" panose="020B0604020202020204" pitchFamily="34" charset="0"/>
                <a:ea typeface="+mn-ea"/>
                <a:cs typeface="Arial" panose="020B0604020202020204" pitchFamily="34" charset="0"/>
              </a:defRPr>
            </a:lvl1pPr>
            <a:lvl2pPr marL="0" indent="0" algn="l" defTabSz="685800" rtl="0" eaLnBrk="1" latinLnBrk="0" hangingPunct="1">
              <a:lnSpc>
                <a:spcPct val="120000"/>
              </a:lnSpc>
              <a:spcBef>
                <a:spcPts val="0"/>
              </a:spcBef>
              <a:spcAft>
                <a:spcPts val="300"/>
              </a:spcAft>
              <a:buFont typeface="Arial" panose="020B0604020202020204" pitchFamily="34" charset="0"/>
              <a:buNone/>
              <a:defRPr sz="1400" b="0" kern="1200">
                <a:solidFill>
                  <a:schemeClr val="accent1"/>
                </a:solidFill>
                <a:latin typeface="Arial" panose="020B0604020202020204" pitchFamily="34" charset="0"/>
                <a:ea typeface="+mn-ea"/>
                <a:cs typeface="Arial" panose="020B0604020202020204" pitchFamily="34" charset="0"/>
              </a:defRPr>
            </a:lvl2pPr>
            <a:lvl3pPr marL="0" indent="0" algn="l" defTabSz="685800" rtl="0" eaLnBrk="1" latinLnBrk="0" hangingPunct="1">
              <a:lnSpc>
                <a:spcPct val="120000"/>
              </a:lnSpc>
              <a:spcBef>
                <a:spcPts val="450"/>
              </a:spcBef>
              <a:spcAft>
                <a:spcPts val="300"/>
              </a:spcAft>
              <a:buFont typeface="Arial" panose="020B0604020202020204" pitchFamily="34" charset="0"/>
              <a:buNone/>
              <a:defRPr sz="1400" b="0" kern="1200">
                <a:solidFill>
                  <a:schemeClr val="tx2"/>
                </a:solidFill>
                <a:latin typeface="Arial" panose="020B0604020202020204" pitchFamily="34" charset="0"/>
                <a:ea typeface="+mn-ea"/>
                <a:cs typeface="Arial" panose="020B0604020202020204" pitchFamily="34" charset="0"/>
              </a:defRPr>
            </a:lvl3pPr>
            <a:lvl4pPr marL="175022" indent="-175022" algn="l" defTabSz="685800" rtl="0" eaLnBrk="1" latinLnBrk="0" hangingPunct="1">
              <a:lnSpc>
                <a:spcPct val="120000"/>
              </a:lnSpc>
              <a:spcBef>
                <a:spcPts val="450"/>
              </a:spcBef>
              <a:spcAft>
                <a:spcPts val="300"/>
              </a:spcAft>
              <a:buFont typeface="Arial" panose="020B0604020202020204" pitchFamily="34" charset="0"/>
              <a:buChar char="•"/>
              <a:defRPr sz="1400" b="0" kern="1200">
                <a:solidFill>
                  <a:schemeClr val="tx2"/>
                </a:solidFill>
                <a:latin typeface="Arial" panose="020B0604020202020204" pitchFamily="34" charset="0"/>
                <a:ea typeface="+mn-ea"/>
                <a:cs typeface="Arial" panose="020B0604020202020204" pitchFamily="34" charset="0"/>
              </a:defRPr>
            </a:lvl4pPr>
            <a:lvl5pPr marL="388144" indent="-175022" algn="l" defTabSz="685800" rtl="0" eaLnBrk="1" latinLnBrk="0" hangingPunct="1">
              <a:lnSpc>
                <a:spcPct val="120000"/>
              </a:lnSpc>
              <a:spcBef>
                <a:spcPts val="450"/>
              </a:spcBef>
              <a:spcAft>
                <a:spcPts val="300"/>
              </a:spcAft>
              <a:buFont typeface="Helvetica" panose="020B0604020202020204" pitchFamily="34" charset="0"/>
              <a:buChar char="‒"/>
              <a:defRPr sz="1400" b="0" kern="1200">
                <a:solidFill>
                  <a:schemeClr val="tx2"/>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700" dirty="0" err="1">
                <a:solidFill>
                  <a:schemeClr val="accent5"/>
                </a:solidFill>
                <a:latin typeface="+mn-lt"/>
              </a:rPr>
              <a:t>Kuypers</a:t>
            </a:r>
            <a:r>
              <a:rPr lang="en-US" sz="700" dirty="0">
                <a:solidFill>
                  <a:schemeClr val="accent5"/>
                </a:solidFill>
                <a:latin typeface="+mn-lt"/>
              </a:rPr>
              <a:t> D, et al. Transplant Direct 2023;9:e1465.</a:t>
            </a:r>
          </a:p>
        </p:txBody>
      </p:sp>
    </p:spTree>
    <p:extLst>
      <p:ext uri="{BB962C8B-B14F-4D97-AF65-F5344CB8AC3E}">
        <p14:creationId xmlns:p14="http://schemas.microsoft.com/office/powerpoint/2010/main" val="2989890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Content Placeholder 24">
            <a:extLst>
              <a:ext uri="{FF2B5EF4-FFF2-40B4-BE49-F238E27FC236}">
                <a16:creationId xmlns:a16="http://schemas.microsoft.com/office/drawing/2014/main" id="{416FCE6C-5B9E-1064-4864-CE24FD30F31D}"/>
              </a:ext>
            </a:extLst>
          </p:cNvPr>
          <p:cNvSpPr txBox="1">
            <a:spLocks/>
          </p:cNvSpPr>
          <p:nvPr/>
        </p:nvSpPr>
        <p:spPr>
          <a:xfrm>
            <a:off x="695998" y="2516212"/>
            <a:ext cx="5220000" cy="2575393"/>
          </a:xfrm>
          <a:prstGeom prst="rect">
            <a:avLst/>
          </a:prstGeom>
          <a:noFill/>
          <a:ln w="19050">
            <a:solidFill>
              <a:schemeClr val="accent2"/>
            </a:solidFill>
          </a:ln>
        </p:spPr>
        <p:txBody>
          <a:bodyPr vert="horz" lIns="91440" tIns="108000" rIns="91440" bIns="45720" rtlCol="0">
            <a:noAutofit/>
          </a:bodyPr>
          <a:lstStyle>
            <a:lvl1pPr marL="0" indent="0" algn="l" defTabSz="685800" rtl="0" eaLnBrk="1" latinLnBrk="0" hangingPunct="1">
              <a:lnSpc>
                <a:spcPct val="110000"/>
              </a:lnSpc>
              <a:spcBef>
                <a:spcPts val="750"/>
              </a:spcBef>
              <a:buFont typeface="Arial" panose="020B0604020202020204" pitchFamily="34" charset="0"/>
              <a:buNone/>
              <a:defRPr sz="1600" b="0" kern="1200">
                <a:solidFill>
                  <a:schemeClr val="tx2"/>
                </a:solidFill>
                <a:latin typeface="Arial" panose="020B0604020202020204" pitchFamily="34" charset="0"/>
                <a:ea typeface="+mn-ea"/>
                <a:cs typeface="Arial" panose="020B0604020202020204" pitchFamily="34" charset="0"/>
              </a:defRPr>
            </a:lvl1pPr>
            <a:lvl2pPr marL="0" indent="0" algn="l" defTabSz="685800" rtl="0" eaLnBrk="1" latinLnBrk="0" hangingPunct="1">
              <a:lnSpc>
                <a:spcPct val="120000"/>
              </a:lnSpc>
              <a:spcBef>
                <a:spcPts val="0"/>
              </a:spcBef>
              <a:spcAft>
                <a:spcPts val="300"/>
              </a:spcAft>
              <a:buFont typeface="Arial" panose="020B0604020202020204" pitchFamily="34" charset="0"/>
              <a:buNone/>
              <a:defRPr sz="1400" b="0" kern="1200">
                <a:solidFill>
                  <a:schemeClr val="accent1"/>
                </a:solidFill>
                <a:latin typeface="Arial" panose="020B0604020202020204" pitchFamily="34" charset="0"/>
                <a:ea typeface="+mn-ea"/>
                <a:cs typeface="Arial" panose="020B0604020202020204" pitchFamily="34" charset="0"/>
              </a:defRPr>
            </a:lvl2pPr>
            <a:lvl3pPr marL="0" indent="0" algn="l" defTabSz="685800" rtl="0" eaLnBrk="1" latinLnBrk="0" hangingPunct="1">
              <a:lnSpc>
                <a:spcPct val="120000"/>
              </a:lnSpc>
              <a:spcBef>
                <a:spcPts val="450"/>
              </a:spcBef>
              <a:spcAft>
                <a:spcPts val="300"/>
              </a:spcAft>
              <a:buFont typeface="Arial" panose="020B0604020202020204" pitchFamily="34" charset="0"/>
              <a:buNone/>
              <a:defRPr sz="1400" b="0" kern="1200">
                <a:solidFill>
                  <a:schemeClr val="tx2"/>
                </a:solidFill>
                <a:latin typeface="Arial" panose="020B0604020202020204" pitchFamily="34" charset="0"/>
                <a:ea typeface="+mn-ea"/>
                <a:cs typeface="Arial" panose="020B0604020202020204" pitchFamily="34" charset="0"/>
              </a:defRPr>
            </a:lvl3pPr>
            <a:lvl4pPr marL="175022" indent="-175022" algn="l" defTabSz="685800" rtl="0" eaLnBrk="1" latinLnBrk="0" hangingPunct="1">
              <a:lnSpc>
                <a:spcPct val="120000"/>
              </a:lnSpc>
              <a:spcBef>
                <a:spcPts val="450"/>
              </a:spcBef>
              <a:spcAft>
                <a:spcPts val="300"/>
              </a:spcAft>
              <a:buFont typeface="Arial" panose="020B0604020202020204" pitchFamily="34" charset="0"/>
              <a:buChar char="•"/>
              <a:defRPr sz="1400" b="0" kern="1200">
                <a:solidFill>
                  <a:schemeClr val="tx2"/>
                </a:solidFill>
                <a:latin typeface="Arial" panose="020B0604020202020204" pitchFamily="34" charset="0"/>
                <a:ea typeface="+mn-ea"/>
                <a:cs typeface="Arial" panose="020B0604020202020204" pitchFamily="34" charset="0"/>
              </a:defRPr>
            </a:lvl4pPr>
            <a:lvl5pPr marL="388144" indent="-175022" algn="l" defTabSz="685800" rtl="0" eaLnBrk="1" latinLnBrk="0" hangingPunct="1">
              <a:lnSpc>
                <a:spcPct val="120000"/>
              </a:lnSpc>
              <a:spcBef>
                <a:spcPts val="450"/>
              </a:spcBef>
              <a:spcAft>
                <a:spcPts val="300"/>
              </a:spcAft>
              <a:buFont typeface="Helvetica" panose="020B0604020202020204" pitchFamily="34" charset="0"/>
              <a:buChar char="‒"/>
              <a:defRPr sz="1400" b="0" kern="1200">
                <a:solidFill>
                  <a:schemeClr val="tx2"/>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ctr"/>
            <a:r>
              <a:rPr lang="ru" sz="1400" b="1" dirty="0">
                <a:solidFill>
                  <a:schemeClr val="accent2"/>
                </a:solidFill>
              </a:rPr>
              <a:t>Заболеваемость диабетом</a:t>
            </a:r>
          </a:p>
        </p:txBody>
      </p:sp>
      <p:sp>
        <p:nvSpPr>
          <p:cNvPr id="2" name="Title 1">
            <a:extLst>
              <a:ext uri="{FF2B5EF4-FFF2-40B4-BE49-F238E27FC236}">
                <a16:creationId xmlns:a16="http://schemas.microsoft.com/office/drawing/2014/main" id="{AA460D7D-9E50-4CDA-8921-C85261493731}"/>
              </a:ext>
            </a:extLst>
          </p:cNvPr>
          <p:cNvSpPr>
            <a:spLocks noGrp="1"/>
          </p:cNvSpPr>
          <p:nvPr>
            <p:ph type="title"/>
          </p:nvPr>
        </p:nvSpPr>
        <p:spPr/>
        <p:txBody>
          <a:bodyPr/>
          <a:lstStyle/>
          <a:p>
            <a:r>
              <a:rPr lang="ru" sz="2400" cap="none" dirty="0"/>
              <a:t>ИСХОДНЫЕ ДЕМОГРАФИЧЕСКИЕ ДАННЫЕ И КОМОРБИДНОСТЬ</a:t>
            </a:r>
          </a:p>
        </p:txBody>
      </p:sp>
      <p:graphicFrame>
        <p:nvGraphicFramePr>
          <p:cNvPr id="4" name="Content Placeholder 3">
            <a:extLst>
              <a:ext uri="{FF2B5EF4-FFF2-40B4-BE49-F238E27FC236}">
                <a16:creationId xmlns:a16="http://schemas.microsoft.com/office/drawing/2014/main" id="{FB639E1D-1620-4208-A599-6E430AE0C991}"/>
              </a:ext>
            </a:extLst>
          </p:cNvPr>
          <p:cNvGraphicFramePr>
            <a:graphicFrameLocks noGrp="1"/>
          </p:cNvGraphicFramePr>
          <p:nvPr>
            <p:ph idx="1"/>
            <p:extLst>
              <p:ext uri="{D42A27DB-BD31-4B8C-83A1-F6EECF244321}">
                <p14:modId xmlns:p14="http://schemas.microsoft.com/office/powerpoint/2010/main" val="4040971169"/>
              </p:ext>
            </p:extLst>
          </p:nvPr>
        </p:nvGraphicFramePr>
        <p:xfrm>
          <a:off x="6176834" y="1685165"/>
          <a:ext cx="5292440" cy="3543600"/>
        </p:xfrm>
        <a:graphic>
          <a:graphicData uri="http://schemas.openxmlformats.org/drawingml/2006/table">
            <a:tbl>
              <a:tblPr firstRow="1" firstCol="1" bandRow="1">
                <a:tableStyleId>{1FECB4D8-DB02-4DC6-A0A2-4F2EBAE1DC90}</a:tableStyleId>
              </a:tblPr>
              <a:tblGrid>
                <a:gridCol w="2105234">
                  <a:extLst>
                    <a:ext uri="{9D8B030D-6E8A-4147-A177-3AD203B41FA5}">
                      <a16:colId xmlns:a16="http://schemas.microsoft.com/office/drawing/2014/main" val="2669284908"/>
                    </a:ext>
                  </a:extLst>
                </a:gridCol>
                <a:gridCol w="1062402">
                  <a:extLst>
                    <a:ext uri="{9D8B030D-6E8A-4147-A177-3AD203B41FA5}">
                      <a16:colId xmlns:a16="http://schemas.microsoft.com/office/drawing/2014/main" val="1969185901"/>
                    </a:ext>
                  </a:extLst>
                </a:gridCol>
                <a:gridCol w="1062402">
                  <a:extLst>
                    <a:ext uri="{9D8B030D-6E8A-4147-A177-3AD203B41FA5}">
                      <a16:colId xmlns:a16="http://schemas.microsoft.com/office/drawing/2014/main" val="2206129161"/>
                    </a:ext>
                  </a:extLst>
                </a:gridCol>
                <a:gridCol w="1062402">
                  <a:extLst>
                    <a:ext uri="{9D8B030D-6E8A-4147-A177-3AD203B41FA5}">
                      <a16:colId xmlns:a16="http://schemas.microsoft.com/office/drawing/2014/main" val="2107044578"/>
                    </a:ext>
                  </a:extLst>
                </a:gridCol>
              </a:tblGrid>
              <a:tr h="612000">
                <a:tc>
                  <a:txBody>
                    <a:bodyPr/>
                    <a:lstStyle/>
                    <a:p>
                      <a:pPr>
                        <a:lnSpc>
                          <a:spcPct val="100000"/>
                        </a:lnSpc>
                        <a:spcAft>
                          <a:spcPts val="0"/>
                        </a:spcAft>
                      </a:pP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54080" marR="54080" marT="0" marB="0" anchor="ctr"/>
                </a:tc>
                <a:tc>
                  <a:txBody>
                    <a:bodyPr/>
                    <a:lstStyle/>
                    <a:p>
                      <a:pPr algn="ctr">
                        <a:lnSpc>
                          <a:spcPct val="100000"/>
                        </a:lnSpc>
                        <a:spcAft>
                          <a:spcPts val="0"/>
                        </a:spcAft>
                      </a:pPr>
                      <a:r>
                        <a:rPr lang="ru" sz="1000" dirty="0">
                          <a:effectLst/>
                        </a:rPr>
                        <a:t>PR </a:t>
                      </a:r>
                      <a:br>
                        <a:rPr lang="en-US" sz="1000" dirty="0">
                          <a:effectLst/>
                        </a:rPr>
                      </a:br>
                      <a:r>
                        <a:rPr lang="ru" sz="1000" dirty="0">
                          <a:effectLst/>
                        </a:rPr>
                        <a:t>такролимус</a:t>
                      </a:r>
                    </a:p>
                    <a:p>
                      <a:pPr algn="ctr">
                        <a:lnSpc>
                          <a:spcPct val="100000"/>
                        </a:lnSpc>
                        <a:spcAft>
                          <a:spcPts val="0"/>
                        </a:spcAft>
                      </a:pPr>
                      <a:r>
                        <a:rPr lang="ru" sz="1000" dirty="0">
                          <a:effectLst/>
                        </a:rPr>
                        <a:t>(п=108)</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54080" marR="54080" marT="0" marB="0" anchor="ctr"/>
                </a:tc>
                <a:tc>
                  <a:txBody>
                    <a:bodyPr/>
                    <a:lstStyle/>
                    <a:p>
                      <a:pPr algn="ctr">
                        <a:lnSpc>
                          <a:spcPct val="100000"/>
                        </a:lnSpc>
                        <a:spcAft>
                          <a:spcPts val="0"/>
                        </a:spcAft>
                      </a:pPr>
                      <a:r>
                        <a:rPr lang="en-US" sz="1000" dirty="0">
                          <a:effectLst/>
                        </a:rPr>
                        <a:t>IR</a:t>
                      </a:r>
                      <a:r>
                        <a:rPr lang="ru" sz="1000" dirty="0">
                          <a:effectLst/>
                        </a:rPr>
                        <a:t> </a:t>
                      </a:r>
                      <a:br>
                        <a:rPr lang="en-US" sz="1000" dirty="0">
                          <a:effectLst/>
                        </a:rPr>
                      </a:br>
                      <a:r>
                        <a:rPr lang="ru" sz="1000" dirty="0">
                          <a:effectLst/>
                        </a:rPr>
                        <a:t>такролимус</a:t>
                      </a:r>
                    </a:p>
                    <a:p>
                      <a:pPr algn="ctr">
                        <a:lnSpc>
                          <a:spcPct val="100000"/>
                        </a:lnSpc>
                        <a:spcAft>
                          <a:spcPts val="0"/>
                        </a:spcAft>
                      </a:pPr>
                      <a:r>
                        <a:rPr lang="ru" sz="1000" dirty="0">
                          <a:effectLst/>
                        </a:rPr>
                        <a:t>(п=64)</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54080" marR="54080" marT="0" marB="0" anchor="ctr"/>
                </a:tc>
                <a:tc>
                  <a:txBody>
                    <a:bodyPr/>
                    <a:lstStyle/>
                    <a:p>
                      <a:pPr algn="ctr">
                        <a:lnSpc>
                          <a:spcPct val="100000"/>
                        </a:lnSpc>
                        <a:spcAft>
                          <a:spcPts val="0"/>
                        </a:spcAft>
                      </a:pPr>
                      <a:r>
                        <a:rPr lang="ru" sz="1000" dirty="0">
                          <a:effectLst/>
                        </a:rPr>
                        <a:t>Все</a:t>
                      </a:r>
                    </a:p>
                    <a:p>
                      <a:pPr algn="ctr">
                        <a:lnSpc>
                          <a:spcPct val="100000"/>
                        </a:lnSpc>
                        <a:spcAft>
                          <a:spcPts val="0"/>
                        </a:spcAft>
                      </a:pPr>
                      <a:r>
                        <a:rPr lang="ru" sz="1000" dirty="0">
                          <a:effectLst/>
                        </a:rPr>
                        <a:t>(п=172)</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54080" marR="54080" marT="0" marB="0" anchor="ctr"/>
                </a:tc>
                <a:extLst>
                  <a:ext uri="{0D108BD9-81ED-4DB2-BD59-A6C34878D82A}">
                    <a16:rowId xmlns:a16="http://schemas.microsoft.com/office/drawing/2014/main" val="3743916683"/>
                  </a:ext>
                </a:extLst>
              </a:tr>
              <a:tr h="223200">
                <a:tc>
                  <a:txBody>
                    <a:bodyPr/>
                    <a:lstStyle/>
                    <a:p>
                      <a:pPr marL="0">
                        <a:lnSpc>
                          <a:spcPct val="100000"/>
                        </a:lnSpc>
                        <a:spcAft>
                          <a:spcPts val="0"/>
                        </a:spcAft>
                      </a:pPr>
                      <a:r>
                        <a:rPr lang="ru" sz="1000" b="1" dirty="0">
                          <a:effectLst/>
                          <a:latin typeface="Arial" panose="020B0604020202020204" pitchFamily="34" charset="0"/>
                          <a:ea typeface="Calibri" panose="020F0502020204030204" pitchFamily="34" charset="0"/>
                          <a:cs typeface="Arial" panose="020B0604020202020204" pitchFamily="34" charset="0"/>
                        </a:rPr>
                        <a:t>Сопутствующие заболевания, n (%) </a:t>
                      </a:r>
                      <a:r>
                        <a:rPr lang="ru" sz="1000" b="1" baseline="30000" dirty="0">
                          <a:effectLst/>
                          <a:latin typeface="Arial" panose="020B0604020202020204" pitchFamily="34" charset="0"/>
                          <a:ea typeface="Calibri" panose="020F0502020204030204" pitchFamily="34" charset="0"/>
                          <a:cs typeface="Arial" panose="020B0604020202020204" pitchFamily="34" charset="0"/>
                        </a:rPr>
                        <a:t>a</a:t>
                      </a:r>
                    </a:p>
                  </a:txBody>
                  <a:tcPr marL="54080" marR="54080" marT="43200" marB="43200" anchor="ctr"/>
                </a:tc>
                <a:tc>
                  <a:txBody>
                    <a:bodyPr/>
                    <a:lstStyle/>
                    <a:p>
                      <a:pPr algn="ctr">
                        <a:lnSpc>
                          <a:spcPct val="100000"/>
                        </a:lnSpc>
                        <a:spcAft>
                          <a:spcPts val="0"/>
                        </a:spcAft>
                      </a:pPr>
                      <a:endParaRPr lang="en-US" sz="1000" b="1">
                        <a:effectLst/>
                        <a:latin typeface="Arial" panose="020B0604020202020204" pitchFamily="34" charset="0"/>
                        <a:ea typeface="Calibri" panose="020F0502020204030204" pitchFamily="34" charset="0"/>
                        <a:cs typeface="Arial" panose="020B0604020202020204" pitchFamily="34" charset="0"/>
                      </a:endParaRPr>
                    </a:p>
                  </a:txBody>
                  <a:tcPr marL="54080" marR="54080" marT="43200" marB="43200" anchor="ctr"/>
                </a:tc>
                <a:tc>
                  <a:txBody>
                    <a:bodyPr/>
                    <a:lstStyle/>
                    <a:p>
                      <a:pPr algn="ctr">
                        <a:lnSpc>
                          <a:spcPct val="100000"/>
                        </a:lnSpc>
                        <a:spcAft>
                          <a:spcPts val="0"/>
                        </a:spcAft>
                      </a:pPr>
                      <a:endParaRPr lang="en-US" sz="1000" b="1">
                        <a:effectLst/>
                        <a:latin typeface="Arial" panose="020B0604020202020204" pitchFamily="34" charset="0"/>
                        <a:ea typeface="Calibri" panose="020F0502020204030204" pitchFamily="34" charset="0"/>
                        <a:cs typeface="Arial" panose="020B0604020202020204" pitchFamily="34" charset="0"/>
                      </a:endParaRPr>
                    </a:p>
                  </a:txBody>
                  <a:tcPr marL="54080" marR="54080" marT="43200" marB="43200" anchor="ctr"/>
                </a:tc>
                <a:tc>
                  <a:txBody>
                    <a:bodyPr/>
                    <a:lstStyle/>
                    <a:p>
                      <a:pPr algn="ctr">
                        <a:lnSpc>
                          <a:spcPct val="100000"/>
                        </a:lnSpc>
                        <a:spcAft>
                          <a:spcPts val="0"/>
                        </a:spcAft>
                      </a:pPr>
                      <a:endParaRPr lang="en-US" sz="1000" b="1" dirty="0">
                        <a:effectLst/>
                        <a:latin typeface="Arial" panose="020B0604020202020204" pitchFamily="34" charset="0"/>
                        <a:ea typeface="Calibri" panose="020F0502020204030204" pitchFamily="34" charset="0"/>
                        <a:cs typeface="Arial" panose="020B0604020202020204" pitchFamily="34" charset="0"/>
                      </a:endParaRPr>
                    </a:p>
                  </a:txBody>
                  <a:tcPr marL="54080" marR="54080" marT="43200" marB="43200" anchor="ctr"/>
                </a:tc>
                <a:extLst>
                  <a:ext uri="{0D108BD9-81ED-4DB2-BD59-A6C34878D82A}">
                    <a16:rowId xmlns:a16="http://schemas.microsoft.com/office/drawing/2014/main" val="3856045477"/>
                  </a:ext>
                </a:extLst>
              </a:tr>
              <a:tr h="223200">
                <a:tc>
                  <a:txBody>
                    <a:bodyPr/>
                    <a:lstStyle/>
                    <a:p>
                      <a:pPr marL="182880">
                        <a:lnSpc>
                          <a:spcPct val="100000"/>
                        </a:lnSpc>
                        <a:spcAft>
                          <a:spcPts val="0"/>
                        </a:spcAft>
                      </a:pPr>
                      <a:r>
                        <a:rPr lang="ru" sz="1000" b="0" dirty="0">
                          <a:effectLst/>
                          <a:latin typeface="Arial" panose="020B0604020202020204" pitchFamily="34" charset="0"/>
                          <a:ea typeface="Calibri" panose="020F0502020204030204" pitchFamily="34" charset="0"/>
                          <a:cs typeface="Arial" panose="020B0604020202020204" pitchFamily="34" charset="0"/>
                        </a:rPr>
                        <a:t>Диабет 1 типа</a:t>
                      </a:r>
                    </a:p>
                  </a:txBody>
                  <a:tcPr marL="54080" marR="54080" marT="43200" marB="43200" anchor="ctr"/>
                </a:tc>
                <a:tc>
                  <a:txBody>
                    <a:bodyPr/>
                    <a:lstStyle/>
                    <a:p>
                      <a:pPr algn="ctr">
                        <a:lnSpc>
                          <a:spcPct val="100000"/>
                        </a:lnSpc>
                        <a:spcAft>
                          <a:spcPts val="0"/>
                        </a:spcAft>
                      </a:pPr>
                      <a:r>
                        <a:rPr lang="ru" sz="1000" b="0">
                          <a:effectLst/>
                          <a:latin typeface="Arial" panose="020B0604020202020204" pitchFamily="34" charset="0"/>
                          <a:ea typeface="Calibri" panose="020F0502020204030204" pitchFamily="34" charset="0"/>
                          <a:cs typeface="Arial" panose="020B0604020202020204" pitchFamily="34" charset="0"/>
                        </a:rPr>
                        <a:t>5 (4,6)</a:t>
                      </a:r>
                    </a:p>
                  </a:txBody>
                  <a:tcPr marL="54080" marR="54080" marT="43200" marB="43200" anchor="ctr"/>
                </a:tc>
                <a:tc>
                  <a:txBody>
                    <a:bodyPr/>
                    <a:lstStyle/>
                    <a:p>
                      <a:pPr algn="ctr">
                        <a:lnSpc>
                          <a:spcPct val="100000"/>
                        </a:lnSpc>
                        <a:spcAft>
                          <a:spcPts val="0"/>
                        </a:spcAft>
                      </a:pPr>
                      <a:r>
                        <a:rPr lang="ru" sz="1000" b="0" dirty="0">
                          <a:effectLst/>
                          <a:latin typeface="Arial" panose="020B0604020202020204" pitchFamily="34" charset="0"/>
                          <a:ea typeface="Calibri" panose="020F0502020204030204" pitchFamily="34" charset="0"/>
                          <a:cs typeface="Arial" panose="020B0604020202020204" pitchFamily="34" charset="0"/>
                        </a:rPr>
                        <a:t>2 (3,1)</a:t>
                      </a:r>
                    </a:p>
                  </a:txBody>
                  <a:tcPr marL="54080" marR="54080" marT="43200" marB="43200" anchor="ctr"/>
                </a:tc>
                <a:tc>
                  <a:txBody>
                    <a:bodyPr/>
                    <a:lstStyle/>
                    <a:p>
                      <a:pPr algn="ctr">
                        <a:lnSpc>
                          <a:spcPct val="100000"/>
                        </a:lnSpc>
                        <a:spcAft>
                          <a:spcPts val="0"/>
                        </a:spcAft>
                      </a:pPr>
                      <a:r>
                        <a:rPr lang="ru" sz="1000" b="0">
                          <a:effectLst/>
                          <a:latin typeface="Arial" panose="020B0604020202020204" pitchFamily="34" charset="0"/>
                          <a:ea typeface="Calibri" panose="020F0502020204030204" pitchFamily="34" charset="0"/>
                          <a:cs typeface="Arial" panose="020B0604020202020204" pitchFamily="34" charset="0"/>
                        </a:rPr>
                        <a:t>7 (4.1)</a:t>
                      </a:r>
                    </a:p>
                  </a:txBody>
                  <a:tcPr marL="54080" marR="54080" marT="43200" marB="43200" anchor="ctr"/>
                </a:tc>
                <a:extLst>
                  <a:ext uri="{0D108BD9-81ED-4DB2-BD59-A6C34878D82A}">
                    <a16:rowId xmlns:a16="http://schemas.microsoft.com/office/drawing/2014/main" val="372852674"/>
                  </a:ext>
                </a:extLst>
              </a:tr>
              <a:tr h="223200">
                <a:tc>
                  <a:txBody>
                    <a:bodyPr/>
                    <a:lstStyle/>
                    <a:p>
                      <a:pPr marL="182880">
                        <a:lnSpc>
                          <a:spcPct val="100000"/>
                        </a:lnSpc>
                        <a:spcAft>
                          <a:spcPts val="0"/>
                        </a:spcAft>
                      </a:pPr>
                      <a:r>
                        <a:rPr lang="ru" sz="1000" b="0" dirty="0">
                          <a:effectLst/>
                          <a:latin typeface="Arial" panose="020B0604020202020204" pitchFamily="34" charset="0"/>
                          <a:ea typeface="Calibri" panose="020F0502020204030204" pitchFamily="34" charset="0"/>
                          <a:cs typeface="Arial" panose="020B0604020202020204" pitchFamily="34" charset="0"/>
                        </a:rPr>
                        <a:t>Диабет 2 типа</a:t>
                      </a:r>
                    </a:p>
                  </a:txBody>
                  <a:tcPr marL="54080" marR="54080" marT="43200" marB="43200" anchor="ctr"/>
                </a:tc>
                <a:tc>
                  <a:txBody>
                    <a:bodyPr/>
                    <a:lstStyle/>
                    <a:p>
                      <a:pPr algn="ctr">
                        <a:lnSpc>
                          <a:spcPct val="100000"/>
                        </a:lnSpc>
                        <a:spcAft>
                          <a:spcPts val="0"/>
                        </a:spcAft>
                      </a:pPr>
                      <a:r>
                        <a:rPr lang="ru" sz="1000">
                          <a:effectLst/>
                          <a:latin typeface="Arial" panose="020B0604020202020204" pitchFamily="34" charset="0"/>
                          <a:ea typeface="Calibri" panose="020F0502020204030204" pitchFamily="34" charset="0"/>
                          <a:cs typeface="Arial" panose="020B0604020202020204" pitchFamily="34" charset="0"/>
                        </a:rPr>
                        <a:t>25 (23,1)</a:t>
                      </a:r>
                    </a:p>
                  </a:txBody>
                  <a:tcPr marL="54080" marR="54080" marT="43200" marB="43200" anchor="ctr"/>
                </a:tc>
                <a:tc>
                  <a:txBody>
                    <a:bodyPr/>
                    <a:lstStyle/>
                    <a:p>
                      <a:pPr algn="ctr">
                        <a:lnSpc>
                          <a:spcPct val="100000"/>
                        </a:lnSpc>
                        <a:spcAft>
                          <a:spcPts val="0"/>
                        </a:spcAft>
                      </a:pPr>
                      <a:r>
                        <a:rPr lang="ru" sz="1000" dirty="0">
                          <a:effectLst/>
                          <a:latin typeface="Arial" panose="020B0604020202020204" pitchFamily="34" charset="0"/>
                          <a:ea typeface="Calibri" panose="020F0502020204030204" pitchFamily="34" charset="0"/>
                          <a:cs typeface="Arial" panose="020B0604020202020204" pitchFamily="34" charset="0"/>
                        </a:rPr>
                        <a:t>25 (39,1)</a:t>
                      </a:r>
                    </a:p>
                  </a:txBody>
                  <a:tcPr marL="54080" marR="54080" marT="43200" marB="43200" anchor="ctr"/>
                </a:tc>
                <a:tc>
                  <a:txBody>
                    <a:bodyPr/>
                    <a:lstStyle/>
                    <a:p>
                      <a:pPr algn="ctr">
                        <a:lnSpc>
                          <a:spcPct val="100000"/>
                        </a:lnSpc>
                        <a:spcAft>
                          <a:spcPts val="0"/>
                        </a:spcAft>
                      </a:pPr>
                      <a:r>
                        <a:rPr lang="ru" sz="1000" dirty="0">
                          <a:effectLst/>
                          <a:latin typeface="Arial" panose="020B0604020202020204" pitchFamily="34" charset="0"/>
                          <a:ea typeface="Calibri" panose="020F0502020204030204" pitchFamily="34" charset="0"/>
                          <a:cs typeface="Arial" panose="020B0604020202020204" pitchFamily="34" charset="0"/>
                        </a:rPr>
                        <a:t>50 (29,1)</a:t>
                      </a:r>
                    </a:p>
                  </a:txBody>
                  <a:tcPr marL="54080" marR="54080" marT="43200" marB="43200" anchor="ctr"/>
                </a:tc>
                <a:extLst>
                  <a:ext uri="{0D108BD9-81ED-4DB2-BD59-A6C34878D82A}">
                    <a16:rowId xmlns:a16="http://schemas.microsoft.com/office/drawing/2014/main" val="4178490368"/>
                  </a:ext>
                </a:extLst>
              </a:tr>
              <a:tr h="223200">
                <a:tc>
                  <a:txBody>
                    <a:bodyPr/>
                    <a:lstStyle/>
                    <a:p>
                      <a:pPr marL="182880">
                        <a:lnSpc>
                          <a:spcPct val="100000"/>
                        </a:lnSpc>
                        <a:spcAft>
                          <a:spcPts val="0"/>
                        </a:spcAft>
                      </a:pPr>
                      <a:r>
                        <a:rPr lang="ru" sz="1000" b="0" dirty="0">
                          <a:effectLst/>
                          <a:latin typeface="Arial" panose="020B0604020202020204" pitchFamily="34" charset="0"/>
                          <a:ea typeface="Calibri" panose="020F0502020204030204" pitchFamily="34" charset="0"/>
                          <a:cs typeface="Arial" panose="020B0604020202020204" pitchFamily="34" charset="0"/>
                        </a:rPr>
                        <a:t>Посттрансплантационный </a:t>
                      </a:r>
                      <a:r>
                        <a:rPr lang="ru" sz="1000" b="0" dirty="0" err="1">
                          <a:effectLst/>
                          <a:latin typeface="Arial" panose="020B0604020202020204" pitchFamily="34" charset="0"/>
                          <a:ea typeface="Calibri" panose="020F0502020204030204" pitchFamily="34" charset="0"/>
                          <a:cs typeface="Arial" panose="020B0604020202020204" pitchFamily="34" charset="0"/>
                        </a:rPr>
                        <a:t>диабет </a:t>
                      </a:r>
                      <a:r>
                        <a:rPr lang="ru" sz="1000" b="0" baseline="30000" dirty="0" err="1">
                          <a:effectLst/>
                          <a:latin typeface="Arial" panose="020B0604020202020204" pitchFamily="34" charset="0"/>
                          <a:ea typeface="Calibri" panose="020F0502020204030204" pitchFamily="34" charset="0"/>
                          <a:cs typeface="Arial" panose="020B0604020202020204" pitchFamily="34" charset="0"/>
                        </a:rPr>
                        <a:t>b</a:t>
                      </a:r>
                      <a:endParaRPr lang="en-US" sz="1000" b="0" baseline="30000" dirty="0">
                        <a:effectLst/>
                        <a:latin typeface="Arial" panose="020B0604020202020204" pitchFamily="34" charset="0"/>
                        <a:ea typeface="Calibri" panose="020F0502020204030204" pitchFamily="34" charset="0"/>
                        <a:cs typeface="Arial" panose="020B0604020202020204" pitchFamily="34" charset="0"/>
                      </a:endParaRPr>
                    </a:p>
                  </a:txBody>
                  <a:tcPr marL="54080" marR="54080" marT="43200" marB="43200" anchor="ctr"/>
                </a:tc>
                <a:tc>
                  <a:txBody>
                    <a:bodyPr/>
                    <a:lstStyle/>
                    <a:p>
                      <a:pPr algn="ctr">
                        <a:lnSpc>
                          <a:spcPct val="100000"/>
                        </a:lnSpc>
                        <a:spcAft>
                          <a:spcPts val="0"/>
                        </a:spcAft>
                      </a:pPr>
                      <a:r>
                        <a:rPr lang="ru" sz="1000" dirty="0">
                          <a:effectLst/>
                          <a:latin typeface="Arial" panose="020B0604020202020204" pitchFamily="34" charset="0"/>
                          <a:ea typeface="Calibri" panose="020F0502020204030204" pitchFamily="34" charset="0"/>
                          <a:cs typeface="Arial" panose="020B0604020202020204" pitchFamily="34" charset="0"/>
                        </a:rPr>
                        <a:t>30 (27,8)</a:t>
                      </a:r>
                    </a:p>
                  </a:txBody>
                  <a:tcPr marL="54080" marR="54080" marT="43200" marB="43200" anchor="ctr"/>
                </a:tc>
                <a:tc>
                  <a:txBody>
                    <a:bodyPr/>
                    <a:lstStyle/>
                    <a:p>
                      <a:pPr algn="ctr">
                        <a:lnSpc>
                          <a:spcPct val="100000"/>
                        </a:lnSpc>
                        <a:spcAft>
                          <a:spcPts val="0"/>
                        </a:spcAft>
                      </a:pPr>
                      <a:r>
                        <a:rPr lang="ru" sz="1000" dirty="0">
                          <a:effectLst/>
                          <a:latin typeface="Arial" panose="020B0604020202020204" pitchFamily="34" charset="0"/>
                          <a:ea typeface="Calibri" panose="020F0502020204030204" pitchFamily="34" charset="0"/>
                          <a:cs typeface="Arial" panose="020B0604020202020204" pitchFamily="34" charset="0"/>
                        </a:rPr>
                        <a:t>27 (42,2)</a:t>
                      </a:r>
                    </a:p>
                  </a:txBody>
                  <a:tcPr marL="54080" marR="54080" marT="43200" marB="43200" anchor="ctr"/>
                </a:tc>
                <a:tc>
                  <a:txBody>
                    <a:bodyPr/>
                    <a:lstStyle/>
                    <a:p>
                      <a:pPr algn="ctr">
                        <a:lnSpc>
                          <a:spcPct val="100000"/>
                        </a:lnSpc>
                        <a:spcAft>
                          <a:spcPts val="0"/>
                        </a:spcAft>
                      </a:pPr>
                      <a:r>
                        <a:rPr lang="ru" sz="1000" dirty="0">
                          <a:effectLst/>
                          <a:latin typeface="Arial" panose="020B0604020202020204" pitchFamily="34" charset="0"/>
                          <a:ea typeface="Calibri" panose="020F0502020204030204" pitchFamily="34" charset="0"/>
                          <a:cs typeface="Arial" panose="020B0604020202020204" pitchFamily="34" charset="0"/>
                        </a:rPr>
                        <a:t>57 (33,1)</a:t>
                      </a:r>
                    </a:p>
                  </a:txBody>
                  <a:tcPr marL="54080" marR="54080" marT="43200" marB="43200" anchor="ctr"/>
                </a:tc>
                <a:extLst>
                  <a:ext uri="{0D108BD9-81ED-4DB2-BD59-A6C34878D82A}">
                    <a16:rowId xmlns:a16="http://schemas.microsoft.com/office/drawing/2014/main" val="4113564055"/>
                  </a:ext>
                </a:extLst>
              </a:tr>
              <a:tr h="223200">
                <a:tc>
                  <a:txBody>
                    <a:bodyPr/>
                    <a:lstStyle/>
                    <a:p>
                      <a:pPr marL="182880">
                        <a:lnSpc>
                          <a:spcPct val="100000"/>
                        </a:lnSpc>
                        <a:spcAft>
                          <a:spcPts val="0"/>
                        </a:spcAft>
                      </a:pPr>
                      <a:r>
                        <a:rPr lang="ru" sz="1000" b="0">
                          <a:effectLst/>
                          <a:latin typeface="Arial" panose="020B0604020202020204" pitchFamily="34" charset="0"/>
                          <a:ea typeface="Calibri" panose="020F0502020204030204" pitchFamily="34" charset="0"/>
                          <a:cs typeface="Arial" panose="020B0604020202020204" pitchFamily="34" charset="0"/>
                        </a:rPr>
                        <a:t>Гипертония</a:t>
                      </a:r>
                    </a:p>
                  </a:txBody>
                  <a:tcPr marL="54080" marR="54080" marT="43200" marB="43200" anchor="ctr"/>
                </a:tc>
                <a:tc>
                  <a:txBody>
                    <a:bodyPr/>
                    <a:lstStyle/>
                    <a:p>
                      <a:pPr algn="ctr">
                        <a:lnSpc>
                          <a:spcPct val="100000"/>
                        </a:lnSpc>
                        <a:spcAft>
                          <a:spcPts val="0"/>
                        </a:spcAft>
                      </a:pPr>
                      <a:r>
                        <a:rPr lang="ru" sz="1000">
                          <a:effectLst/>
                          <a:latin typeface="Arial" panose="020B0604020202020204" pitchFamily="34" charset="0"/>
                          <a:ea typeface="Calibri" panose="020F0502020204030204" pitchFamily="34" charset="0"/>
                          <a:cs typeface="Arial" panose="020B0604020202020204" pitchFamily="34" charset="0"/>
                        </a:rPr>
                        <a:t>77 (71,3)</a:t>
                      </a:r>
                    </a:p>
                  </a:txBody>
                  <a:tcPr marL="54080" marR="54080" marT="43200" marB="43200" anchor="ctr"/>
                </a:tc>
                <a:tc>
                  <a:txBody>
                    <a:bodyPr/>
                    <a:lstStyle/>
                    <a:p>
                      <a:pPr algn="ctr">
                        <a:lnSpc>
                          <a:spcPct val="100000"/>
                        </a:lnSpc>
                        <a:spcAft>
                          <a:spcPts val="0"/>
                        </a:spcAft>
                      </a:pPr>
                      <a:r>
                        <a:rPr lang="ru" sz="1000">
                          <a:effectLst/>
                          <a:latin typeface="Arial" panose="020B0604020202020204" pitchFamily="34" charset="0"/>
                          <a:ea typeface="Calibri" panose="020F0502020204030204" pitchFamily="34" charset="0"/>
                          <a:cs typeface="Arial" panose="020B0604020202020204" pitchFamily="34" charset="0"/>
                        </a:rPr>
                        <a:t>46 (71,9)</a:t>
                      </a:r>
                    </a:p>
                  </a:txBody>
                  <a:tcPr marL="54080" marR="54080" marT="43200" marB="43200" anchor="ctr"/>
                </a:tc>
                <a:tc>
                  <a:txBody>
                    <a:bodyPr/>
                    <a:lstStyle/>
                    <a:p>
                      <a:pPr algn="ctr">
                        <a:lnSpc>
                          <a:spcPct val="100000"/>
                        </a:lnSpc>
                        <a:spcAft>
                          <a:spcPts val="0"/>
                        </a:spcAft>
                      </a:pPr>
                      <a:r>
                        <a:rPr lang="ru" sz="1000" dirty="0">
                          <a:effectLst/>
                          <a:latin typeface="Arial" panose="020B0604020202020204" pitchFamily="34" charset="0"/>
                          <a:ea typeface="Calibri" panose="020F0502020204030204" pitchFamily="34" charset="0"/>
                          <a:cs typeface="Arial" panose="020B0604020202020204" pitchFamily="34" charset="0"/>
                        </a:rPr>
                        <a:t>123 (71,5)</a:t>
                      </a:r>
                    </a:p>
                  </a:txBody>
                  <a:tcPr marL="54080" marR="54080" marT="43200" marB="43200" anchor="ctr"/>
                </a:tc>
                <a:extLst>
                  <a:ext uri="{0D108BD9-81ED-4DB2-BD59-A6C34878D82A}">
                    <a16:rowId xmlns:a16="http://schemas.microsoft.com/office/drawing/2014/main" val="151834912"/>
                  </a:ext>
                </a:extLst>
              </a:tr>
              <a:tr h="223200">
                <a:tc>
                  <a:txBody>
                    <a:bodyPr/>
                    <a:lstStyle/>
                    <a:p>
                      <a:pPr marL="182880">
                        <a:lnSpc>
                          <a:spcPct val="100000"/>
                        </a:lnSpc>
                        <a:spcAft>
                          <a:spcPts val="0"/>
                        </a:spcAft>
                      </a:pPr>
                      <a:r>
                        <a:rPr lang="ru" sz="1000" b="0">
                          <a:effectLst/>
                          <a:latin typeface="Arial" panose="020B0604020202020204" pitchFamily="34" charset="0"/>
                          <a:ea typeface="Calibri" panose="020F0502020204030204" pitchFamily="34" charset="0"/>
                          <a:cs typeface="Arial" panose="020B0604020202020204" pitchFamily="34" charset="0"/>
                        </a:rPr>
                        <a:t>Злокачественные опухоли</a:t>
                      </a:r>
                    </a:p>
                  </a:txBody>
                  <a:tcPr marL="54080" marR="54080" marT="43200" marB="43200" anchor="ctr"/>
                </a:tc>
                <a:tc>
                  <a:txBody>
                    <a:bodyPr/>
                    <a:lstStyle/>
                    <a:p>
                      <a:pPr algn="ctr">
                        <a:lnSpc>
                          <a:spcPct val="100000"/>
                        </a:lnSpc>
                        <a:spcAft>
                          <a:spcPts val="0"/>
                        </a:spcAft>
                      </a:pPr>
                      <a:r>
                        <a:rPr lang="ru" sz="1000">
                          <a:effectLst/>
                          <a:latin typeface="Arial" panose="020B0604020202020204" pitchFamily="34" charset="0"/>
                          <a:ea typeface="Calibri" panose="020F0502020204030204" pitchFamily="34" charset="0"/>
                          <a:cs typeface="Arial" panose="020B0604020202020204" pitchFamily="34" charset="0"/>
                        </a:rPr>
                        <a:t>5 (4,6)</a:t>
                      </a:r>
                    </a:p>
                  </a:txBody>
                  <a:tcPr marL="54080" marR="54080" marT="43200" marB="43200" anchor="ctr"/>
                </a:tc>
                <a:tc>
                  <a:txBody>
                    <a:bodyPr/>
                    <a:lstStyle/>
                    <a:p>
                      <a:pPr algn="ctr">
                        <a:lnSpc>
                          <a:spcPct val="100000"/>
                        </a:lnSpc>
                        <a:spcAft>
                          <a:spcPts val="0"/>
                        </a:spcAft>
                      </a:pPr>
                      <a:r>
                        <a:rPr lang="ru" sz="1000" dirty="0">
                          <a:effectLst/>
                          <a:latin typeface="Arial" panose="020B0604020202020204" pitchFamily="34" charset="0"/>
                          <a:ea typeface="Calibri" panose="020F0502020204030204" pitchFamily="34" charset="0"/>
                          <a:cs typeface="Arial" panose="020B0604020202020204" pitchFamily="34" charset="0"/>
                        </a:rPr>
                        <a:t>6 (9,4)</a:t>
                      </a:r>
                    </a:p>
                  </a:txBody>
                  <a:tcPr marL="54080" marR="54080" marT="43200" marB="43200" anchor="ctr"/>
                </a:tc>
                <a:tc>
                  <a:txBody>
                    <a:bodyPr/>
                    <a:lstStyle/>
                    <a:p>
                      <a:pPr algn="ctr">
                        <a:lnSpc>
                          <a:spcPct val="100000"/>
                        </a:lnSpc>
                        <a:spcAft>
                          <a:spcPts val="0"/>
                        </a:spcAft>
                      </a:pPr>
                      <a:r>
                        <a:rPr lang="ru" sz="1000" dirty="0">
                          <a:effectLst/>
                          <a:latin typeface="Arial" panose="020B0604020202020204" pitchFamily="34" charset="0"/>
                          <a:ea typeface="Calibri" panose="020F0502020204030204" pitchFamily="34" charset="0"/>
                          <a:cs typeface="Arial" panose="020B0604020202020204" pitchFamily="34" charset="0"/>
                        </a:rPr>
                        <a:t>11 (6,4)</a:t>
                      </a:r>
                    </a:p>
                  </a:txBody>
                  <a:tcPr marL="54080" marR="54080" marT="43200" marB="43200" anchor="ctr"/>
                </a:tc>
                <a:extLst>
                  <a:ext uri="{0D108BD9-81ED-4DB2-BD59-A6C34878D82A}">
                    <a16:rowId xmlns:a16="http://schemas.microsoft.com/office/drawing/2014/main" val="1998222268"/>
                  </a:ext>
                </a:extLst>
              </a:tr>
              <a:tr h="223200">
                <a:tc>
                  <a:txBody>
                    <a:bodyPr/>
                    <a:lstStyle/>
                    <a:p>
                      <a:pPr marL="182880">
                        <a:lnSpc>
                          <a:spcPct val="100000"/>
                        </a:lnSpc>
                        <a:spcAft>
                          <a:spcPts val="0"/>
                        </a:spcAft>
                      </a:pPr>
                      <a:r>
                        <a:rPr lang="ru" sz="1000" b="0">
                          <a:effectLst/>
                          <a:latin typeface="Arial" panose="020B0604020202020204" pitchFamily="34" charset="0"/>
                          <a:ea typeface="Calibri" panose="020F0502020204030204" pitchFamily="34" charset="0"/>
                          <a:cs typeface="Arial" panose="020B0604020202020204" pitchFamily="34" charset="0"/>
                        </a:rPr>
                        <a:t>Ишемическая болезнь сердца</a:t>
                      </a:r>
                    </a:p>
                  </a:txBody>
                  <a:tcPr marL="54080" marR="54080" marT="43200" marB="43200" anchor="ctr"/>
                </a:tc>
                <a:tc>
                  <a:txBody>
                    <a:bodyPr/>
                    <a:lstStyle/>
                    <a:p>
                      <a:pPr algn="ctr">
                        <a:lnSpc>
                          <a:spcPct val="100000"/>
                        </a:lnSpc>
                        <a:spcAft>
                          <a:spcPts val="0"/>
                        </a:spcAft>
                      </a:pPr>
                      <a:r>
                        <a:rPr lang="ru" sz="1000">
                          <a:effectLst/>
                          <a:latin typeface="Arial" panose="020B0604020202020204" pitchFamily="34" charset="0"/>
                          <a:ea typeface="Calibri" panose="020F0502020204030204" pitchFamily="34" charset="0"/>
                          <a:cs typeface="Arial" panose="020B0604020202020204" pitchFamily="34" charset="0"/>
                        </a:rPr>
                        <a:t>10 (9,3)</a:t>
                      </a:r>
                    </a:p>
                  </a:txBody>
                  <a:tcPr marL="54080" marR="54080" marT="43200" marB="43200" anchor="ctr"/>
                </a:tc>
                <a:tc>
                  <a:txBody>
                    <a:bodyPr/>
                    <a:lstStyle/>
                    <a:p>
                      <a:pPr algn="ctr">
                        <a:lnSpc>
                          <a:spcPct val="100000"/>
                        </a:lnSpc>
                        <a:spcAft>
                          <a:spcPts val="0"/>
                        </a:spcAft>
                      </a:pPr>
                      <a:r>
                        <a:rPr lang="ru" sz="1000">
                          <a:effectLst/>
                          <a:latin typeface="Arial" panose="020B0604020202020204" pitchFamily="34" charset="0"/>
                          <a:ea typeface="Calibri" panose="020F0502020204030204" pitchFamily="34" charset="0"/>
                          <a:cs typeface="Arial" panose="020B0604020202020204" pitchFamily="34" charset="0"/>
                        </a:rPr>
                        <a:t>7 (10,9)</a:t>
                      </a:r>
                    </a:p>
                  </a:txBody>
                  <a:tcPr marL="54080" marR="54080" marT="43200" marB="43200" anchor="ctr"/>
                </a:tc>
                <a:tc>
                  <a:txBody>
                    <a:bodyPr/>
                    <a:lstStyle/>
                    <a:p>
                      <a:pPr algn="ctr">
                        <a:lnSpc>
                          <a:spcPct val="100000"/>
                        </a:lnSpc>
                        <a:spcAft>
                          <a:spcPts val="0"/>
                        </a:spcAft>
                      </a:pPr>
                      <a:r>
                        <a:rPr lang="ru" sz="1000" dirty="0">
                          <a:effectLst/>
                          <a:latin typeface="Arial" panose="020B0604020202020204" pitchFamily="34" charset="0"/>
                          <a:ea typeface="Calibri" panose="020F0502020204030204" pitchFamily="34" charset="0"/>
                          <a:cs typeface="Arial" panose="020B0604020202020204" pitchFamily="34" charset="0"/>
                        </a:rPr>
                        <a:t>17 (9,9)</a:t>
                      </a:r>
                    </a:p>
                  </a:txBody>
                  <a:tcPr marL="54080" marR="54080" marT="43200" marB="43200" anchor="ctr"/>
                </a:tc>
                <a:extLst>
                  <a:ext uri="{0D108BD9-81ED-4DB2-BD59-A6C34878D82A}">
                    <a16:rowId xmlns:a16="http://schemas.microsoft.com/office/drawing/2014/main" val="3429891971"/>
                  </a:ext>
                </a:extLst>
              </a:tr>
              <a:tr h="2232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ru" sz="1000" b="1" baseline="0" dirty="0">
                          <a:effectLst/>
                          <a:latin typeface="Avenir Next LT Pro" panose="020B0504020202020204" pitchFamily="34" charset="0"/>
                          <a:ea typeface="Calibri" panose="020F0502020204030204" pitchFamily="34" charset="0"/>
                          <a:cs typeface="Arial" panose="020B0604020202020204" pitchFamily="34" charset="0"/>
                        </a:rPr>
                        <a:t>≥1 </a:t>
                      </a:r>
                      <a:r>
                        <a:rPr lang="ru" sz="1000" b="1" baseline="0" dirty="0">
                          <a:effectLst/>
                          <a:latin typeface="+mn-lt"/>
                          <a:ea typeface="Calibri" panose="020F0502020204030204" pitchFamily="34" charset="0"/>
                          <a:cs typeface="Arial" panose="020B0604020202020204" pitchFamily="34" charset="0"/>
                        </a:rPr>
                        <a:t>ко</a:t>
                      </a:r>
                      <a:r>
                        <a:rPr lang="ru" sz="1000" b="1" baseline="0" dirty="0">
                          <a:effectLst/>
                          <a:latin typeface="Arial" panose="020B0604020202020204" pitchFamily="34" charset="0"/>
                          <a:ea typeface="Calibri" panose="020F0502020204030204" pitchFamily="34" charset="0"/>
                          <a:cs typeface="Arial" panose="020B0604020202020204" pitchFamily="34" charset="0"/>
                        </a:rPr>
                        <a:t>-инфекции </a:t>
                      </a:r>
                      <a:r>
                        <a:rPr lang="ru" sz="1000" b="1" baseline="0" dirty="0">
                          <a:effectLst/>
                          <a:latin typeface="Avenir Next LT Pro" panose="020B0504020202020204" pitchFamily="34" charset="0"/>
                          <a:ea typeface="Calibri" panose="020F0502020204030204" pitchFamily="34" charset="0"/>
                          <a:cs typeface="Arial" panose="020B0604020202020204" pitchFamily="34" charset="0"/>
                        </a:rPr>
                        <a:t>, n (%) </a:t>
                      </a:r>
                      <a:r>
                        <a:rPr lang="ru" sz="1000" b="1" baseline="30000" dirty="0">
                          <a:effectLst/>
                          <a:latin typeface="+mn-lt"/>
                          <a:ea typeface="Calibri" panose="020F0502020204030204" pitchFamily="34" charset="0"/>
                          <a:cs typeface="Arial" panose="020B0604020202020204" pitchFamily="34" charset="0"/>
                        </a:rPr>
                        <a:t>c</a:t>
                      </a:r>
                    </a:p>
                  </a:txBody>
                  <a:tcPr marL="54080" marR="54080" marT="43200" marB="43200" anchor="ctr"/>
                </a:tc>
                <a:tc>
                  <a:txBody>
                    <a:bodyPr/>
                    <a:lstStyle/>
                    <a:p>
                      <a:pPr algn="ctr">
                        <a:lnSpc>
                          <a:spcPct val="100000"/>
                        </a:lnSpc>
                        <a:spcAft>
                          <a:spcPts val="0"/>
                        </a:spcAft>
                      </a:pPr>
                      <a:r>
                        <a:rPr lang="ru" sz="1000">
                          <a:effectLst/>
                          <a:latin typeface="Arial" panose="020B0604020202020204" pitchFamily="34" charset="0"/>
                          <a:ea typeface="Calibri" panose="020F0502020204030204" pitchFamily="34" charset="0"/>
                          <a:cs typeface="Arial" panose="020B0604020202020204" pitchFamily="34" charset="0"/>
                        </a:rPr>
                        <a:t>28 (25,9)</a:t>
                      </a:r>
                    </a:p>
                  </a:txBody>
                  <a:tcPr marL="54080" marR="54080" marT="43200" marB="43200" anchor="ctr"/>
                </a:tc>
                <a:tc>
                  <a:txBody>
                    <a:bodyPr/>
                    <a:lstStyle/>
                    <a:p>
                      <a:pPr algn="ctr">
                        <a:lnSpc>
                          <a:spcPct val="100000"/>
                        </a:lnSpc>
                        <a:spcAft>
                          <a:spcPts val="0"/>
                        </a:spcAft>
                      </a:pPr>
                      <a:r>
                        <a:rPr lang="ru" sz="1000">
                          <a:effectLst/>
                          <a:latin typeface="Arial" panose="020B0604020202020204" pitchFamily="34" charset="0"/>
                          <a:ea typeface="Calibri" panose="020F0502020204030204" pitchFamily="34" charset="0"/>
                          <a:cs typeface="Arial" panose="020B0604020202020204" pitchFamily="34" charset="0"/>
                        </a:rPr>
                        <a:t>22 (34,4)</a:t>
                      </a:r>
                    </a:p>
                  </a:txBody>
                  <a:tcPr marL="54080" marR="54080" marT="43200" marB="43200" anchor="ctr"/>
                </a:tc>
                <a:tc>
                  <a:txBody>
                    <a:bodyPr/>
                    <a:lstStyle/>
                    <a:p>
                      <a:pPr algn="ctr">
                        <a:lnSpc>
                          <a:spcPct val="100000"/>
                        </a:lnSpc>
                        <a:spcAft>
                          <a:spcPts val="0"/>
                        </a:spcAft>
                      </a:pPr>
                      <a:r>
                        <a:rPr lang="ru" sz="1000" dirty="0">
                          <a:effectLst/>
                          <a:latin typeface="Arial" panose="020B0604020202020204" pitchFamily="34" charset="0"/>
                          <a:ea typeface="Calibri" panose="020F0502020204030204" pitchFamily="34" charset="0"/>
                          <a:cs typeface="Arial" panose="020B0604020202020204" pitchFamily="34" charset="0"/>
                        </a:rPr>
                        <a:t>50 (29,1)</a:t>
                      </a:r>
                    </a:p>
                  </a:txBody>
                  <a:tcPr marL="54080" marR="54080" marT="43200" marB="43200" anchor="ctr"/>
                </a:tc>
                <a:extLst>
                  <a:ext uri="{0D108BD9-81ED-4DB2-BD59-A6C34878D82A}">
                    <a16:rowId xmlns:a16="http://schemas.microsoft.com/office/drawing/2014/main" val="1848554587"/>
                  </a:ext>
                </a:extLst>
              </a:tr>
              <a:tr h="223200">
                <a:tc>
                  <a:txBody>
                    <a:bodyPr/>
                    <a:lstStyle/>
                    <a:p>
                      <a:pPr marL="183600">
                        <a:lnSpc>
                          <a:spcPct val="100000"/>
                        </a:lnSpc>
                        <a:spcAft>
                          <a:spcPts val="0"/>
                        </a:spcAft>
                      </a:pPr>
                      <a:r>
                        <a:rPr lang="en-US" sz="1000" b="0" baseline="0" dirty="0">
                          <a:effectLst/>
                          <a:latin typeface="Arial" panose="020B0604020202020204" pitchFamily="34" charset="0"/>
                          <a:ea typeface="Calibri" panose="020F0502020204030204" pitchFamily="34" charset="0"/>
                          <a:cs typeface="Arial" panose="020B0604020202020204" pitchFamily="34" charset="0"/>
                        </a:rPr>
                        <a:t>HBV</a:t>
                      </a:r>
                      <a:endParaRPr lang="ru" sz="1000" b="0" baseline="0" dirty="0">
                        <a:effectLst/>
                        <a:latin typeface="Arial" panose="020B0604020202020204" pitchFamily="34" charset="0"/>
                        <a:ea typeface="Calibri" panose="020F0502020204030204" pitchFamily="34" charset="0"/>
                        <a:cs typeface="Arial" panose="020B0604020202020204" pitchFamily="34" charset="0"/>
                      </a:endParaRPr>
                    </a:p>
                  </a:txBody>
                  <a:tcPr marL="54080" marR="54080" marT="43200" marB="43200" anchor="ctr"/>
                </a:tc>
                <a:tc>
                  <a:txBody>
                    <a:bodyPr/>
                    <a:lstStyle/>
                    <a:p>
                      <a:pPr algn="ctr">
                        <a:lnSpc>
                          <a:spcPct val="100000"/>
                        </a:lnSpc>
                        <a:spcAft>
                          <a:spcPts val="0"/>
                        </a:spcAft>
                      </a:pPr>
                      <a:r>
                        <a:rPr lang="ru" sz="1000">
                          <a:effectLst/>
                          <a:latin typeface="Arial" panose="020B0604020202020204" pitchFamily="34" charset="0"/>
                          <a:ea typeface="Calibri" panose="020F0502020204030204" pitchFamily="34" charset="0"/>
                          <a:cs typeface="Arial" panose="020B0604020202020204" pitchFamily="34" charset="0"/>
                        </a:rPr>
                        <a:t>4 (3,7)</a:t>
                      </a:r>
                    </a:p>
                  </a:txBody>
                  <a:tcPr marL="54080" marR="54080" marT="43200" marB="43200" anchor="ctr"/>
                </a:tc>
                <a:tc>
                  <a:txBody>
                    <a:bodyPr/>
                    <a:lstStyle/>
                    <a:p>
                      <a:pPr algn="ctr">
                        <a:lnSpc>
                          <a:spcPct val="100000"/>
                        </a:lnSpc>
                        <a:spcAft>
                          <a:spcPts val="0"/>
                        </a:spcAft>
                      </a:pPr>
                      <a:r>
                        <a:rPr lang="ru" sz="1000">
                          <a:effectLst/>
                          <a:latin typeface="Arial" panose="020B0604020202020204" pitchFamily="34" charset="0"/>
                          <a:ea typeface="Calibri" panose="020F0502020204030204" pitchFamily="34" charset="0"/>
                          <a:cs typeface="Arial" panose="020B0604020202020204" pitchFamily="34" charset="0"/>
                        </a:rPr>
                        <a:t>3 (4,7)</a:t>
                      </a:r>
                    </a:p>
                  </a:txBody>
                  <a:tcPr marL="54080" marR="54080" marT="43200" marB="43200" anchor="ctr"/>
                </a:tc>
                <a:tc>
                  <a:txBody>
                    <a:bodyPr/>
                    <a:lstStyle/>
                    <a:p>
                      <a:pPr algn="ctr">
                        <a:lnSpc>
                          <a:spcPct val="100000"/>
                        </a:lnSpc>
                        <a:spcAft>
                          <a:spcPts val="0"/>
                        </a:spcAft>
                      </a:pPr>
                      <a:r>
                        <a:rPr lang="ru" sz="1000" dirty="0">
                          <a:effectLst/>
                          <a:latin typeface="Arial" panose="020B0604020202020204" pitchFamily="34" charset="0"/>
                          <a:ea typeface="Calibri" panose="020F0502020204030204" pitchFamily="34" charset="0"/>
                          <a:cs typeface="Arial" panose="020B0604020202020204" pitchFamily="34" charset="0"/>
                        </a:rPr>
                        <a:t>7 (4.1)</a:t>
                      </a:r>
                    </a:p>
                  </a:txBody>
                  <a:tcPr marL="54080" marR="54080" marT="43200" marB="43200" anchor="ctr"/>
                </a:tc>
                <a:extLst>
                  <a:ext uri="{0D108BD9-81ED-4DB2-BD59-A6C34878D82A}">
                    <a16:rowId xmlns:a16="http://schemas.microsoft.com/office/drawing/2014/main" val="1307463099"/>
                  </a:ext>
                </a:extLst>
              </a:tr>
              <a:tr h="223200">
                <a:tc>
                  <a:txBody>
                    <a:bodyPr/>
                    <a:lstStyle/>
                    <a:p>
                      <a:pPr marL="183600">
                        <a:lnSpc>
                          <a:spcPct val="100000"/>
                        </a:lnSpc>
                        <a:spcAft>
                          <a:spcPts val="0"/>
                        </a:spcAft>
                      </a:pPr>
                      <a:r>
                        <a:rPr lang="en-US" sz="1000" b="0" dirty="0">
                          <a:effectLst/>
                          <a:latin typeface="Arial" panose="020B0604020202020204" pitchFamily="34" charset="0"/>
                          <a:ea typeface="Calibri" panose="020F0502020204030204" pitchFamily="34" charset="0"/>
                          <a:cs typeface="Arial" panose="020B0604020202020204" pitchFamily="34" charset="0"/>
                        </a:rPr>
                        <a:t>HCV</a:t>
                      </a:r>
                      <a:endParaRPr lang="ru" sz="1000" b="0" dirty="0">
                        <a:effectLst/>
                        <a:latin typeface="Arial" panose="020B0604020202020204" pitchFamily="34" charset="0"/>
                        <a:ea typeface="Calibri" panose="020F0502020204030204" pitchFamily="34" charset="0"/>
                        <a:cs typeface="Arial" panose="020B0604020202020204" pitchFamily="34" charset="0"/>
                      </a:endParaRPr>
                    </a:p>
                  </a:txBody>
                  <a:tcPr marL="54080" marR="54080" marT="43200" marB="43200" anchor="ctr"/>
                </a:tc>
                <a:tc>
                  <a:txBody>
                    <a:bodyPr/>
                    <a:lstStyle/>
                    <a:p>
                      <a:pPr algn="ctr">
                        <a:lnSpc>
                          <a:spcPct val="100000"/>
                        </a:lnSpc>
                        <a:spcAft>
                          <a:spcPts val="0"/>
                        </a:spcAft>
                      </a:pPr>
                      <a:r>
                        <a:rPr lang="ru" sz="1000">
                          <a:effectLst/>
                          <a:latin typeface="Arial" panose="020B0604020202020204" pitchFamily="34" charset="0"/>
                          <a:ea typeface="Calibri" panose="020F0502020204030204" pitchFamily="34" charset="0"/>
                          <a:cs typeface="Arial" panose="020B0604020202020204" pitchFamily="34" charset="0"/>
                        </a:rPr>
                        <a:t>1 (0,9)</a:t>
                      </a:r>
                    </a:p>
                  </a:txBody>
                  <a:tcPr marL="54080" marR="54080" marT="43200" marB="43200" anchor="ctr"/>
                </a:tc>
                <a:tc>
                  <a:txBody>
                    <a:bodyPr/>
                    <a:lstStyle/>
                    <a:p>
                      <a:pPr algn="ctr">
                        <a:lnSpc>
                          <a:spcPct val="100000"/>
                        </a:lnSpc>
                        <a:spcAft>
                          <a:spcPts val="0"/>
                        </a:spcAft>
                      </a:pPr>
                      <a:r>
                        <a:rPr lang="ru" sz="1000">
                          <a:effectLst/>
                          <a:latin typeface="Arial" panose="020B0604020202020204" pitchFamily="34" charset="0"/>
                          <a:ea typeface="Calibri" panose="020F0502020204030204" pitchFamily="34" charset="0"/>
                          <a:cs typeface="Arial" panose="020B0604020202020204" pitchFamily="34" charset="0"/>
                        </a:rPr>
                        <a:t>2 (3,1)</a:t>
                      </a:r>
                    </a:p>
                  </a:txBody>
                  <a:tcPr marL="54080" marR="54080" marT="43200" marB="43200" anchor="ctr"/>
                </a:tc>
                <a:tc>
                  <a:txBody>
                    <a:bodyPr/>
                    <a:lstStyle/>
                    <a:p>
                      <a:pPr algn="ctr">
                        <a:lnSpc>
                          <a:spcPct val="100000"/>
                        </a:lnSpc>
                        <a:spcAft>
                          <a:spcPts val="0"/>
                        </a:spcAft>
                      </a:pPr>
                      <a:r>
                        <a:rPr lang="ru" sz="1000" dirty="0">
                          <a:effectLst/>
                          <a:latin typeface="Arial" panose="020B0604020202020204" pitchFamily="34" charset="0"/>
                          <a:ea typeface="Calibri" panose="020F0502020204030204" pitchFamily="34" charset="0"/>
                          <a:cs typeface="Arial" panose="020B0604020202020204" pitchFamily="34" charset="0"/>
                        </a:rPr>
                        <a:t>3 (1,7)</a:t>
                      </a:r>
                    </a:p>
                  </a:txBody>
                  <a:tcPr marL="54080" marR="54080" marT="43200" marB="43200" anchor="ctr"/>
                </a:tc>
                <a:extLst>
                  <a:ext uri="{0D108BD9-81ED-4DB2-BD59-A6C34878D82A}">
                    <a16:rowId xmlns:a16="http://schemas.microsoft.com/office/drawing/2014/main" val="1682198035"/>
                  </a:ext>
                </a:extLst>
              </a:tr>
              <a:tr h="223200">
                <a:tc>
                  <a:txBody>
                    <a:bodyPr/>
                    <a:lstStyle/>
                    <a:p>
                      <a:pPr marL="183600">
                        <a:lnSpc>
                          <a:spcPct val="100000"/>
                        </a:lnSpc>
                        <a:spcAft>
                          <a:spcPts val="0"/>
                        </a:spcAft>
                      </a:pPr>
                      <a:r>
                        <a:rPr lang="en-US" sz="1000" b="0" dirty="0">
                          <a:effectLst/>
                          <a:latin typeface="Arial" panose="020B0604020202020204" pitchFamily="34" charset="0"/>
                          <a:ea typeface="Calibri" panose="020F0502020204030204" pitchFamily="34" charset="0"/>
                          <a:cs typeface="Arial" panose="020B0604020202020204" pitchFamily="34" charset="0"/>
                        </a:rPr>
                        <a:t>CMV</a:t>
                      </a:r>
                      <a:endParaRPr lang="ru" sz="1000" b="0" dirty="0">
                        <a:effectLst/>
                        <a:latin typeface="Arial" panose="020B0604020202020204" pitchFamily="34" charset="0"/>
                        <a:ea typeface="Calibri" panose="020F0502020204030204" pitchFamily="34" charset="0"/>
                        <a:cs typeface="Arial" panose="020B0604020202020204" pitchFamily="34" charset="0"/>
                      </a:endParaRPr>
                    </a:p>
                  </a:txBody>
                  <a:tcPr marL="54080" marR="54080" marT="43200" marB="43200" anchor="ctr"/>
                </a:tc>
                <a:tc>
                  <a:txBody>
                    <a:bodyPr/>
                    <a:lstStyle/>
                    <a:p>
                      <a:pPr algn="ctr">
                        <a:lnSpc>
                          <a:spcPct val="100000"/>
                        </a:lnSpc>
                        <a:spcAft>
                          <a:spcPts val="0"/>
                        </a:spcAft>
                      </a:pPr>
                      <a:r>
                        <a:rPr lang="ru" sz="1000">
                          <a:effectLst/>
                          <a:latin typeface="Arial" panose="020B0604020202020204" pitchFamily="34" charset="0"/>
                          <a:ea typeface="Calibri" panose="020F0502020204030204" pitchFamily="34" charset="0"/>
                          <a:cs typeface="Arial" panose="020B0604020202020204" pitchFamily="34" charset="0"/>
                        </a:rPr>
                        <a:t>24 (22,2)</a:t>
                      </a:r>
                    </a:p>
                  </a:txBody>
                  <a:tcPr marL="54080" marR="54080" marT="43200" marB="43200" anchor="ctr"/>
                </a:tc>
                <a:tc>
                  <a:txBody>
                    <a:bodyPr/>
                    <a:lstStyle/>
                    <a:p>
                      <a:pPr algn="ctr">
                        <a:lnSpc>
                          <a:spcPct val="100000"/>
                        </a:lnSpc>
                        <a:spcAft>
                          <a:spcPts val="0"/>
                        </a:spcAft>
                      </a:pPr>
                      <a:r>
                        <a:rPr lang="ru" sz="1000">
                          <a:effectLst/>
                          <a:latin typeface="Arial" panose="020B0604020202020204" pitchFamily="34" charset="0"/>
                          <a:ea typeface="Calibri" panose="020F0502020204030204" pitchFamily="34" charset="0"/>
                          <a:cs typeface="Arial" panose="020B0604020202020204" pitchFamily="34" charset="0"/>
                        </a:rPr>
                        <a:t>18 (28,1)</a:t>
                      </a:r>
                    </a:p>
                  </a:txBody>
                  <a:tcPr marL="54080" marR="54080" marT="43200" marB="43200" anchor="ctr"/>
                </a:tc>
                <a:tc>
                  <a:txBody>
                    <a:bodyPr/>
                    <a:lstStyle/>
                    <a:p>
                      <a:pPr algn="ctr">
                        <a:lnSpc>
                          <a:spcPct val="100000"/>
                        </a:lnSpc>
                        <a:spcAft>
                          <a:spcPts val="0"/>
                        </a:spcAft>
                      </a:pPr>
                      <a:r>
                        <a:rPr lang="ru" sz="1000" dirty="0">
                          <a:effectLst/>
                          <a:latin typeface="Arial" panose="020B0604020202020204" pitchFamily="34" charset="0"/>
                          <a:ea typeface="Calibri" panose="020F0502020204030204" pitchFamily="34" charset="0"/>
                          <a:cs typeface="Arial" panose="020B0604020202020204" pitchFamily="34" charset="0"/>
                        </a:rPr>
                        <a:t>42 (24,4)</a:t>
                      </a:r>
                    </a:p>
                  </a:txBody>
                  <a:tcPr marL="54080" marR="54080" marT="43200" marB="43200" anchor="ctr"/>
                </a:tc>
                <a:extLst>
                  <a:ext uri="{0D108BD9-81ED-4DB2-BD59-A6C34878D82A}">
                    <a16:rowId xmlns:a16="http://schemas.microsoft.com/office/drawing/2014/main" val="711346796"/>
                  </a:ext>
                </a:extLst>
              </a:tr>
            </a:tbl>
          </a:graphicData>
        </a:graphic>
      </p:graphicFrame>
      <p:sp>
        <p:nvSpPr>
          <p:cNvPr id="3" name="TextBox 2">
            <a:extLst>
              <a:ext uri="{FF2B5EF4-FFF2-40B4-BE49-F238E27FC236}">
                <a16:creationId xmlns:a16="http://schemas.microsoft.com/office/drawing/2014/main" id="{07C2123A-D8F1-382E-78E3-898DC7114148}"/>
              </a:ext>
            </a:extLst>
          </p:cNvPr>
          <p:cNvSpPr txBox="1"/>
          <p:nvPr/>
        </p:nvSpPr>
        <p:spPr>
          <a:xfrm>
            <a:off x="6276004" y="1320234"/>
            <a:ext cx="5051903" cy="307777"/>
          </a:xfrm>
          <a:prstGeom prst="rect">
            <a:avLst/>
          </a:prstGeom>
          <a:noFill/>
        </p:spPr>
        <p:txBody>
          <a:bodyPr wrap="square" rtlCol="0">
            <a:spAutoFit/>
          </a:bodyPr>
          <a:lstStyle/>
          <a:p>
            <a:r>
              <a:rPr lang="ru" sz="1400" b="1" dirty="0"/>
              <a:t>Исходные сопутствующие заболевания и коинфекции</a:t>
            </a:r>
          </a:p>
        </p:txBody>
      </p:sp>
      <p:sp>
        <p:nvSpPr>
          <p:cNvPr id="6" name="Slide Number Placeholder 5">
            <a:extLst>
              <a:ext uri="{FF2B5EF4-FFF2-40B4-BE49-F238E27FC236}">
                <a16:creationId xmlns:a16="http://schemas.microsoft.com/office/drawing/2014/main" id="{5D6049F8-65D7-A5D6-9404-2FD148FE64B7}"/>
              </a:ext>
            </a:extLst>
          </p:cNvPr>
          <p:cNvSpPr txBox="1">
            <a:spLocks/>
          </p:cNvSpPr>
          <p:nvPr/>
        </p:nvSpPr>
        <p:spPr>
          <a:xfrm>
            <a:off x="11053315" y="451455"/>
            <a:ext cx="910085" cy="685802"/>
          </a:xfrm>
          <a:prstGeom prst="rect">
            <a:avLst/>
          </a:prstGeom>
        </p:spPr>
        <p:txBody>
          <a:bodyPr vert="horz" lIns="91440" tIns="45720" rIns="91440" bIns="45720" rtlCol="0" anchor="ctr"/>
          <a:lstStyle>
            <a:defPPr>
              <a:defRPr lang="en-US"/>
            </a:defPPr>
            <a:lvl1pPr marL="0" algn="ctr" defTabSz="914400" rtl="0" eaLnBrk="1" latinLnBrk="0" hangingPunct="1">
              <a:defRPr lang="en-US" sz="1350" kern="1200" spc="-4" smtClean="0">
                <a:solidFill>
                  <a:schemeClr val="tx2"/>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BCE729F-CD65-4BB2-91EE-CC0EA66D8A8F}" type="slidenum">
              <a:rPr lang="en-SG" smtClean="0"/>
              <a:pPr/>
              <a:t>7</a:t>
            </a:fld>
            <a:endParaRPr lang="en-SG" dirty="0"/>
          </a:p>
        </p:txBody>
      </p:sp>
      <p:grpSp>
        <p:nvGrpSpPr>
          <p:cNvPr id="49" name="Group 48">
            <a:extLst>
              <a:ext uri="{FF2B5EF4-FFF2-40B4-BE49-F238E27FC236}">
                <a16:creationId xmlns:a16="http://schemas.microsoft.com/office/drawing/2014/main" id="{E07F6724-3D48-5E87-C053-768786C663B9}"/>
              </a:ext>
            </a:extLst>
          </p:cNvPr>
          <p:cNvGrpSpPr/>
          <p:nvPr/>
        </p:nvGrpSpPr>
        <p:grpSpPr>
          <a:xfrm>
            <a:off x="770357" y="3126218"/>
            <a:ext cx="5071282" cy="1908016"/>
            <a:chOff x="795141" y="3126218"/>
            <a:chExt cx="5071282" cy="1908016"/>
          </a:xfrm>
        </p:grpSpPr>
        <p:sp>
          <p:nvSpPr>
            <p:cNvPr id="7" name="TextBox 6">
              <a:extLst>
                <a:ext uri="{FF2B5EF4-FFF2-40B4-BE49-F238E27FC236}">
                  <a16:creationId xmlns:a16="http://schemas.microsoft.com/office/drawing/2014/main" id="{637F0F9C-9440-1358-8DE4-A733A3704499}"/>
                </a:ext>
              </a:extLst>
            </p:cNvPr>
            <p:cNvSpPr txBox="1"/>
            <p:nvPr/>
          </p:nvSpPr>
          <p:spPr>
            <a:xfrm>
              <a:off x="795141" y="3822392"/>
              <a:ext cx="1788037" cy="461665"/>
            </a:xfrm>
            <a:prstGeom prst="rect">
              <a:avLst/>
            </a:prstGeom>
            <a:noFill/>
          </p:spPr>
          <p:txBody>
            <a:bodyPr wrap="square" rtlCol="0">
              <a:spAutoFit/>
            </a:bodyPr>
            <a:lstStyle/>
            <a:p>
              <a:pPr algn="ctr"/>
              <a:r>
                <a:rPr lang="ru" sz="1200" b="1" dirty="0">
                  <a:solidFill>
                    <a:schemeClr val="accent2"/>
                  </a:solidFill>
                </a:rPr>
                <a:t>PR такролимус (9,3%) </a:t>
              </a:r>
              <a:br>
                <a:rPr lang="en-US" sz="1200" b="1" dirty="0">
                  <a:solidFill>
                    <a:schemeClr val="accent2"/>
                  </a:solidFill>
                </a:rPr>
              </a:br>
              <a:r>
                <a:rPr lang="ru" sz="1200" b="1" dirty="0">
                  <a:solidFill>
                    <a:schemeClr val="accent2"/>
                  </a:solidFill>
                </a:rPr>
                <a:t>IR такролимус (20,3%)</a:t>
              </a:r>
              <a:endParaRPr lang="en-SG" sz="1200" dirty="0">
                <a:solidFill>
                  <a:schemeClr val="accent2"/>
                </a:solidFill>
              </a:endParaRPr>
            </a:p>
          </p:txBody>
        </p:sp>
        <p:sp>
          <p:nvSpPr>
            <p:cNvPr id="9" name="Arrow: Right 8">
              <a:extLst>
                <a:ext uri="{FF2B5EF4-FFF2-40B4-BE49-F238E27FC236}">
                  <a16:creationId xmlns:a16="http://schemas.microsoft.com/office/drawing/2014/main" id="{813C5B8B-7DBB-9A68-1983-3466BA449679}"/>
                </a:ext>
              </a:extLst>
            </p:cNvPr>
            <p:cNvSpPr/>
            <p:nvPr/>
          </p:nvSpPr>
          <p:spPr>
            <a:xfrm>
              <a:off x="899166" y="3539780"/>
              <a:ext cx="4967257" cy="413308"/>
            </a:xfrm>
            <a:prstGeom prst="rightArrow">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0" name="TextBox 9">
              <a:extLst>
                <a:ext uri="{FF2B5EF4-FFF2-40B4-BE49-F238E27FC236}">
                  <a16:creationId xmlns:a16="http://schemas.microsoft.com/office/drawing/2014/main" id="{E3251824-EC83-111F-D4C4-45DC10B31B1C}"/>
                </a:ext>
              </a:extLst>
            </p:cNvPr>
            <p:cNvSpPr txBox="1"/>
            <p:nvPr/>
          </p:nvSpPr>
          <p:spPr>
            <a:xfrm>
              <a:off x="1151142" y="3164392"/>
              <a:ext cx="1076035" cy="276999"/>
            </a:xfrm>
            <a:prstGeom prst="rect">
              <a:avLst/>
            </a:prstGeom>
            <a:noFill/>
          </p:spPr>
          <p:txBody>
            <a:bodyPr wrap="square" rtlCol="0">
              <a:spAutoFit/>
            </a:bodyPr>
            <a:lstStyle/>
            <a:p>
              <a:pPr algn="ctr"/>
              <a:r>
                <a:rPr lang="ru" sz="1200" b="1" dirty="0">
                  <a:solidFill>
                    <a:schemeClr val="accent2"/>
                  </a:solidFill>
                </a:rPr>
                <a:t>Пересадка</a:t>
              </a:r>
              <a:endParaRPr lang="en-SG" sz="1200" dirty="0">
                <a:solidFill>
                  <a:schemeClr val="accent2"/>
                </a:solidFill>
              </a:endParaRPr>
            </a:p>
          </p:txBody>
        </p:sp>
        <p:cxnSp>
          <p:nvCxnSpPr>
            <p:cNvPr id="12" name="Straight Arrow Connector 11">
              <a:extLst>
                <a:ext uri="{FF2B5EF4-FFF2-40B4-BE49-F238E27FC236}">
                  <a16:creationId xmlns:a16="http://schemas.microsoft.com/office/drawing/2014/main" id="{242AEA85-E247-519F-A783-0E1495AC7F5B}"/>
                </a:ext>
              </a:extLst>
            </p:cNvPr>
            <p:cNvCxnSpPr>
              <a:cxnSpLocks/>
            </p:cNvCxnSpPr>
            <p:nvPr/>
          </p:nvCxnSpPr>
          <p:spPr>
            <a:xfrm>
              <a:off x="1689159" y="3428726"/>
              <a:ext cx="0" cy="21600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34705EB1-E2A7-2420-3372-54E4C3ED4C7C}"/>
                </a:ext>
              </a:extLst>
            </p:cNvPr>
            <p:cNvSpPr txBox="1"/>
            <p:nvPr/>
          </p:nvSpPr>
          <p:spPr>
            <a:xfrm>
              <a:off x="3792150" y="3835017"/>
              <a:ext cx="1930468" cy="461665"/>
            </a:xfrm>
            <a:prstGeom prst="rect">
              <a:avLst/>
            </a:prstGeom>
            <a:noFill/>
          </p:spPr>
          <p:txBody>
            <a:bodyPr wrap="square" rtlCol="0">
              <a:spAutoFit/>
            </a:bodyPr>
            <a:lstStyle/>
            <a:p>
              <a:pPr algn="ctr"/>
              <a:r>
                <a:rPr lang="ru" sz="1200" b="1" dirty="0">
                  <a:solidFill>
                    <a:schemeClr val="accent2"/>
                  </a:solidFill>
                </a:rPr>
                <a:t>PR такролимус (5,6%)</a:t>
              </a:r>
            </a:p>
            <a:p>
              <a:pPr algn="ctr"/>
              <a:r>
                <a:rPr lang="ru" sz="1200" b="1" dirty="0">
                  <a:solidFill>
                    <a:schemeClr val="accent2"/>
                  </a:solidFill>
                </a:rPr>
                <a:t>IR такролимус (4,7%)</a:t>
              </a:r>
              <a:endParaRPr lang="en-SG" sz="1200" dirty="0">
                <a:solidFill>
                  <a:schemeClr val="accent2"/>
                </a:solidFill>
              </a:endParaRPr>
            </a:p>
          </p:txBody>
        </p:sp>
        <p:sp>
          <p:nvSpPr>
            <p:cNvPr id="23" name="TextBox 22">
              <a:extLst>
                <a:ext uri="{FF2B5EF4-FFF2-40B4-BE49-F238E27FC236}">
                  <a16:creationId xmlns:a16="http://schemas.microsoft.com/office/drawing/2014/main" id="{91318CF3-9ACF-D1A1-D800-D77EAEF8874E}"/>
                </a:ext>
              </a:extLst>
            </p:cNvPr>
            <p:cNvSpPr txBox="1"/>
            <p:nvPr/>
          </p:nvSpPr>
          <p:spPr>
            <a:xfrm>
              <a:off x="4085276" y="3126218"/>
              <a:ext cx="1344216" cy="276999"/>
            </a:xfrm>
            <a:prstGeom prst="rect">
              <a:avLst/>
            </a:prstGeom>
            <a:noFill/>
          </p:spPr>
          <p:txBody>
            <a:bodyPr wrap="square" rtlCol="0">
              <a:spAutoFit/>
            </a:bodyPr>
            <a:lstStyle/>
            <a:p>
              <a:pPr algn="ctr"/>
              <a:r>
                <a:rPr lang="ru" sz="1200" b="1" dirty="0">
                  <a:solidFill>
                    <a:schemeClr val="accent2"/>
                  </a:solidFill>
                </a:rPr>
                <a:t>Новое начало</a:t>
              </a:r>
              <a:endParaRPr lang="en-SG" sz="1200" dirty="0">
                <a:solidFill>
                  <a:schemeClr val="accent2"/>
                </a:solidFill>
              </a:endParaRPr>
            </a:p>
          </p:txBody>
        </p:sp>
        <p:cxnSp>
          <p:nvCxnSpPr>
            <p:cNvPr id="25" name="Straight Arrow Connector 24">
              <a:extLst>
                <a:ext uri="{FF2B5EF4-FFF2-40B4-BE49-F238E27FC236}">
                  <a16:creationId xmlns:a16="http://schemas.microsoft.com/office/drawing/2014/main" id="{2B3B65D1-D921-1C53-8576-100FCFAF2E9D}"/>
                </a:ext>
              </a:extLst>
            </p:cNvPr>
            <p:cNvCxnSpPr>
              <a:cxnSpLocks/>
            </p:cNvCxnSpPr>
            <p:nvPr/>
          </p:nvCxnSpPr>
          <p:spPr>
            <a:xfrm>
              <a:off x="4757384" y="3429711"/>
              <a:ext cx="0" cy="21600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506C37AF-D147-2E37-326D-65E9A1C25717}"/>
                </a:ext>
              </a:extLst>
            </p:cNvPr>
            <p:cNvSpPr txBox="1"/>
            <p:nvPr/>
          </p:nvSpPr>
          <p:spPr>
            <a:xfrm>
              <a:off x="2683461" y="3135662"/>
              <a:ext cx="1344216" cy="276999"/>
            </a:xfrm>
            <a:prstGeom prst="rect">
              <a:avLst/>
            </a:prstGeom>
            <a:noFill/>
          </p:spPr>
          <p:txBody>
            <a:bodyPr wrap="square" rtlCol="0">
              <a:spAutoFit/>
            </a:bodyPr>
            <a:lstStyle/>
            <a:p>
              <a:pPr algn="ctr"/>
              <a:r>
                <a:rPr lang="ru" sz="1200" b="1" dirty="0" err="1">
                  <a:solidFill>
                    <a:schemeClr val="accent2"/>
                  </a:solidFill>
                </a:rPr>
                <a:t>Рандомизация</a:t>
              </a:r>
              <a:endParaRPr lang="en-SG" sz="1200" dirty="0">
                <a:solidFill>
                  <a:schemeClr val="accent2"/>
                </a:solidFill>
              </a:endParaRPr>
            </a:p>
          </p:txBody>
        </p:sp>
        <p:cxnSp>
          <p:nvCxnSpPr>
            <p:cNvPr id="32" name="Straight Arrow Connector 31">
              <a:extLst>
                <a:ext uri="{FF2B5EF4-FFF2-40B4-BE49-F238E27FC236}">
                  <a16:creationId xmlns:a16="http://schemas.microsoft.com/office/drawing/2014/main" id="{65599A5F-D4F0-DB3D-8E7D-16709887815E}"/>
                </a:ext>
              </a:extLst>
            </p:cNvPr>
            <p:cNvCxnSpPr>
              <a:cxnSpLocks/>
            </p:cNvCxnSpPr>
            <p:nvPr/>
          </p:nvCxnSpPr>
          <p:spPr>
            <a:xfrm>
              <a:off x="3355569" y="3418789"/>
              <a:ext cx="0" cy="21600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33" name="Right Brace 32">
              <a:extLst>
                <a:ext uri="{FF2B5EF4-FFF2-40B4-BE49-F238E27FC236}">
                  <a16:creationId xmlns:a16="http://schemas.microsoft.com/office/drawing/2014/main" id="{68875B62-EAA9-D60A-CB37-57E53B6B4278}"/>
                </a:ext>
              </a:extLst>
            </p:cNvPr>
            <p:cNvSpPr/>
            <p:nvPr/>
          </p:nvSpPr>
          <p:spPr>
            <a:xfrm rot="5400000">
              <a:off x="3162033" y="2468002"/>
              <a:ext cx="288000" cy="3884399"/>
            </a:xfrm>
            <a:prstGeom prst="rightBrace">
              <a:avLst>
                <a:gd name="adj1" fmla="val 46818"/>
                <a:gd name="adj2" fmla="val 5000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SG"/>
            </a:p>
          </p:txBody>
        </p:sp>
        <p:sp>
          <p:nvSpPr>
            <p:cNvPr id="35" name="TextBox 34">
              <a:extLst>
                <a:ext uri="{FF2B5EF4-FFF2-40B4-BE49-F238E27FC236}">
                  <a16:creationId xmlns:a16="http://schemas.microsoft.com/office/drawing/2014/main" id="{F4B7F9EA-8C63-9BB7-1DD5-804033CCE95A}"/>
                </a:ext>
              </a:extLst>
            </p:cNvPr>
            <p:cNvSpPr txBox="1"/>
            <p:nvPr/>
          </p:nvSpPr>
          <p:spPr>
            <a:xfrm>
              <a:off x="2126732" y="4572569"/>
              <a:ext cx="2358531" cy="461665"/>
            </a:xfrm>
            <a:prstGeom prst="rect">
              <a:avLst/>
            </a:prstGeom>
            <a:noFill/>
          </p:spPr>
          <p:txBody>
            <a:bodyPr wrap="square" rtlCol="0">
              <a:spAutoFit/>
            </a:bodyPr>
            <a:lstStyle/>
            <a:p>
              <a:pPr algn="ctr"/>
              <a:r>
                <a:rPr lang="ru" sz="1200" b="1" dirty="0">
                  <a:solidFill>
                    <a:schemeClr val="accent2"/>
                  </a:solidFill>
                </a:rPr>
                <a:t>PR такролимус (27,8%) </a:t>
              </a:r>
              <a:br>
                <a:rPr lang="en-US" sz="1200" b="1" dirty="0">
                  <a:solidFill>
                    <a:schemeClr val="accent2"/>
                  </a:solidFill>
                </a:rPr>
              </a:br>
              <a:r>
                <a:rPr lang="ru" sz="1200" b="1" dirty="0">
                  <a:solidFill>
                    <a:schemeClr val="accent2"/>
                  </a:solidFill>
                </a:rPr>
                <a:t>IR такролимус (42,2%)</a:t>
              </a:r>
              <a:endParaRPr lang="en-SG" sz="1200" dirty="0">
                <a:solidFill>
                  <a:schemeClr val="accent2"/>
                </a:solidFill>
              </a:endParaRPr>
            </a:p>
          </p:txBody>
        </p:sp>
      </p:grpSp>
      <p:pic>
        <p:nvPicPr>
          <p:cNvPr id="38" name="Graphic 37" descr="Water with solid fill">
            <a:extLst>
              <a:ext uri="{FF2B5EF4-FFF2-40B4-BE49-F238E27FC236}">
                <a16:creationId xmlns:a16="http://schemas.microsoft.com/office/drawing/2014/main" id="{01877FD8-50E2-521B-99F8-511DCC96B69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64375" y="2579003"/>
            <a:ext cx="382177" cy="382177"/>
          </a:xfrm>
          <a:prstGeom prst="rect">
            <a:avLst/>
          </a:prstGeom>
        </p:spPr>
      </p:pic>
      <p:sp>
        <p:nvSpPr>
          <p:cNvPr id="28" name="Content Placeholder 24">
            <a:extLst>
              <a:ext uri="{FF2B5EF4-FFF2-40B4-BE49-F238E27FC236}">
                <a16:creationId xmlns:a16="http://schemas.microsoft.com/office/drawing/2014/main" id="{04518FBD-93E0-65A8-4DBB-34D6A5A4F064}"/>
              </a:ext>
            </a:extLst>
          </p:cNvPr>
          <p:cNvSpPr txBox="1">
            <a:spLocks/>
          </p:cNvSpPr>
          <p:nvPr/>
        </p:nvSpPr>
        <p:spPr>
          <a:xfrm>
            <a:off x="695998" y="1368001"/>
            <a:ext cx="5220000" cy="1059310"/>
          </a:xfrm>
          <a:prstGeom prst="rect">
            <a:avLst/>
          </a:prstGeom>
          <a:solidFill>
            <a:schemeClr val="accent3">
              <a:lumMod val="20000"/>
              <a:lumOff val="80000"/>
              <a:alpha val="50000"/>
            </a:schemeClr>
          </a:solidFill>
        </p:spPr>
        <p:txBody>
          <a:bodyPr vert="horz" lIns="91440" tIns="108000" rIns="91440" bIns="45720" rtlCol="0">
            <a:noAutofit/>
          </a:bodyPr>
          <a:lstStyle>
            <a:lvl1pPr marL="0" indent="0" algn="l" defTabSz="685800" rtl="0" eaLnBrk="1" latinLnBrk="0" hangingPunct="1">
              <a:lnSpc>
                <a:spcPct val="110000"/>
              </a:lnSpc>
              <a:spcBef>
                <a:spcPts val="750"/>
              </a:spcBef>
              <a:buFont typeface="Arial" panose="020B0604020202020204" pitchFamily="34" charset="0"/>
              <a:buNone/>
              <a:defRPr sz="1600" b="0" kern="1200">
                <a:solidFill>
                  <a:schemeClr val="tx2"/>
                </a:solidFill>
                <a:latin typeface="Arial" panose="020B0604020202020204" pitchFamily="34" charset="0"/>
                <a:ea typeface="+mn-ea"/>
                <a:cs typeface="Arial" panose="020B0604020202020204" pitchFamily="34" charset="0"/>
              </a:defRPr>
            </a:lvl1pPr>
            <a:lvl2pPr marL="0" indent="0" algn="l" defTabSz="685800" rtl="0" eaLnBrk="1" latinLnBrk="0" hangingPunct="1">
              <a:lnSpc>
                <a:spcPct val="120000"/>
              </a:lnSpc>
              <a:spcBef>
                <a:spcPts val="0"/>
              </a:spcBef>
              <a:spcAft>
                <a:spcPts val="300"/>
              </a:spcAft>
              <a:buFont typeface="Arial" panose="020B0604020202020204" pitchFamily="34" charset="0"/>
              <a:buNone/>
              <a:defRPr sz="1400" b="0" kern="1200">
                <a:solidFill>
                  <a:schemeClr val="accent1"/>
                </a:solidFill>
                <a:latin typeface="Arial" panose="020B0604020202020204" pitchFamily="34" charset="0"/>
                <a:ea typeface="+mn-ea"/>
                <a:cs typeface="Arial" panose="020B0604020202020204" pitchFamily="34" charset="0"/>
              </a:defRPr>
            </a:lvl2pPr>
            <a:lvl3pPr marL="0" indent="0" algn="l" defTabSz="685800" rtl="0" eaLnBrk="1" latinLnBrk="0" hangingPunct="1">
              <a:lnSpc>
                <a:spcPct val="120000"/>
              </a:lnSpc>
              <a:spcBef>
                <a:spcPts val="450"/>
              </a:spcBef>
              <a:spcAft>
                <a:spcPts val="300"/>
              </a:spcAft>
              <a:buFont typeface="Arial" panose="020B0604020202020204" pitchFamily="34" charset="0"/>
              <a:buNone/>
              <a:defRPr sz="1400" b="0" kern="1200">
                <a:solidFill>
                  <a:schemeClr val="tx2"/>
                </a:solidFill>
                <a:latin typeface="Arial" panose="020B0604020202020204" pitchFamily="34" charset="0"/>
                <a:ea typeface="+mn-ea"/>
                <a:cs typeface="Arial" panose="020B0604020202020204" pitchFamily="34" charset="0"/>
              </a:defRPr>
            </a:lvl3pPr>
            <a:lvl4pPr marL="175022" indent="-175022" algn="l" defTabSz="685800" rtl="0" eaLnBrk="1" latinLnBrk="0" hangingPunct="1">
              <a:lnSpc>
                <a:spcPct val="120000"/>
              </a:lnSpc>
              <a:spcBef>
                <a:spcPts val="450"/>
              </a:spcBef>
              <a:spcAft>
                <a:spcPts val="300"/>
              </a:spcAft>
              <a:buFont typeface="Arial" panose="020B0604020202020204" pitchFamily="34" charset="0"/>
              <a:buChar char="•"/>
              <a:defRPr sz="1400" b="0" kern="1200">
                <a:solidFill>
                  <a:schemeClr val="tx2"/>
                </a:solidFill>
                <a:latin typeface="Arial" panose="020B0604020202020204" pitchFamily="34" charset="0"/>
                <a:ea typeface="+mn-ea"/>
                <a:cs typeface="Arial" panose="020B0604020202020204" pitchFamily="34" charset="0"/>
              </a:defRPr>
            </a:lvl4pPr>
            <a:lvl5pPr marL="388144" indent="-175022" algn="l" defTabSz="685800" rtl="0" eaLnBrk="1" latinLnBrk="0" hangingPunct="1">
              <a:lnSpc>
                <a:spcPct val="120000"/>
              </a:lnSpc>
              <a:spcBef>
                <a:spcPts val="450"/>
              </a:spcBef>
              <a:spcAft>
                <a:spcPts val="300"/>
              </a:spcAft>
              <a:buFont typeface="Helvetica" panose="020B0604020202020204" pitchFamily="34" charset="0"/>
              <a:buChar char="‒"/>
              <a:defRPr sz="1400" b="0" kern="1200">
                <a:solidFill>
                  <a:schemeClr val="tx2"/>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ctr"/>
            <a:r>
              <a:rPr lang="ru" sz="1400" b="1" dirty="0">
                <a:solidFill>
                  <a:schemeClr val="accent2"/>
                </a:solidFill>
              </a:rPr>
              <a:t>Базовые демографические данные получателя</a:t>
            </a:r>
            <a:endParaRPr lang="en-US" sz="1400" b="1" baseline="30000" dirty="0">
              <a:solidFill>
                <a:schemeClr val="accent2"/>
              </a:solidFill>
            </a:endParaRPr>
          </a:p>
        </p:txBody>
      </p:sp>
      <p:grpSp>
        <p:nvGrpSpPr>
          <p:cNvPr id="40" name="Group 39">
            <a:extLst>
              <a:ext uri="{FF2B5EF4-FFF2-40B4-BE49-F238E27FC236}">
                <a16:creationId xmlns:a16="http://schemas.microsoft.com/office/drawing/2014/main" id="{7C2B36F9-9076-A9AD-9894-C68247FDEFB9}"/>
              </a:ext>
            </a:extLst>
          </p:cNvPr>
          <p:cNvGrpSpPr/>
          <p:nvPr/>
        </p:nvGrpSpPr>
        <p:grpSpPr>
          <a:xfrm>
            <a:off x="696000" y="5264483"/>
            <a:ext cx="10800000" cy="720000"/>
            <a:chOff x="821488" y="5200382"/>
            <a:chExt cx="10800000" cy="648000"/>
          </a:xfrm>
        </p:grpSpPr>
        <p:sp>
          <p:nvSpPr>
            <p:cNvPr id="41" name="Rectangle: Rounded Corners 42">
              <a:extLst>
                <a:ext uri="{FF2B5EF4-FFF2-40B4-BE49-F238E27FC236}">
                  <a16:creationId xmlns:a16="http://schemas.microsoft.com/office/drawing/2014/main" id="{DC50B8FF-6D37-D819-A18D-00378CCCF699}"/>
                </a:ext>
              </a:extLst>
            </p:cNvPr>
            <p:cNvSpPr/>
            <p:nvPr/>
          </p:nvSpPr>
          <p:spPr>
            <a:xfrm>
              <a:off x="821488" y="5200382"/>
              <a:ext cx="10800000" cy="648000"/>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 sz="1600" b="1" dirty="0">
                  <a:solidFill>
                    <a:schemeClr val="bg1"/>
                  </a:solidFill>
                </a:rPr>
                <a:t>Помимо диабета (до трансплантации, после трансплантации и после рандомизации), который встречался чаще у пациентов с приемом IR такролимуса, исходные характеристики были сходными в двух группах лечения.</a:t>
              </a:r>
            </a:p>
          </p:txBody>
        </p:sp>
        <p:sp>
          <p:nvSpPr>
            <p:cNvPr id="42" name="Triangle 41">
              <a:extLst>
                <a:ext uri="{FF2B5EF4-FFF2-40B4-BE49-F238E27FC236}">
                  <a16:creationId xmlns:a16="http://schemas.microsoft.com/office/drawing/2014/main" id="{4C07FB54-12E3-7E65-8128-3908032716BB}"/>
                </a:ext>
              </a:extLst>
            </p:cNvPr>
            <p:cNvSpPr/>
            <p:nvPr/>
          </p:nvSpPr>
          <p:spPr>
            <a:xfrm rot="5400000">
              <a:off x="641488" y="5380382"/>
              <a:ext cx="648000" cy="288000"/>
            </a:xfrm>
            <a:prstGeom prst="triangle">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7" name="Group 46">
            <a:extLst>
              <a:ext uri="{FF2B5EF4-FFF2-40B4-BE49-F238E27FC236}">
                <a16:creationId xmlns:a16="http://schemas.microsoft.com/office/drawing/2014/main" id="{83347F7C-1AF4-20A6-686A-E85EACDE6140}"/>
              </a:ext>
            </a:extLst>
          </p:cNvPr>
          <p:cNvGrpSpPr/>
          <p:nvPr/>
        </p:nvGrpSpPr>
        <p:grpSpPr>
          <a:xfrm>
            <a:off x="959989" y="1813807"/>
            <a:ext cx="4808614" cy="655022"/>
            <a:chOff x="932701" y="1813807"/>
            <a:chExt cx="4808614" cy="655022"/>
          </a:xfrm>
        </p:grpSpPr>
        <p:grpSp>
          <p:nvGrpSpPr>
            <p:cNvPr id="46" name="Group 45">
              <a:extLst>
                <a:ext uri="{FF2B5EF4-FFF2-40B4-BE49-F238E27FC236}">
                  <a16:creationId xmlns:a16="http://schemas.microsoft.com/office/drawing/2014/main" id="{362D2315-E2D4-60EC-9471-145F37C7DC2F}"/>
                </a:ext>
              </a:extLst>
            </p:cNvPr>
            <p:cNvGrpSpPr/>
            <p:nvPr/>
          </p:nvGrpSpPr>
          <p:grpSpPr>
            <a:xfrm>
              <a:off x="932701" y="1822498"/>
              <a:ext cx="1534527" cy="646331"/>
              <a:chOff x="932701" y="1822498"/>
              <a:chExt cx="1534527" cy="646331"/>
            </a:xfrm>
          </p:grpSpPr>
          <p:sp>
            <p:nvSpPr>
              <p:cNvPr id="30" name="TextBox 29">
                <a:extLst>
                  <a:ext uri="{FF2B5EF4-FFF2-40B4-BE49-F238E27FC236}">
                    <a16:creationId xmlns:a16="http://schemas.microsoft.com/office/drawing/2014/main" id="{6F388995-7EA9-FBB5-3F64-3A840B4EE8A9}"/>
                  </a:ext>
                </a:extLst>
              </p:cNvPr>
              <p:cNvSpPr txBox="1"/>
              <p:nvPr/>
            </p:nvSpPr>
            <p:spPr>
              <a:xfrm>
                <a:off x="1338939" y="1822498"/>
                <a:ext cx="1128289" cy="646331"/>
              </a:xfrm>
              <a:prstGeom prst="rect">
                <a:avLst/>
              </a:prstGeom>
              <a:noFill/>
            </p:spPr>
            <p:txBody>
              <a:bodyPr wrap="square" rtlCol="0">
                <a:spAutoFit/>
              </a:bodyPr>
              <a:lstStyle/>
              <a:p>
                <a:r>
                  <a:rPr lang="ru" sz="1200" b="1" dirty="0">
                    <a:solidFill>
                      <a:schemeClr val="accent2"/>
                    </a:solidFill>
                  </a:rPr>
                  <a:t>Средний возраст</a:t>
                </a:r>
              </a:p>
              <a:p>
                <a:r>
                  <a:rPr lang="ru" sz="1200" dirty="0">
                    <a:solidFill>
                      <a:schemeClr val="accent2"/>
                    </a:solidFill>
                  </a:rPr>
                  <a:t>52,7 года</a:t>
                </a:r>
                <a:endParaRPr lang="en-SG" sz="1200" dirty="0">
                  <a:solidFill>
                    <a:schemeClr val="accent2"/>
                  </a:solidFill>
                </a:endParaRPr>
              </a:p>
            </p:txBody>
          </p:sp>
          <p:pic>
            <p:nvPicPr>
              <p:cNvPr id="34" name="Graphic 33" descr="Monthly calendar with solid fill">
                <a:extLst>
                  <a:ext uri="{FF2B5EF4-FFF2-40B4-BE49-F238E27FC236}">
                    <a16:creationId xmlns:a16="http://schemas.microsoft.com/office/drawing/2014/main" id="{63079266-BA5E-52EC-1A2A-484F1CFA0D8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32701" y="1823495"/>
                <a:ext cx="459671" cy="459671"/>
              </a:xfrm>
              <a:prstGeom prst="rect">
                <a:avLst/>
              </a:prstGeom>
            </p:spPr>
          </p:pic>
        </p:grpSp>
        <p:grpSp>
          <p:nvGrpSpPr>
            <p:cNvPr id="45" name="Group 44">
              <a:extLst>
                <a:ext uri="{FF2B5EF4-FFF2-40B4-BE49-F238E27FC236}">
                  <a16:creationId xmlns:a16="http://schemas.microsoft.com/office/drawing/2014/main" id="{3868E20E-4D3C-46E8-B04F-BE36CD50ADB6}"/>
                </a:ext>
              </a:extLst>
            </p:cNvPr>
            <p:cNvGrpSpPr/>
            <p:nvPr/>
          </p:nvGrpSpPr>
          <p:grpSpPr>
            <a:xfrm>
              <a:off x="2614623" y="1813807"/>
              <a:ext cx="1283338" cy="479047"/>
              <a:chOff x="2614623" y="1813807"/>
              <a:chExt cx="1283338" cy="479047"/>
            </a:xfrm>
          </p:grpSpPr>
          <p:pic>
            <p:nvPicPr>
              <p:cNvPr id="31" name="Graphic 30" descr="Male with solid fill">
                <a:extLst>
                  <a:ext uri="{FF2B5EF4-FFF2-40B4-BE49-F238E27FC236}">
                    <a16:creationId xmlns:a16="http://schemas.microsoft.com/office/drawing/2014/main" id="{8EC5D381-EAA1-148A-4F4E-382F78D602E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614623" y="1813807"/>
                <a:ext cx="479047" cy="479047"/>
              </a:xfrm>
              <a:prstGeom prst="rect">
                <a:avLst/>
              </a:prstGeom>
            </p:spPr>
          </p:pic>
          <p:sp>
            <p:nvSpPr>
              <p:cNvPr id="37" name="TextBox 36">
                <a:extLst>
                  <a:ext uri="{FF2B5EF4-FFF2-40B4-BE49-F238E27FC236}">
                    <a16:creationId xmlns:a16="http://schemas.microsoft.com/office/drawing/2014/main" id="{25F8A7C2-13E4-05F6-D958-3521BCFA2EA2}"/>
                  </a:ext>
                </a:extLst>
              </p:cNvPr>
              <p:cNvSpPr txBox="1"/>
              <p:nvPr/>
            </p:nvSpPr>
            <p:spPr>
              <a:xfrm>
                <a:off x="3039404" y="1822498"/>
                <a:ext cx="858557" cy="461665"/>
              </a:xfrm>
              <a:prstGeom prst="rect">
                <a:avLst/>
              </a:prstGeom>
              <a:noFill/>
            </p:spPr>
            <p:txBody>
              <a:bodyPr wrap="square" rtlCol="0">
                <a:spAutoFit/>
              </a:bodyPr>
              <a:lstStyle/>
              <a:p>
                <a:r>
                  <a:rPr lang="ru" sz="1200" b="1" dirty="0">
                    <a:solidFill>
                      <a:schemeClr val="accent2"/>
                    </a:solidFill>
                  </a:rPr>
                  <a:t>Муж</a:t>
                </a:r>
                <a:r>
                  <a:rPr lang="ru-RU" sz="1200" b="1" dirty="0" err="1">
                    <a:solidFill>
                      <a:schemeClr val="accent2"/>
                    </a:solidFill>
                  </a:rPr>
                  <a:t>ины</a:t>
                </a:r>
                <a:endParaRPr lang="ru" sz="1200" b="1" dirty="0">
                  <a:solidFill>
                    <a:schemeClr val="accent2"/>
                  </a:solidFill>
                </a:endParaRPr>
              </a:p>
              <a:p>
                <a:r>
                  <a:rPr lang="ru" sz="1200" dirty="0">
                    <a:solidFill>
                      <a:schemeClr val="accent2"/>
                    </a:solidFill>
                  </a:rPr>
                  <a:t>61,6%</a:t>
                </a:r>
                <a:endParaRPr lang="en-SG" sz="1200" dirty="0">
                  <a:solidFill>
                    <a:schemeClr val="accent2"/>
                  </a:solidFill>
                </a:endParaRPr>
              </a:p>
            </p:txBody>
          </p:sp>
        </p:grpSp>
        <p:grpSp>
          <p:nvGrpSpPr>
            <p:cNvPr id="44" name="Group 43">
              <a:extLst>
                <a:ext uri="{FF2B5EF4-FFF2-40B4-BE49-F238E27FC236}">
                  <a16:creationId xmlns:a16="http://schemas.microsoft.com/office/drawing/2014/main" id="{7AA597B0-BC53-62DA-543D-402074558EDC}"/>
                </a:ext>
              </a:extLst>
            </p:cNvPr>
            <p:cNvGrpSpPr/>
            <p:nvPr/>
          </p:nvGrpSpPr>
          <p:grpSpPr>
            <a:xfrm>
              <a:off x="4146108" y="1815643"/>
              <a:ext cx="1595207" cy="653186"/>
              <a:chOff x="4146108" y="1815643"/>
              <a:chExt cx="1595207" cy="653186"/>
            </a:xfrm>
          </p:grpSpPr>
          <p:sp>
            <p:nvSpPr>
              <p:cNvPr id="39" name="TextBox 38">
                <a:extLst>
                  <a:ext uri="{FF2B5EF4-FFF2-40B4-BE49-F238E27FC236}">
                    <a16:creationId xmlns:a16="http://schemas.microsoft.com/office/drawing/2014/main" id="{52300574-9300-A248-E19C-97EB81B338B9}"/>
                  </a:ext>
                </a:extLst>
              </p:cNvPr>
              <p:cNvSpPr txBox="1"/>
              <p:nvPr/>
            </p:nvSpPr>
            <p:spPr>
              <a:xfrm>
                <a:off x="4664571" y="1822498"/>
                <a:ext cx="1076744" cy="646331"/>
              </a:xfrm>
              <a:prstGeom prst="rect">
                <a:avLst/>
              </a:prstGeom>
              <a:noFill/>
            </p:spPr>
            <p:txBody>
              <a:bodyPr wrap="square" rtlCol="0">
                <a:spAutoFit/>
              </a:bodyPr>
              <a:lstStyle/>
              <a:p>
                <a:r>
                  <a:rPr lang="ru" sz="1200" b="1" dirty="0">
                    <a:solidFill>
                      <a:schemeClr val="accent2"/>
                    </a:solidFill>
                  </a:rPr>
                  <a:t>Первая пересадка</a:t>
                </a:r>
              </a:p>
              <a:p>
                <a:r>
                  <a:rPr lang="ru" sz="1200" dirty="0">
                    <a:solidFill>
                      <a:schemeClr val="accent2"/>
                    </a:solidFill>
                  </a:rPr>
                  <a:t>86,0%</a:t>
                </a:r>
                <a:endParaRPr lang="en-SG" sz="1200" dirty="0">
                  <a:solidFill>
                    <a:schemeClr val="accent2"/>
                  </a:solidFill>
                </a:endParaRPr>
              </a:p>
            </p:txBody>
          </p:sp>
          <p:pic>
            <p:nvPicPr>
              <p:cNvPr id="43" name="Graphic 42" descr="Kidneys with solid fill">
                <a:extLst>
                  <a:ext uri="{FF2B5EF4-FFF2-40B4-BE49-F238E27FC236}">
                    <a16:creationId xmlns:a16="http://schemas.microsoft.com/office/drawing/2014/main" id="{BEA91CF6-2854-057B-A6B1-06E1638F94B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146108" y="1815643"/>
                <a:ext cx="468000" cy="468000"/>
              </a:xfrm>
              <a:prstGeom prst="rect">
                <a:avLst/>
              </a:prstGeom>
            </p:spPr>
          </p:pic>
        </p:grpSp>
      </p:grpSp>
      <p:sp>
        <p:nvSpPr>
          <p:cNvPr id="36" name="Text Placeholder 5">
            <a:extLst>
              <a:ext uri="{FF2B5EF4-FFF2-40B4-BE49-F238E27FC236}">
                <a16:creationId xmlns:a16="http://schemas.microsoft.com/office/drawing/2014/main" id="{E98E2C3D-EB56-4AE4-B41C-DE45E502DA93}"/>
              </a:ext>
            </a:extLst>
          </p:cNvPr>
          <p:cNvSpPr txBox="1">
            <a:spLocks/>
          </p:cNvSpPr>
          <p:nvPr/>
        </p:nvSpPr>
        <p:spPr>
          <a:xfrm>
            <a:off x="360000" y="6406544"/>
            <a:ext cx="5626100" cy="225190"/>
          </a:xfrm>
          <a:prstGeom prst="rect">
            <a:avLst/>
          </a:prstGeom>
        </p:spPr>
        <p:txBody>
          <a:bodyPr/>
          <a:lstStyle>
            <a:lvl1pPr marL="0" indent="0" algn="l" defTabSz="685800" rtl="0" eaLnBrk="1" latinLnBrk="0" hangingPunct="1">
              <a:lnSpc>
                <a:spcPct val="110000"/>
              </a:lnSpc>
              <a:spcBef>
                <a:spcPts val="750"/>
              </a:spcBef>
              <a:buFont typeface="Arial" panose="020B0604020202020204" pitchFamily="34" charset="0"/>
              <a:buNone/>
              <a:defRPr sz="1600" b="0" kern="1200">
                <a:solidFill>
                  <a:schemeClr val="tx2"/>
                </a:solidFill>
                <a:latin typeface="Arial" panose="020B0604020202020204" pitchFamily="34" charset="0"/>
                <a:ea typeface="+mn-ea"/>
                <a:cs typeface="Arial" panose="020B0604020202020204" pitchFamily="34" charset="0"/>
              </a:defRPr>
            </a:lvl1pPr>
            <a:lvl2pPr marL="0" indent="0" algn="l" defTabSz="685800" rtl="0" eaLnBrk="1" latinLnBrk="0" hangingPunct="1">
              <a:lnSpc>
                <a:spcPct val="120000"/>
              </a:lnSpc>
              <a:spcBef>
                <a:spcPts val="0"/>
              </a:spcBef>
              <a:spcAft>
                <a:spcPts val="300"/>
              </a:spcAft>
              <a:buFont typeface="Arial" panose="020B0604020202020204" pitchFamily="34" charset="0"/>
              <a:buNone/>
              <a:defRPr sz="1400" b="0" kern="1200">
                <a:solidFill>
                  <a:schemeClr val="accent1"/>
                </a:solidFill>
                <a:latin typeface="Arial" panose="020B0604020202020204" pitchFamily="34" charset="0"/>
                <a:ea typeface="+mn-ea"/>
                <a:cs typeface="Arial" panose="020B0604020202020204" pitchFamily="34" charset="0"/>
              </a:defRPr>
            </a:lvl2pPr>
            <a:lvl3pPr marL="0" indent="0" algn="l" defTabSz="685800" rtl="0" eaLnBrk="1" latinLnBrk="0" hangingPunct="1">
              <a:lnSpc>
                <a:spcPct val="120000"/>
              </a:lnSpc>
              <a:spcBef>
                <a:spcPts val="450"/>
              </a:spcBef>
              <a:spcAft>
                <a:spcPts val="300"/>
              </a:spcAft>
              <a:buFont typeface="Arial" panose="020B0604020202020204" pitchFamily="34" charset="0"/>
              <a:buNone/>
              <a:defRPr sz="1400" b="0" kern="1200">
                <a:solidFill>
                  <a:schemeClr val="tx2"/>
                </a:solidFill>
                <a:latin typeface="Arial" panose="020B0604020202020204" pitchFamily="34" charset="0"/>
                <a:ea typeface="+mn-ea"/>
                <a:cs typeface="Arial" panose="020B0604020202020204" pitchFamily="34" charset="0"/>
              </a:defRPr>
            </a:lvl3pPr>
            <a:lvl4pPr marL="175022" indent="-175022" algn="l" defTabSz="685800" rtl="0" eaLnBrk="1" latinLnBrk="0" hangingPunct="1">
              <a:lnSpc>
                <a:spcPct val="120000"/>
              </a:lnSpc>
              <a:spcBef>
                <a:spcPts val="450"/>
              </a:spcBef>
              <a:spcAft>
                <a:spcPts val="300"/>
              </a:spcAft>
              <a:buFont typeface="Arial" panose="020B0604020202020204" pitchFamily="34" charset="0"/>
              <a:buChar char="•"/>
              <a:defRPr sz="1400" b="0" kern="1200">
                <a:solidFill>
                  <a:schemeClr val="tx2"/>
                </a:solidFill>
                <a:latin typeface="Arial" panose="020B0604020202020204" pitchFamily="34" charset="0"/>
                <a:ea typeface="+mn-ea"/>
                <a:cs typeface="Arial" panose="020B0604020202020204" pitchFamily="34" charset="0"/>
              </a:defRPr>
            </a:lvl4pPr>
            <a:lvl5pPr marL="388144" indent="-175022" algn="l" defTabSz="685800" rtl="0" eaLnBrk="1" latinLnBrk="0" hangingPunct="1">
              <a:lnSpc>
                <a:spcPct val="120000"/>
              </a:lnSpc>
              <a:spcBef>
                <a:spcPts val="450"/>
              </a:spcBef>
              <a:spcAft>
                <a:spcPts val="300"/>
              </a:spcAft>
              <a:buFont typeface="Helvetica" panose="020B0604020202020204" pitchFamily="34" charset="0"/>
              <a:buChar char="‒"/>
              <a:defRPr sz="1400" b="0" kern="1200">
                <a:solidFill>
                  <a:schemeClr val="tx2"/>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700" dirty="0" err="1">
                <a:solidFill>
                  <a:schemeClr val="accent5"/>
                </a:solidFill>
                <a:latin typeface="+mn-lt"/>
              </a:rPr>
              <a:t>Kuypers</a:t>
            </a:r>
            <a:r>
              <a:rPr lang="en-US" sz="700" dirty="0">
                <a:solidFill>
                  <a:schemeClr val="accent5"/>
                </a:solidFill>
                <a:latin typeface="+mn-lt"/>
              </a:rPr>
              <a:t> D, et al. Transplant Direct 2023;9:e1465.</a:t>
            </a:r>
          </a:p>
        </p:txBody>
      </p:sp>
      <p:sp>
        <p:nvSpPr>
          <p:cNvPr id="50" name="Rectangle 23">
            <a:extLst>
              <a:ext uri="{FF2B5EF4-FFF2-40B4-BE49-F238E27FC236}">
                <a16:creationId xmlns:a16="http://schemas.microsoft.com/office/drawing/2014/main" id="{26E82135-788C-4087-AF69-E35D771C2429}"/>
              </a:ext>
            </a:extLst>
          </p:cNvPr>
          <p:cNvSpPr/>
          <p:nvPr/>
        </p:nvSpPr>
        <p:spPr>
          <a:xfrm>
            <a:off x="360000" y="5957660"/>
            <a:ext cx="10429540" cy="415498"/>
          </a:xfrm>
          <a:prstGeom prst="rect">
            <a:avLst/>
          </a:prstGeom>
        </p:spPr>
        <p:txBody>
          <a:bodyPr wrap="square" anchor="b">
            <a:spAutoFit/>
          </a:bodyPr>
          <a:lstStyle/>
          <a:p>
            <a:pPr lvl="0"/>
            <a:r>
              <a:rPr lang="en-US" sz="700" baseline="30000" dirty="0" err="1">
                <a:solidFill>
                  <a:schemeClr val="accent5"/>
                </a:solidFill>
              </a:rPr>
              <a:t>a</a:t>
            </a:r>
            <a:r>
              <a:rPr lang="en-US" sz="700" dirty="0" err="1">
                <a:solidFill>
                  <a:schemeClr val="accent5"/>
                </a:solidFill>
              </a:rPr>
              <a:t>Data</a:t>
            </a:r>
            <a:r>
              <a:rPr lang="en-US" sz="700" dirty="0">
                <a:solidFill>
                  <a:schemeClr val="accent5"/>
                </a:solidFill>
              </a:rPr>
              <a:t> collected at </a:t>
            </a:r>
            <a:r>
              <a:rPr lang="en-US" sz="700" dirty="0" err="1">
                <a:solidFill>
                  <a:schemeClr val="accent5"/>
                </a:solidFill>
              </a:rPr>
              <a:t>randomisation</a:t>
            </a:r>
            <a:r>
              <a:rPr lang="en-US" sz="700" dirty="0">
                <a:solidFill>
                  <a:schemeClr val="accent5"/>
                </a:solidFill>
              </a:rPr>
              <a:t> into ADMIRAD trial. </a:t>
            </a:r>
            <a:r>
              <a:rPr lang="en-US" sz="700" baseline="30000" dirty="0" err="1">
                <a:solidFill>
                  <a:schemeClr val="accent5"/>
                </a:solidFill>
              </a:rPr>
              <a:t>b</a:t>
            </a:r>
            <a:r>
              <a:rPr lang="en-US" sz="700" dirty="0" err="1">
                <a:solidFill>
                  <a:schemeClr val="accent5"/>
                </a:solidFill>
              </a:rPr>
              <a:t>PTDM</a:t>
            </a:r>
            <a:r>
              <a:rPr lang="en-US" sz="700" dirty="0">
                <a:solidFill>
                  <a:schemeClr val="accent5"/>
                </a:solidFill>
              </a:rPr>
              <a:t> includes pre-transplant diabetes and/or new-onset diabetes between transplantation and </a:t>
            </a:r>
            <a:r>
              <a:rPr lang="en-US" sz="700" dirty="0" err="1">
                <a:solidFill>
                  <a:schemeClr val="accent5"/>
                </a:solidFill>
              </a:rPr>
              <a:t>randomisation</a:t>
            </a:r>
            <a:r>
              <a:rPr lang="en-US" sz="700" dirty="0">
                <a:solidFill>
                  <a:schemeClr val="accent5"/>
                </a:solidFill>
              </a:rPr>
              <a:t>. </a:t>
            </a:r>
            <a:r>
              <a:rPr lang="en-US" sz="700" baseline="30000" dirty="0" err="1">
                <a:solidFill>
                  <a:schemeClr val="accent5"/>
                </a:solidFill>
              </a:rPr>
              <a:t>c</a:t>
            </a:r>
            <a:r>
              <a:rPr lang="en-US" sz="700" dirty="0" err="1">
                <a:solidFill>
                  <a:schemeClr val="accent5"/>
                </a:solidFill>
              </a:rPr>
              <a:t>Data</a:t>
            </a:r>
            <a:r>
              <a:rPr lang="en-US" sz="700" dirty="0">
                <a:solidFill>
                  <a:schemeClr val="accent5"/>
                </a:solidFill>
              </a:rPr>
              <a:t> collected at most recent transplantation.</a:t>
            </a:r>
          </a:p>
          <a:p>
            <a:pPr lvl="0"/>
            <a:r>
              <a:rPr lang="en-US" sz="700" dirty="0">
                <a:solidFill>
                  <a:schemeClr val="accent5"/>
                </a:solidFill>
              </a:rPr>
              <a:t>ADMIRAD, Adherence Measurement in Stable Renal Transplant Patients Following Conversion From PROGRAF to ADVAGRAF; CMV, cytomegalovirus; HBV, hepatitis B virus; HCV, hepatitis C virus; IR, immediate-release; PR, prolonged-release; PTDM, post-transplant diabetes mellitus</a:t>
            </a:r>
          </a:p>
        </p:txBody>
      </p:sp>
    </p:spTree>
    <p:extLst>
      <p:ext uri="{BB962C8B-B14F-4D97-AF65-F5344CB8AC3E}">
        <p14:creationId xmlns:p14="http://schemas.microsoft.com/office/powerpoint/2010/main" val="1907970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ubtitle 15">
            <a:extLst>
              <a:ext uri="{FF2B5EF4-FFF2-40B4-BE49-F238E27FC236}">
                <a16:creationId xmlns:a16="http://schemas.microsoft.com/office/drawing/2014/main" id="{13488965-A1DF-407F-B64C-90F9397C1695}"/>
              </a:ext>
            </a:extLst>
          </p:cNvPr>
          <p:cNvSpPr>
            <a:spLocks noGrp="1"/>
          </p:cNvSpPr>
          <p:nvPr>
            <p:ph type="subTitle" idx="1"/>
          </p:nvPr>
        </p:nvSpPr>
        <p:spPr/>
        <p:txBody>
          <a:bodyPr>
            <a:normAutofit/>
          </a:bodyPr>
          <a:lstStyle/>
          <a:p>
            <a:r>
              <a:rPr lang="ru" sz="2000" dirty="0"/>
              <a:t>Первичная конечная точка</a:t>
            </a:r>
          </a:p>
        </p:txBody>
      </p:sp>
      <p:sp>
        <p:nvSpPr>
          <p:cNvPr id="15" name="Title 14">
            <a:extLst>
              <a:ext uri="{FF2B5EF4-FFF2-40B4-BE49-F238E27FC236}">
                <a16:creationId xmlns:a16="http://schemas.microsoft.com/office/drawing/2014/main" id="{F3EC5016-ECD8-4F64-A632-B59AECA9EE6A}"/>
              </a:ext>
            </a:extLst>
          </p:cNvPr>
          <p:cNvSpPr>
            <a:spLocks noGrp="1"/>
          </p:cNvSpPr>
          <p:nvPr>
            <p:ph type="ctrTitle"/>
          </p:nvPr>
        </p:nvSpPr>
        <p:spPr>
          <a:xfrm>
            <a:off x="598099" y="1612241"/>
            <a:ext cx="8309928" cy="1800519"/>
          </a:xfrm>
        </p:spPr>
        <p:txBody>
          <a:bodyPr>
            <a:noAutofit/>
          </a:bodyPr>
          <a:lstStyle/>
          <a:p>
            <a:r>
              <a:rPr lang="ru" sz="3200" dirty="0">
                <a:solidFill>
                  <a:schemeClr val="accent1"/>
                </a:solidFill>
              </a:rPr>
              <a:t>Результаты</a:t>
            </a:r>
          </a:p>
        </p:txBody>
      </p:sp>
      <p:sp>
        <p:nvSpPr>
          <p:cNvPr id="2" name="Subtitle 15">
            <a:extLst>
              <a:ext uri="{FF2B5EF4-FFF2-40B4-BE49-F238E27FC236}">
                <a16:creationId xmlns:a16="http://schemas.microsoft.com/office/drawing/2014/main" id="{2DCE8BB8-9B81-CCC7-F9D0-52A790F6A398}"/>
              </a:ext>
            </a:extLst>
          </p:cNvPr>
          <p:cNvSpPr txBox="1">
            <a:spLocks/>
          </p:cNvSpPr>
          <p:nvPr/>
        </p:nvSpPr>
        <p:spPr>
          <a:xfrm>
            <a:off x="598099" y="3745792"/>
            <a:ext cx="9808643" cy="936000"/>
          </a:xfrm>
          <a:prstGeom prst="rect">
            <a:avLst/>
          </a:prstGeom>
        </p:spPr>
        <p:txBody>
          <a:bodyPr vert="horz" lIns="91440" tIns="45720" rIns="91440" bIns="45720" rtlCol="0">
            <a:normAutofit/>
          </a:bodyPr>
          <a:lstStyle>
            <a:lvl1pPr marL="0" indent="0" algn="l" defTabSz="685800" rtl="0" eaLnBrk="1" latinLnBrk="0" hangingPunct="1">
              <a:lnSpc>
                <a:spcPct val="110000"/>
              </a:lnSpc>
              <a:spcBef>
                <a:spcPts val="750"/>
              </a:spcBef>
              <a:buFont typeface="Arial" panose="020B0604020202020204" pitchFamily="34" charset="0"/>
              <a:buNone/>
              <a:defRPr lang="en-US" sz="1800" b="0" kern="1200" cap="all" baseline="0" dirty="0">
                <a:solidFill>
                  <a:schemeClr val="tx2"/>
                </a:solidFill>
                <a:latin typeface="Arial"/>
                <a:ea typeface="+mn-ea"/>
                <a:cs typeface="Arial"/>
              </a:defRPr>
            </a:lvl1pPr>
            <a:lvl2pPr marL="342900" indent="0" algn="ctr" defTabSz="685800" rtl="0" eaLnBrk="1" latinLnBrk="0" hangingPunct="1">
              <a:lnSpc>
                <a:spcPct val="120000"/>
              </a:lnSpc>
              <a:spcBef>
                <a:spcPts val="0"/>
              </a:spcBef>
              <a:spcAft>
                <a:spcPts val="300"/>
              </a:spcAft>
              <a:buFont typeface="Arial" panose="020B0604020202020204" pitchFamily="34" charset="0"/>
              <a:buNone/>
              <a:defRPr sz="1500" b="0" kern="1200">
                <a:solidFill>
                  <a:schemeClr val="accent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120000"/>
              </a:lnSpc>
              <a:spcBef>
                <a:spcPts val="450"/>
              </a:spcBef>
              <a:spcAft>
                <a:spcPts val="300"/>
              </a:spcAft>
              <a:buFont typeface="Arial" panose="020B0604020202020204" pitchFamily="34" charset="0"/>
              <a:buNone/>
              <a:defRPr sz="1350" b="0" kern="1200">
                <a:solidFill>
                  <a:schemeClr val="tx2"/>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120000"/>
              </a:lnSpc>
              <a:spcBef>
                <a:spcPts val="450"/>
              </a:spcBef>
              <a:spcAft>
                <a:spcPts val="300"/>
              </a:spcAft>
              <a:buFont typeface="Arial" panose="020B0604020202020204" pitchFamily="34" charset="0"/>
              <a:buNone/>
              <a:defRPr sz="1200" b="0" kern="1200">
                <a:solidFill>
                  <a:schemeClr val="tx2"/>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120000"/>
              </a:lnSpc>
              <a:spcBef>
                <a:spcPts val="450"/>
              </a:spcBef>
              <a:spcAft>
                <a:spcPts val="300"/>
              </a:spcAft>
              <a:buFont typeface="Helvetica" panose="020B0604020202020204" pitchFamily="34" charset="0"/>
              <a:buNone/>
              <a:defRPr sz="1200" b="0" kern="1200">
                <a:solidFill>
                  <a:schemeClr val="tx2"/>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endParaRPr lang="en-US" sz="1200" dirty="0">
              <a:solidFill>
                <a:schemeClr val="bg1">
                  <a:lumMod val="50000"/>
                </a:schemeClr>
              </a:solidFill>
            </a:endParaRPr>
          </a:p>
        </p:txBody>
      </p:sp>
      <p:sp>
        <p:nvSpPr>
          <p:cNvPr id="4" name="Subtitle 4">
            <a:extLst>
              <a:ext uri="{FF2B5EF4-FFF2-40B4-BE49-F238E27FC236}">
                <a16:creationId xmlns:a16="http://schemas.microsoft.com/office/drawing/2014/main" id="{23B4BC3B-42F6-3DE8-D492-A066F6FD3032}"/>
              </a:ext>
            </a:extLst>
          </p:cNvPr>
          <p:cNvSpPr txBox="1">
            <a:spLocks/>
          </p:cNvSpPr>
          <p:nvPr/>
        </p:nvSpPr>
        <p:spPr>
          <a:xfrm>
            <a:off x="598099" y="3805200"/>
            <a:ext cx="9808643" cy="594124"/>
          </a:xfrm>
          <a:prstGeom prst="rect">
            <a:avLst/>
          </a:prstGeom>
        </p:spPr>
        <p:txBody>
          <a:bodyPr vert="horz" lIns="91440" tIns="45720" rIns="91440" bIns="45720" rtlCol="0">
            <a:noAutofit/>
          </a:bodyPr>
          <a:lstStyle>
            <a:lvl1pPr marL="0" indent="0" algn="l" defTabSz="685800" rtl="0" eaLnBrk="1" latinLnBrk="0" hangingPunct="1">
              <a:lnSpc>
                <a:spcPct val="110000"/>
              </a:lnSpc>
              <a:spcBef>
                <a:spcPts val="750"/>
              </a:spcBef>
              <a:buFont typeface="Arial" panose="020B0604020202020204" pitchFamily="34" charset="0"/>
              <a:buNone/>
              <a:defRPr lang="en-US" sz="1800" b="0" kern="1200" cap="all" baseline="0" dirty="0">
                <a:solidFill>
                  <a:schemeClr val="tx2"/>
                </a:solidFill>
                <a:latin typeface="Arial"/>
                <a:ea typeface="+mn-ea"/>
                <a:cs typeface="Arial"/>
              </a:defRPr>
            </a:lvl1pPr>
            <a:lvl2pPr marL="342900" indent="0" algn="ctr" defTabSz="685800" rtl="0" eaLnBrk="1" latinLnBrk="0" hangingPunct="1">
              <a:lnSpc>
                <a:spcPct val="120000"/>
              </a:lnSpc>
              <a:spcBef>
                <a:spcPts val="0"/>
              </a:spcBef>
              <a:spcAft>
                <a:spcPts val="300"/>
              </a:spcAft>
              <a:buFont typeface="Arial" panose="020B0604020202020204" pitchFamily="34" charset="0"/>
              <a:buNone/>
              <a:defRPr sz="1500" b="0" kern="1200">
                <a:solidFill>
                  <a:schemeClr val="accent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120000"/>
              </a:lnSpc>
              <a:spcBef>
                <a:spcPts val="450"/>
              </a:spcBef>
              <a:spcAft>
                <a:spcPts val="300"/>
              </a:spcAft>
              <a:buFont typeface="Arial" panose="020B0604020202020204" pitchFamily="34" charset="0"/>
              <a:buNone/>
              <a:defRPr sz="1350" b="0" kern="1200">
                <a:solidFill>
                  <a:schemeClr val="tx2"/>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120000"/>
              </a:lnSpc>
              <a:spcBef>
                <a:spcPts val="450"/>
              </a:spcBef>
              <a:spcAft>
                <a:spcPts val="300"/>
              </a:spcAft>
              <a:buFont typeface="Arial" panose="020B0604020202020204" pitchFamily="34" charset="0"/>
              <a:buNone/>
              <a:defRPr sz="1200" b="0" kern="1200">
                <a:solidFill>
                  <a:schemeClr val="tx2"/>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120000"/>
              </a:lnSpc>
              <a:spcBef>
                <a:spcPts val="450"/>
              </a:spcBef>
              <a:spcAft>
                <a:spcPts val="300"/>
              </a:spcAft>
              <a:buFont typeface="Helvetica" panose="020B0604020202020204" pitchFamily="34" charset="0"/>
              <a:buNone/>
              <a:defRPr sz="1200" b="0" kern="1200">
                <a:solidFill>
                  <a:schemeClr val="tx2"/>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marL="180000" indent="-180000">
              <a:buFont typeface="Arial" panose="020B0604020202020204" pitchFamily="34" charset="0"/>
              <a:buChar char="•"/>
            </a:pPr>
            <a:r>
              <a:rPr lang="ru-RU" sz="1200" dirty="0">
                <a:solidFill>
                  <a:schemeClr val="bg1">
                    <a:lumMod val="50000"/>
                  </a:schemeClr>
                </a:solidFill>
              </a:rPr>
              <a:t>СНИЖЕНИЕ ЭФФЕКТИВНОСТИ </a:t>
            </a:r>
            <a:r>
              <a:rPr lang="ru" sz="1200" dirty="0">
                <a:solidFill>
                  <a:schemeClr val="bg1">
                    <a:lumMod val="50000"/>
                  </a:schemeClr>
                </a:solidFill>
              </a:rPr>
              <a:t>(составная конечная точка)</a:t>
            </a:r>
            <a:endParaRPr lang="en-US" sz="1200" dirty="0">
              <a:solidFill>
                <a:schemeClr val="accent1"/>
              </a:solidFill>
            </a:endParaRPr>
          </a:p>
        </p:txBody>
      </p:sp>
      <p:sp>
        <p:nvSpPr>
          <p:cNvPr id="7" name="Text Placeholder 5">
            <a:extLst>
              <a:ext uri="{FF2B5EF4-FFF2-40B4-BE49-F238E27FC236}">
                <a16:creationId xmlns:a16="http://schemas.microsoft.com/office/drawing/2014/main" id="{999E1F5D-FFCF-41E3-9EB8-B70FE63AB02F}"/>
              </a:ext>
            </a:extLst>
          </p:cNvPr>
          <p:cNvSpPr txBox="1">
            <a:spLocks/>
          </p:cNvSpPr>
          <p:nvPr/>
        </p:nvSpPr>
        <p:spPr>
          <a:xfrm>
            <a:off x="360000" y="6397200"/>
            <a:ext cx="5626100" cy="208353"/>
          </a:xfrm>
          <a:prstGeom prst="rect">
            <a:avLst/>
          </a:prstGeom>
        </p:spPr>
        <p:txBody>
          <a:bodyPr/>
          <a:lstStyle>
            <a:lvl1pPr marL="0" indent="0" algn="l" defTabSz="685800" rtl="0" eaLnBrk="1" latinLnBrk="0" hangingPunct="1">
              <a:lnSpc>
                <a:spcPct val="110000"/>
              </a:lnSpc>
              <a:spcBef>
                <a:spcPts val="750"/>
              </a:spcBef>
              <a:buFont typeface="Arial" panose="020B0604020202020204" pitchFamily="34" charset="0"/>
              <a:buNone/>
              <a:defRPr sz="1600" b="0" kern="1200">
                <a:solidFill>
                  <a:schemeClr val="tx2"/>
                </a:solidFill>
                <a:latin typeface="Arial" panose="020B0604020202020204" pitchFamily="34" charset="0"/>
                <a:ea typeface="+mn-ea"/>
                <a:cs typeface="Arial" panose="020B0604020202020204" pitchFamily="34" charset="0"/>
              </a:defRPr>
            </a:lvl1pPr>
            <a:lvl2pPr marL="0" indent="0" algn="l" defTabSz="685800" rtl="0" eaLnBrk="1" latinLnBrk="0" hangingPunct="1">
              <a:lnSpc>
                <a:spcPct val="120000"/>
              </a:lnSpc>
              <a:spcBef>
                <a:spcPts val="0"/>
              </a:spcBef>
              <a:spcAft>
                <a:spcPts val="300"/>
              </a:spcAft>
              <a:buFont typeface="Arial" panose="020B0604020202020204" pitchFamily="34" charset="0"/>
              <a:buNone/>
              <a:defRPr sz="1400" b="0" kern="1200">
                <a:solidFill>
                  <a:schemeClr val="accent1"/>
                </a:solidFill>
                <a:latin typeface="Arial" panose="020B0604020202020204" pitchFamily="34" charset="0"/>
                <a:ea typeface="+mn-ea"/>
                <a:cs typeface="Arial" panose="020B0604020202020204" pitchFamily="34" charset="0"/>
              </a:defRPr>
            </a:lvl2pPr>
            <a:lvl3pPr marL="0" indent="0" algn="l" defTabSz="685800" rtl="0" eaLnBrk="1" latinLnBrk="0" hangingPunct="1">
              <a:lnSpc>
                <a:spcPct val="120000"/>
              </a:lnSpc>
              <a:spcBef>
                <a:spcPts val="450"/>
              </a:spcBef>
              <a:spcAft>
                <a:spcPts val="300"/>
              </a:spcAft>
              <a:buFont typeface="Arial" panose="020B0604020202020204" pitchFamily="34" charset="0"/>
              <a:buNone/>
              <a:defRPr sz="1400" b="0" kern="1200">
                <a:solidFill>
                  <a:schemeClr val="tx2"/>
                </a:solidFill>
                <a:latin typeface="Arial" panose="020B0604020202020204" pitchFamily="34" charset="0"/>
                <a:ea typeface="+mn-ea"/>
                <a:cs typeface="Arial" panose="020B0604020202020204" pitchFamily="34" charset="0"/>
              </a:defRPr>
            </a:lvl3pPr>
            <a:lvl4pPr marL="175022" indent="-175022" algn="l" defTabSz="685800" rtl="0" eaLnBrk="1" latinLnBrk="0" hangingPunct="1">
              <a:lnSpc>
                <a:spcPct val="120000"/>
              </a:lnSpc>
              <a:spcBef>
                <a:spcPts val="450"/>
              </a:spcBef>
              <a:spcAft>
                <a:spcPts val="300"/>
              </a:spcAft>
              <a:buFont typeface="Arial" panose="020B0604020202020204" pitchFamily="34" charset="0"/>
              <a:buChar char="•"/>
              <a:defRPr sz="1400" b="0" kern="1200">
                <a:solidFill>
                  <a:schemeClr val="tx2"/>
                </a:solidFill>
                <a:latin typeface="Arial" panose="020B0604020202020204" pitchFamily="34" charset="0"/>
                <a:ea typeface="+mn-ea"/>
                <a:cs typeface="Arial" panose="020B0604020202020204" pitchFamily="34" charset="0"/>
              </a:defRPr>
            </a:lvl4pPr>
            <a:lvl5pPr marL="388144" indent="-175022" algn="l" defTabSz="685800" rtl="0" eaLnBrk="1" latinLnBrk="0" hangingPunct="1">
              <a:lnSpc>
                <a:spcPct val="120000"/>
              </a:lnSpc>
              <a:spcBef>
                <a:spcPts val="450"/>
              </a:spcBef>
              <a:spcAft>
                <a:spcPts val="300"/>
              </a:spcAft>
              <a:buFont typeface="Helvetica" panose="020B0604020202020204" pitchFamily="34" charset="0"/>
              <a:buChar char="‒"/>
              <a:defRPr sz="1400" b="0" kern="1200">
                <a:solidFill>
                  <a:schemeClr val="tx2"/>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700" dirty="0" err="1">
                <a:solidFill>
                  <a:schemeClr val="accent5"/>
                </a:solidFill>
              </a:rPr>
              <a:t>Kuypers</a:t>
            </a:r>
            <a:r>
              <a:rPr lang="en-US" sz="700" dirty="0">
                <a:solidFill>
                  <a:schemeClr val="accent5"/>
                </a:solidFill>
              </a:rPr>
              <a:t> D, et al. Transplant Direct. 2023;9:e1465.</a:t>
            </a:r>
          </a:p>
        </p:txBody>
      </p:sp>
    </p:spTree>
    <p:extLst>
      <p:ext uri="{BB962C8B-B14F-4D97-AF65-F5344CB8AC3E}">
        <p14:creationId xmlns:p14="http://schemas.microsoft.com/office/powerpoint/2010/main" val="3192245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60D7D-9E50-4CDA-8921-C85261493731}"/>
              </a:ext>
            </a:extLst>
          </p:cNvPr>
          <p:cNvSpPr>
            <a:spLocks noGrp="1"/>
          </p:cNvSpPr>
          <p:nvPr>
            <p:ph type="title"/>
          </p:nvPr>
        </p:nvSpPr>
        <p:spPr/>
        <p:txBody>
          <a:bodyPr/>
          <a:lstStyle/>
          <a:p>
            <a:r>
              <a:rPr lang="ru-RU" sz="2400" cap="none" dirty="0"/>
              <a:t>СНИЖЕНИЕ ЭФФЕКТИВНОСТИ ПРИ 5- И 10-ЛЕТНЕМ НАБЛЮДЕНИИ</a:t>
            </a:r>
          </a:p>
        </p:txBody>
      </p:sp>
      <p:sp>
        <p:nvSpPr>
          <p:cNvPr id="94" name="Rectangle 93">
            <a:extLst>
              <a:ext uri="{FF2B5EF4-FFF2-40B4-BE49-F238E27FC236}">
                <a16:creationId xmlns:a16="http://schemas.microsoft.com/office/drawing/2014/main" id="{657F0CA5-1DDB-C160-3C3D-9CC953A8B834}"/>
              </a:ext>
            </a:extLst>
          </p:cNvPr>
          <p:cNvSpPr/>
          <p:nvPr/>
        </p:nvSpPr>
        <p:spPr>
          <a:xfrm>
            <a:off x="360000" y="6173103"/>
            <a:ext cx="10261900" cy="200055"/>
          </a:xfrm>
          <a:prstGeom prst="rect">
            <a:avLst/>
          </a:prstGeom>
        </p:spPr>
        <p:txBody>
          <a:bodyPr wrap="square" anchor="b">
            <a:spAutoFit/>
          </a:bodyPr>
          <a:lstStyle/>
          <a:p>
            <a:pPr lvl="0"/>
            <a:r>
              <a:rPr lang="ru" sz="700" dirty="0">
                <a:solidFill>
                  <a:schemeClr val="accent5"/>
                </a:solidFill>
              </a:rPr>
              <a:t>ДИ, доверительный интервал; IRT, такролимус с немедленным высвобождением; PRT, такролимус пролонгированного действия</a:t>
            </a:r>
          </a:p>
        </p:txBody>
      </p:sp>
      <p:sp>
        <p:nvSpPr>
          <p:cNvPr id="5" name="Slide Number Placeholder 5">
            <a:extLst>
              <a:ext uri="{FF2B5EF4-FFF2-40B4-BE49-F238E27FC236}">
                <a16:creationId xmlns:a16="http://schemas.microsoft.com/office/drawing/2014/main" id="{CA2DD535-D160-82E8-2DE1-47DAC40AE4BD}"/>
              </a:ext>
            </a:extLst>
          </p:cNvPr>
          <p:cNvSpPr txBox="1">
            <a:spLocks/>
          </p:cNvSpPr>
          <p:nvPr/>
        </p:nvSpPr>
        <p:spPr>
          <a:xfrm>
            <a:off x="11053315" y="451455"/>
            <a:ext cx="910085" cy="685802"/>
          </a:xfrm>
          <a:prstGeom prst="rect">
            <a:avLst/>
          </a:prstGeom>
        </p:spPr>
        <p:txBody>
          <a:bodyPr vert="horz" lIns="91440" tIns="45720" rIns="91440" bIns="45720" rtlCol="0" anchor="ctr"/>
          <a:lstStyle>
            <a:defPPr>
              <a:defRPr lang="en-US"/>
            </a:defPPr>
            <a:lvl1pPr marL="0" algn="ctr" defTabSz="914400" rtl="0" eaLnBrk="1" latinLnBrk="0" hangingPunct="1">
              <a:defRPr lang="en-US" sz="1350" kern="1200" spc="-4" smtClean="0">
                <a:solidFill>
                  <a:schemeClr val="tx2"/>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BCE729F-CD65-4BB2-91EE-CC0EA66D8A8F}" type="slidenum">
              <a:rPr lang="en-SG" smtClean="0"/>
              <a:pPr/>
              <a:t>9</a:t>
            </a:fld>
            <a:endParaRPr lang="en-SG" dirty="0"/>
          </a:p>
        </p:txBody>
      </p:sp>
      <p:grpSp>
        <p:nvGrpSpPr>
          <p:cNvPr id="28" name="Group 27">
            <a:extLst>
              <a:ext uri="{FF2B5EF4-FFF2-40B4-BE49-F238E27FC236}">
                <a16:creationId xmlns:a16="http://schemas.microsoft.com/office/drawing/2014/main" id="{9A332916-369F-D065-1679-09B2D3A95357}"/>
              </a:ext>
            </a:extLst>
          </p:cNvPr>
          <p:cNvGrpSpPr/>
          <p:nvPr/>
        </p:nvGrpSpPr>
        <p:grpSpPr>
          <a:xfrm>
            <a:off x="696000" y="5302427"/>
            <a:ext cx="10800000" cy="648000"/>
            <a:chOff x="821488" y="5200382"/>
            <a:chExt cx="10800000" cy="648000"/>
          </a:xfrm>
        </p:grpSpPr>
        <p:sp>
          <p:nvSpPr>
            <p:cNvPr id="29" name="Rectangle: Rounded Corners 42">
              <a:extLst>
                <a:ext uri="{FF2B5EF4-FFF2-40B4-BE49-F238E27FC236}">
                  <a16:creationId xmlns:a16="http://schemas.microsoft.com/office/drawing/2014/main" id="{813DFA4B-2791-4DDE-D93E-9A0D8C94B9D3}"/>
                </a:ext>
              </a:extLst>
            </p:cNvPr>
            <p:cNvSpPr/>
            <p:nvPr/>
          </p:nvSpPr>
          <p:spPr>
            <a:xfrm>
              <a:off x="821488" y="5200382"/>
              <a:ext cx="10800000" cy="648000"/>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 sz="1600" b="1" dirty="0">
                  <a:solidFill>
                    <a:schemeClr val="bg1"/>
                  </a:solidFill>
                </a:rPr>
                <a:t>Частота сниженя комбинированной эффективности была меньше при PR такролимусе по сравнению с IR такролимусом.</a:t>
              </a:r>
            </a:p>
          </p:txBody>
        </p:sp>
        <p:sp>
          <p:nvSpPr>
            <p:cNvPr id="30" name="Triangle 29">
              <a:extLst>
                <a:ext uri="{FF2B5EF4-FFF2-40B4-BE49-F238E27FC236}">
                  <a16:creationId xmlns:a16="http://schemas.microsoft.com/office/drawing/2014/main" id="{41ED03F0-689D-E945-8D2B-EFE481EBC535}"/>
                </a:ext>
              </a:extLst>
            </p:cNvPr>
            <p:cNvSpPr/>
            <p:nvPr/>
          </p:nvSpPr>
          <p:spPr>
            <a:xfrm rot="5400000">
              <a:off x="641488" y="5380382"/>
              <a:ext cx="648000" cy="288000"/>
            </a:xfrm>
            <a:prstGeom prst="triangle">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TextBox 30">
            <a:extLst>
              <a:ext uri="{FF2B5EF4-FFF2-40B4-BE49-F238E27FC236}">
                <a16:creationId xmlns:a16="http://schemas.microsoft.com/office/drawing/2014/main" id="{05F193EF-2AD0-7359-D32A-66C2F3AB3A01}"/>
              </a:ext>
            </a:extLst>
          </p:cNvPr>
          <p:cNvSpPr txBox="1"/>
          <p:nvPr/>
        </p:nvSpPr>
        <p:spPr>
          <a:xfrm>
            <a:off x="734055" y="1183093"/>
            <a:ext cx="5080548" cy="830997"/>
          </a:xfrm>
          <a:prstGeom prst="rect">
            <a:avLst/>
          </a:prstGeom>
          <a:noFill/>
        </p:spPr>
        <p:txBody>
          <a:bodyPr wrap="square" lIns="0" rIns="0" rtlCol="0">
            <a:spAutoFit/>
          </a:bodyPr>
          <a:lstStyle/>
          <a:p>
            <a:pPr algn="ctr"/>
            <a:r>
              <a:rPr lang="ru-RU" sz="1600" b="1" dirty="0">
                <a:solidFill>
                  <a:schemeClr val="accent2"/>
                </a:solidFill>
              </a:rPr>
              <a:t>Оценка  снижения эффективности с момента рандомизации до последующего наблюдения по Каплан-Мейеру</a:t>
            </a:r>
            <a:endParaRPr lang="en-US" sz="1600" b="1" i="0" u="none" strike="noStrike" baseline="0" dirty="0">
              <a:solidFill>
                <a:schemeClr val="accent2"/>
              </a:solidFill>
            </a:endParaRPr>
          </a:p>
        </p:txBody>
      </p:sp>
      <p:sp>
        <p:nvSpPr>
          <p:cNvPr id="39" name="Rectangle 38">
            <a:extLst>
              <a:ext uri="{FF2B5EF4-FFF2-40B4-BE49-F238E27FC236}">
                <a16:creationId xmlns:a16="http://schemas.microsoft.com/office/drawing/2014/main" id="{F2DF22E3-6C57-3A51-6771-9D8EB3292EE1}"/>
              </a:ext>
            </a:extLst>
          </p:cNvPr>
          <p:cNvSpPr/>
          <p:nvPr/>
        </p:nvSpPr>
        <p:spPr>
          <a:xfrm>
            <a:off x="6150514" y="1368001"/>
            <a:ext cx="5339446" cy="2231411"/>
          </a:xfrm>
          <a:prstGeom prst="rect">
            <a:avLst/>
          </a:prstGeom>
          <a:solidFill>
            <a:schemeClr val="accent3">
              <a:lumMod val="20000"/>
              <a:lumOff val="8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grpSp>
        <p:nvGrpSpPr>
          <p:cNvPr id="102" name="Group 101">
            <a:extLst>
              <a:ext uri="{FF2B5EF4-FFF2-40B4-BE49-F238E27FC236}">
                <a16:creationId xmlns:a16="http://schemas.microsoft.com/office/drawing/2014/main" id="{038DC345-5F53-AFB9-8EF5-26679CBA7710}"/>
              </a:ext>
            </a:extLst>
          </p:cNvPr>
          <p:cNvGrpSpPr/>
          <p:nvPr/>
        </p:nvGrpSpPr>
        <p:grpSpPr>
          <a:xfrm>
            <a:off x="6372466" y="1752267"/>
            <a:ext cx="4880897" cy="972457"/>
            <a:chOff x="6245988" y="1713078"/>
            <a:chExt cx="4880897" cy="972457"/>
          </a:xfrm>
        </p:grpSpPr>
        <p:grpSp>
          <p:nvGrpSpPr>
            <p:cNvPr id="40" name="Group 39">
              <a:extLst>
                <a:ext uri="{FF2B5EF4-FFF2-40B4-BE49-F238E27FC236}">
                  <a16:creationId xmlns:a16="http://schemas.microsoft.com/office/drawing/2014/main" id="{6D8A4CB1-7D9F-0D04-B882-AA09F64DB83B}"/>
                </a:ext>
              </a:extLst>
            </p:cNvPr>
            <p:cNvGrpSpPr/>
            <p:nvPr/>
          </p:nvGrpSpPr>
          <p:grpSpPr>
            <a:xfrm>
              <a:off x="7145307" y="1846726"/>
              <a:ext cx="3981578" cy="838809"/>
              <a:chOff x="6450937" y="3223873"/>
              <a:chExt cx="4612834" cy="971796"/>
            </a:xfrm>
          </p:grpSpPr>
          <p:sp>
            <p:nvSpPr>
              <p:cNvPr id="41" name="Rounded Rectangle 40">
                <a:extLst>
                  <a:ext uri="{FF2B5EF4-FFF2-40B4-BE49-F238E27FC236}">
                    <a16:creationId xmlns:a16="http://schemas.microsoft.com/office/drawing/2014/main" id="{D31B8D39-80C7-A646-4D37-D7E0255DF5CD}"/>
                  </a:ext>
                </a:extLst>
              </p:cNvPr>
              <p:cNvSpPr/>
              <p:nvPr/>
            </p:nvSpPr>
            <p:spPr>
              <a:xfrm>
                <a:off x="6450937" y="3254472"/>
                <a:ext cx="2001965" cy="625613"/>
              </a:xfrm>
              <a:prstGeom prst="roundRect">
                <a:avLst>
                  <a:gd name="adj" fmla="val 50000"/>
                </a:avLst>
              </a:prstGeom>
              <a:solidFill>
                <a:schemeClr val="bg1"/>
              </a:solidFill>
              <a:ln>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a:extLst>
                  <a:ext uri="{FF2B5EF4-FFF2-40B4-BE49-F238E27FC236}">
                    <a16:creationId xmlns:a16="http://schemas.microsoft.com/office/drawing/2014/main" id="{352A952D-183E-DA0D-16BC-02589D918075}"/>
                  </a:ext>
                </a:extLst>
              </p:cNvPr>
              <p:cNvSpPr/>
              <p:nvPr/>
            </p:nvSpPr>
            <p:spPr>
              <a:xfrm>
                <a:off x="9061807" y="3255168"/>
                <a:ext cx="2001964" cy="625613"/>
              </a:xfrm>
              <a:prstGeom prst="roundRect">
                <a:avLst>
                  <a:gd name="adj" fmla="val 50000"/>
                </a:avLst>
              </a:prstGeom>
              <a:solidFill>
                <a:schemeClr val="bg1"/>
              </a:solidFill>
              <a:ln>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F12B30DF-5BE0-A72D-74EA-1BE8EEDA6706}"/>
                  </a:ext>
                </a:extLst>
              </p:cNvPr>
              <p:cNvSpPr txBox="1"/>
              <p:nvPr/>
            </p:nvSpPr>
            <p:spPr>
              <a:xfrm>
                <a:off x="6627233" y="3288071"/>
                <a:ext cx="1636175" cy="534859"/>
              </a:xfrm>
              <a:prstGeom prst="rect">
                <a:avLst/>
              </a:prstGeom>
              <a:noFill/>
            </p:spPr>
            <p:txBody>
              <a:bodyPr wrap="square" rtlCol="0">
                <a:spAutoFit/>
              </a:bodyPr>
              <a:lstStyle/>
              <a:p>
                <a:pPr algn="ctr"/>
                <a:r>
                  <a:rPr lang="ru" sz="1200" b="1" dirty="0">
                    <a:solidFill>
                      <a:schemeClr val="accent1"/>
                    </a:solidFill>
                  </a:rPr>
                  <a:t>PR такролимус</a:t>
                </a:r>
              </a:p>
              <a:p>
                <a:pPr algn="ctr"/>
                <a:r>
                  <a:rPr lang="ru" sz="1200" b="1" dirty="0">
                    <a:solidFill>
                      <a:schemeClr val="accent1"/>
                    </a:solidFill>
                  </a:rPr>
                  <a:t>25,9%</a:t>
                </a:r>
              </a:p>
            </p:txBody>
          </p:sp>
          <p:sp>
            <p:nvSpPr>
              <p:cNvPr id="44" name="TextBox 43">
                <a:extLst>
                  <a:ext uri="{FF2B5EF4-FFF2-40B4-BE49-F238E27FC236}">
                    <a16:creationId xmlns:a16="http://schemas.microsoft.com/office/drawing/2014/main" id="{4BB67DCE-81D9-A055-DE1F-88363BFCE079}"/>
                  </a:ext>
                </a:extLst>
              </p:cNvPr>
              <p:cNvSpPr txBox="1"/>
              <p:nvPr/>
            </p:nvSpPr>
            <p:spPr>
              <a:xfrm>
                <a:off x="9244701" y="3288766"/>
                <a:ext cx="1636175" cy="534859"/>
              </a:xfrm>
              <a:prstGeom prst="rect">
                <a:avLst/>
              </a:prstGeom>
              <a:noFill/>
            </p:spPr>
            <p:txBody>
              <a:bodyPr wrap="square" rtlCol="0">
                <a:spAutoFit/>
              </a:bodyPr>
              <a:lstStyle/>
              <a:p>
                <a:pPr algn="ctr"/>
                <a:r>
                  <a:rPr lang="en-US" sz="1200" b="1" dirty="0">
                    <a:solidFill>
                      <a:schemeClr val="accent3">
                        <a:lumMod val="75000"/>
                      </a:schemeClr>
                    </a:solidFill>
                  </a:rPr>
                  <a:t>IR</a:t>
                </a:r>
                <a:r>
                  <a:rPr lang="ru" sz="1200" b="1" dirty="0">
                    <a:solidFill>
                      <a:schemeClr val="accent3">
                        <a:lumMod val="75000"/>
                      </a:schemeClr>
                    </a:solidFill>
                  </a:rPr>
                  <a:t> такролимус</a:t>
                </a:r>
              </a:p>
              <a:p>
                <a:pPr algn="ctr"/>
                <a:r>
                  <a:rPr lang="ru" sz="1200" b="1" dirty="0">
                    <a:solidFill>
                      <a:schemeClr val="accent3">
                        <a:lumMod val="75000"/>
                      </a:schemeClr>
                    </a:solidFill>
                  </a:rPr>
                  <a:t>32,8%</a:t>
                </a:r>
                <a:endParaRPr lang="en-SG" sz="1400" dirty="0">
                  <a:solidFill>
                    <a:schemeClr val="accent3">
                      <a:lumMod val="75000"/>
                    </a:schemeClr>
                  </a:solidFill>
                </a:endParaRPr>
              </a:p>
            </p:txBody>
          </p:sp>
          <p:sp>
            <p:nvSpPr>
              <p:cNvPr id="45" name="TextBox 44">
                <a:extLst>
                  <a:ext uri="{FF2B5EF4-FFF2-40B4-BE49-F238E27FC236}">
                    <a16:creationId xmlns:a16="http://schemas.microsoft.com/office/drawing/2014/main" id="{6135AD70-CA8C-93A4-24A4-9FDEE89CED6B}"/>
                  </a:ext>
                </a:extLst>
              </p:cNvPr>
              <p:cNvSpPr txBox="1"/>
              <p:nvPr/>
            </p:nvSpPr>
            <p:spPr>
              <a:xfrm>
                <a:off x="6956923" y="3892583"/>
                <a:ext cx="976798" cy="303086"/>
              </a:xfrm>
              <a:prstGeom prst="rect">
                <a:avLst/>
              </a:prstGeom>
              <a:noFill/>
            </p:spPr>
            <p:txBody>
              <a:bodyPr wrap="square" rtlCol="0">
                <a:spAutoFit/>
              </a:bodyPr>
              <a:lstStyle/>
              <a:p>
                <a:pPr algn="ctr"/>
                <a:r>
                  <a:rPr lang="ru" sz="1100" dirty="0">
                    <a:solidFill>
                      <a:schemeClr val="accent1"/>
                    </a:solidFill>
                  </a:rPr>
                  <a:t>(28/108)</a:t>
                </a:r>
                <a:endParaRPr lang="en-SG" sz="1100" b="1" dirty="0">
                  <a:solidFill>
                    <a:schemeClr val="accent1"/>
                  </a:solidFill>
                </a:endParaRPr>
              </a:p>
            </p:txBody>
          </p:sp>
          <p:sp>
            <p:nvSpPr>
              <p:cNvPr id="46" name="TextBox 45">
                <a:extLst>
                  <a:ext uri="{FF2B5EF4-FFF2-40B4-BE49-F238E27FC236}">
                    <a16:creationId xmlns:a16="http://schemas.microsoft.com/office/drawing/2014/main" id="{1FBE949C-D31F-65D8-44F2-28A45F1B8ABE}"/>
                  </a:ext>
                </a:extLst>
              </p:cNvPr>
              <p:cNvSpPr txBox="1"/>
              <p:nvPr/>
            </p:nvSpPr>
            <p:spPr>
              <a:xfrm>
                <a:off x="9574389" y="3892583"/>
                <a:ext cx="976798" cy="303086"/>
              </a:xfrm>
              <a:prstGeom prst="rect">
                <a:avLst/>
              </a:prstGeom>
              <a:noFill/>
            </p:spPr>
            <p:txBody>
              <a:bodyPr wrap="square" rtlCol="0">
                <a:spAutoFit/>
              </a:bodyPr>
              <a:lstStyle/>
              <a:p>
                <a:pPr algn="ctr"/>
                <a:r>
                  <a:rPr lang="ru" sz="1100" dirty="0">
                    <a:solidFill>
                      <a:schemeClr val="accent3">
                        <a:lumMod val="75000"/>
                      </a:schemeClr>
                    </a:solidFill>
                  </a:rPr>
                  <a:t>(21/64)</a:t>
                </a:r>
              </a:p>
            </p:txBody>
          </p:sp>
          <p:sp>
            <p:nvSpPr>
              <p:cNvPr id="47" name="TextBox 46">
                <a:extLst>
                  <a:ext uri="{FF2B5EF4-FFF2-40B4-BE49-F238E27FC236}">
                    <a16:creationId xmlns:a16="http://schemas.microsoft.com/office/drawing/2014/main" id="{D23035F9-9606-4672-BCDB-15B0EF657C8A}"/>
                  </a:ext>
                </a:extLst>
              </p:cNvPr>
              <p:cNvSpPr txBox="1"/>
              <p:nvPr/>
            </p:nvSpPr>
            <p:spPr>
              <a:xfrm>
                <a:off x="8470590" y="3223873"/>
                <a:ext cx="576672" cy="677487"/>
              </a:xfrm>
              <a:prstGeom prst="rect">
                <a:avLst/>
              </a:prstGeom>
              <a:noFill/>
            </p:spPr>
            <p:txBody>
              <a:bodyPr wrap="square" rtlCol="0">
                <a:spAutoFit/>
              </a:bodyPr>
              <a:lstStyle/>
              <a:p>
                <a:pPr algn="ctr"/>
                <a:r>
                  <a:rPr lang="ru" sz="3200" b="1" dirty="0">
                    <a:solidFill>
                      <a:schemeClr val="accent2"/>
                    </a:solidFill>
                  </a:rPr>
                  <a:t>&lt;</a:t>
                </a:r>
              </a:p>
            </p:txBody>
          </p:sp>
        </p:grpSp>
        <p:grpSp>
          <p:nvGrpSpPr>
            <p:cNvPr id="69" name="Group 68">
              <a:extLst>
                <a:ext uri="{FF2B5EF4-FFF2-40B4-BE49-F238E27FC236}">
                  <a16:creationId xmlns:a16="http://schemas.microsoft.com/office/drawing/2014/main" id="{DD4076A7-46B2-8900-2B79-A71FD872CCDA}"/>
                </a:ext>
              </a:extLst>
            </p:cNvPr>
            <p:cNvGrpSpPr/>
            <p:nvPr/>
          </p:nvGrpSpPr>
          <p:grpSpPr>
            <a:xfrm>
              <a:off x="6245988" y="1713078"/>
              <a:ext cx="766918" cy="819407"/>
              <a:chOff x="6245988" y="2226964"/>
              <a:chExt cx="766918" cy="819407"/>
            </a:xfrm>
          </p:grpSpPr>
          <p:pic>
            <p:nvPicPr>
              <p:cNvPr id="57" name="Graphic 56" descr="Flip calendar outline">
                <a:extLst>
                  <a:ext uri="{FF2B5EF4-FFF2-40B4-BE49-F238E27FC236}">
                    <a16:creationId xmlns:a16="http://schemas.microsoft.com/office/drawing/2014/main" id="{0D4148C8-1C7C-4C2F-EFF6-C539575CE5D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45988" y="2226964"/>
                <a:ext cx="766918" cy="819407"/>
              </a:xfrm>
              <a:prstGeom prst="rect">
                <a:avLst/>
              </a:prstGeom>
            </p:spPr>
          </p:pic>
          <p:sp>
            <p:nvSpPr>
              <p:cNvPr id="60" name="TextBox 59">
                <a:extLst>
                  <a:ext uri="{FF2B5EF4-FFF2-40B4-BE49-F238E27FC236}">
                    <a16:creationId xmlns:a16="http://schemas.microsoft.com/office/drawing/2014/main" id="{6B3916C1-CE04-B083-B9F7-DAAE478407EE}"/>
                  </a:ext>
                </a:extLst>
              </p:cNvPr>
              <p:cNvSpPr txBox="1"/>
              <p:nvPr/>
            </p:nvSpPr>
            <p:spPr>
              <a:xfrm>
                <a:off x="6370175" y="2590935"/>
                <a:ext cx="525808" cy="288147"/>
              </a:xfrm>
              <a:prstGeom prst="roundRect">
                <a:avLst>
                  <a:gd name="adj" fmla="val 0"/>
                </a:avLst>
              </a:prstGeom>
              <a:noFill/>
              <a:ln>
                <a:noFill/>
              </a:ln>
            </p:spPr>
            <p:txBody>
              <a:bodyPr wrap="square" lIns="36000" tIns="36000" rIns="36000" bIns="36000" rtlCol="0">
                <a:spAutoFit/>
              </a:bodyPr>
              <a:lstStyle/>
              <a:p>
                <a:pPr algn="ctr"/>
                <a:r>
                  <a:rPr lang="ru" sz="1400" b="1" dirty="0">
                    <a:solidFill>
                      <a:schemeClr val="accent2"/>
                    </a:solidFill>
                  </a:rPr>
                  <a:t>5 лет</a:t>
                </a:r>
                <a:endParaRPr lang="en-SG" sz="1400" dirty="0">
                  <a:solidFill>
                    <a:schemeClr val="accent2"/>
                  </a:solidFill>
                </a:endParaRPr>
              </a:p>
            </p:txBody>
          </p:sp>
        </p:grpSp>
      </p:grpSp>
      <p:sp>
        <p:nvSpPr>
          <p:cNvPr id="65" name="TextBox 64">
            <a:extLst>
              <a:ext uri="{FF2B5EF4-FFF2-40B4-BE49-F238E27FC236}">
                <a16:creationId xmlns:a16="http://schemas.microsoft.com/office/drawing/2014/main" id="{C668755C-A463-4B73-E754-BB82AD101BF2}"/>
              </a:ext>
            </a:extLst>
          </p:cNvPr>
          <p:cNvSpPr txBox="1"/>
          <p:nvPr/>
        </p:nvSpPr>
        <p:spPr>
          <a:xfrm>
            <a:off x="6245988" y="1468864"/>
            <a:ext cx="5124523" cy="292388"/>
          </a:xfrm>
          <a:prstGeom prst="rect">
            <a:avLst/>
          </a:prstGeom>
          <a:noFill/>
        </p:spPr>
        <p:txBody>
          <a:bodyPr wrap="square" rtlCol="0">
            <a:spAutoFit/>
          </a:bodyPr>
          <a:lstStyle/>
          <a:p>
            <a:pPr algn="ctr"/>
            <a:r>
              <a:rPr lang="ru" sz="1300" b="1" i="0" u="none" strike="noStrike" baseline="0" dirty="0"/>
              <a:t>Доля пациентов, у которых наблюдается неэффективность</a:t>
            </a:r>
            <a:endParaRPr lang="en-SG" sz="1300" b="1" baseline="30000" dirty="0"/>
          </a:p>
        </p:txBody>
      </p:sp>
      <p:grpSp>
        <p:nvGrpSpPr>
          <p:cNvPr id="131" name="Group 130">
            <a:extLst>
              <a:ext uri="{FF2B5EF4-FFF2-40B4-BE49-F238E27FC236}">
                <a16:creationId xmlns:a16="http://schemas.microsoft.com/office/drawing/2014/main" id="{EF47983A-5101-5DE3-D260-76A32CF4F359}"/>
              </a:ext>
            </a:extLst>
          </p:cNvPr>
          <p:cNvGrpSpPr/>
          <p:nvPr/>
        </p:nvGrpSpPr>
        <p:grpSpPr>
          <a:xfrm>
            <a:off x="6372466" y="2689215"/>
            <a:ext cx="4880897" cy="854324"/>
            <a:chOff x="6245988" y="2626974"/>
            <a:chExt cx="4880897" cy="854324"/>
          </a:xfrm>
        </p:grpSpPr>
        <p:grpSp>
          <p:nvGrpSpPr>
            <p:cNvPr id="104" name="Group 103">
              <a:extLst>
                <a:ext uri="{FF2B5EF4-FFF2-40B4-BE49-F238E27FC236}">
                  <a16:creationId xmlns:a16="http://schemas.microsoft.com/office/drawing/2014/main" id="{4B863F34-315B-7688-7DCB-53D5C1CD6C52}"/>
                </a:ext>
              </a:extLst>
            </p:cNvPr>
            <p:cNvGrpSpPr/>
            <p:nvPr/>
          </p:nvGrpSpPr>
          <p:grpSpPr>
            <a:xfrm>
              <a:off x="7145307" y="2760624"/>
              <a:ext cx="3981578" cy="720674"/>
              <a:chOff x="6450937" y="3223873"/>
              <a:chExt cx="4612834" cy="834931"/>
            </a:xfrm>
          </p:grpSpPr>
          <p:sp>
            <p:nvSpPr>
              <p:cNvPr id="108" name="Rounded Rectangle 107">
                <a:extLst>
                  <a:ext uri="{FF2B5EF4-FFF2-40B4-BE49-F238E27FC236}">
                    <a16:creationId xmlns:a16="http://schemas.microsoft.com/office/drawing/2014/main" id="{234FDF55-34DC-2E80-EBC6-35E71B1B4808}"/>
                  </a:ext>
                </a:extLst>
              </p:cNvPr>
              <p:cNvSpPr/>
              <p:nvPr/>
            </p:nvSpPr>
            <p:spPr>
              <a:xfrm>
                <a:off x="6450937" y="3254472"/>
                <a:ext cx="2001965" cy="625613"/>
              </a:xfrm>
              <a:prstGeom prst="roundRect">
                <a:avLst>
                  <a:gd name="adj" fmla="val 50000"/>
                </a:avLst>
              </a:prstGeom>
              <a:solidFill>
                <a:schemeClr val="bg1"/>
              </a:solidFill>
              <a:ln>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ounded Rectangle 108">
                <a:extLst>
                  <a:ext uri="{FF2B5EF4-FFF2-40B4-BE49-F238E27FC236}">
                    <a16:creationId xmlns:a16="http://schemas.microsoft.com/office/drawing/2014/main" id="{DF6BFCC1-6354-BF3C-EDD5-F3DD0C03C3D5}"/>
                  </a:ext>
                </a:extLst>
              </p:cNvPr>
              <p:cNvSpPr/>
              <p:nvPr/>
            </p:nvSpPr>
            <p:spPr>
              <a:xfrm>
                <a:off x="9061807" y="3255168"/>
                <a:ext cx="2001964" cy="625613"/>
              </a:xfrm>
              <a:prstGeom prst="roundRect">
                <a:avLst>
                  <a:gd name="adj" fmla="val 50000"/>
                </a:avLst>
              </a:prstGeom>
              <a:solidFill>
                <a:schemeClr val="bg1"/>
              </a:solidFill>
              <a:ln>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TextBox 109">
                <a:extLst>
                  <a:ext uri="{FF2B5EF4-FFF2-40B4-BE49-F238E27FC236}">
                    <a16:creationId xmlns:a16="http://schemas.microsoft.com/office/drawing/2014/main" id="{91B12140-79FA-CC91-FD78-B4778EC750CF}"/>
                  </a:ext>
                </a:extLst>
              </p:cNvPr>
              <p:cNvSpPr txBox="1"/>
              <p:nvPr/>
            </p:nvSpPr>
            <p:spPr>
              <a:xfrm>
                <a:off x="6627233" y="3430699"/>
                <a:ext cx="1636175" cy="320915"/>
              </a:xfrm>
              <a:prstGeom prst="rect">
                <a:avLst/>
              </a:prstGeom>
              <a:noFill/>
            </p:spPr>
            <p:txBody>
              <a:bodyPr wrap="square" rtlCol="0" anchor="ctr">
                <a:spAutoFit/>
              </a:bodyPr>
              <a:lstStyle/>
              <a:p>
                <a:pPr algn="ctr"/>
                <a:r>
                  <a:rPr lang="ru" sz="1200" b="1" dirty="0">
                    <a:solidFill>
                      <a:schemeClr val="accent1"/>
                    </a:solidFill>
                  </a:rPr>
                  <a:t>PR такролимус</a:t>
                </a:r>
              </a:p>
            </p:txBody>
          </p:sp>
          <p:sp>
            <p:nvSpPr>
              <p:cNvPr id="111" name="TextBox 110">
                <a:extLst>
                  <a:ext uri="{FF2B5EF4-FFF2-40B4-BE49-F238E27FC236}">
                    <a16:creationId xmlns:a16="http://schemas.microsoft.com/office/drawing/2014/main" id="{EF76699F-844B-8E25-066B-49B4BB00345D}"/>
                  </a:ext>
                </a:extLst>
              </p:cNvPr>
              <p:cNvSpPr txBox="1"/>
              <p:nvPr/>
            </p:nvSpPr>
            <p:spPr>
              <a:xfrm>
                <a:off x="9244701" y="3431394"/>
                <a:ext cx="1636175" cy="320915"/>
              </a:xfrm>
              <a:prstGeom prst="rect">
                <a:avLst/>
              </a:prstGeom>
              <a:noFill/>
            </p:spPr>
            <p:txBody>
              <a:bodyPr wrap="square" rtlCol="0" anchor="ctr">
                <a:spAutoFit/>
              </a:bodyPr>
              <a:lstStyle/>
              <a:p>
                <a:pPr algn="ctr"/>
                <a:r>
                  <a:rPr lang="en-US" sz="1200" b="1" dirty="0">
                    <a:solidFill>
                      <a:schemeClr val="accent3">
                        <a:lumMod val="75000"/>
                      </a:schemeClr>
                    </a:solidFill>
                  </a:rPr>
                  <a:t>IR</a:t>
                </a:r>
                <a:r>
                  <a:rPr lang="ru" sz="1200" b="1" dirty="0">
                    <a:solidFill>
                      <a:schemeClr val="accent3">
                        <a:lumMod val="75000"/>
                      </a:schemeClr>
                    </a:solidFill>
                  </a:rPr>
                  <a:t> такролимус</a:t>
                </a:r>
              </a:p>
            </p:txBody>
          </p:sp>
          <p:sp>
            <p:nvSpPr>
              <p:cNvPr id="112" name="TextBox 111">
                <a:extLst>
                  <a:ext uri="{FF2B5EF4-FFF2-40B4-BE49-F238E27FC236}">
                    <a16:creationId xmlns:a16="http://schemas.microsoft.com/office/drawing/2014/main" id="{F2541391-B545-BEF9-A3F2-E454C3528BCF}"/>
                  </a:ext>
                </a:extLst>
              </p:cNvPr>
              <p:cNvSpPr txBox="1"/>
              <p:nvPr/>
            </p:nvSpPr>
            <p:spPr>
              <a:xfrm>
                <a:off x="8310198" y="3755718"/>
                <a:ext cx="976798" cy="303086"/>
              </a:xfrm>
              <a:prstGeom prst="rect">
                <a:avLst/>
              </a:prstGeom>
              <a:noFill/>
            </p:spPr>
            <p:txBody>
              <a:bodyPr wrap="square" rtlCol="0">
                <a:spAutoFit/>
              </a:bodyPr>
              <a:lstStyle/>
              <a:p>
                <a:pPr algn="ctr"/>
                <a:r>
                  <a:rPr lang="ru" sz="1100" b="1" i="1" dirty="0">
                    <a:solidFill>
                      <a:srgbClr val="A62B4D"/>
                    </a:solidFill>
                  </a:rPr>
                  <a:t>Р </a:t>
                </a:r>
                <a:r>
                  <a:rPr lang="ru" sz="1100" b="1" dirty="0">
                    <a:solidFill>
                      <a:srgbClr val="A62B4D"/>
                    </a:solidFill>
                  </a:rPr>
                  <a:t>= 0,041</a:t>
                </a:r>
              </a:p>
            </p:txBody>
          </p:sp>
          <p:sp>
            <p:nvSpPr>
              <p:cNvPr id="114" name="TextBox 113">
                <a:extLst>
                  <a:ext uri="{FF2B5EF4-FFF2-40B4-BE49-F238E27FC236}">
                    <a16:creationId xmlns:a16="http://schemas.microsoft.com/office/drawing/2014/main" id="{5B2CD382-894B-9A48-84F7-34A874DAC479}"/>
                  </a:ext>
                </a:extLst>
              </p:cNvPr>
              <p:cNvSpPr txBox="1"/>
              <p:nvPr/>
            </p:nvSpPr>
            <p:spPr>
              <a:xfrm>
                <a:off x="8470590" y="3223873"/>
                <a:ext cx="576672" cy="677487"/>
              </a:xfrm>
              <a:prstGeom prst="rect">
                <a:avLst/>
              </a:prstGeom>
              <a:noFill/>
            </p:spPr>
            <p:txBody>
              <a:bodyPr wrap="square" rtlCol="0">
                <a:spAutoFit/>
              </a:bodyPr>
              <a:lstStyle/>
              <a:p>
                <a:pPr algn="ctr"/>
                <a:r>
                  <a:rPr lang="ru" sz="3200" b="1" dirty="0">
                    <a:solidFill>
                      <a:schemeClr val="accent2"/>
                    </a:solidFill>
                  </a:rPr>
                  <a:t>&lt;</a:t>
                </a:r>
              </a:p>
            </p:txBody>
          </p:sp>
        </p:grpSp>
        <p:grpSp>
          <p:nvGrpSpPr>
            <p:cNvPr id="105" name="Group 104">
              <a:extLst>
                <a:ext uri="{FF2B5EF4-FFF2-40B4-BE49-F238E27FC236}">
                  <a16:creationId xmlns:a16="http://schemas.microsoft.com/office/drawing/2014/main" id="{FBBA1D1D-56C3-0BFA-A2F0-8373CA9A86CC}"/>
                </a:ext>
              </a:extLst>
            </p:cNvPr>
            <p:cNvGrpSpPr/>
            <p:nvPr/>
          </p:nvGrpSpPr>
          <p:grpSpPr>
            <a:xfrm>
              <a:off x="6245988" y="2626974"/>
              <a:ext cx="766918" cy="819407"/>
              <a:chOff x="6245988" y="2226964"/>
              <a:chExt cx="766918" cy="819407"/>
            </a:xfrm>
          </p:grpSpPr>
          <p:pic>
            <p:nvPicPr>
              <p:cNvPr id="106" name="Graphic 105" descr="Flip calendar outline">
                <a:extLst>
                  <a:ext uri="{FF2B5EF4-FFF2-40B4-BE49-F238E27FC236}">
                    <a16:creationId xmlns:a16="http://schemas.microsoft.com/office/drawing/2014/main" id="{345DC76C-00D9-1023-BBFC-B314995F51A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45988" y="2226964"/>
                <a:ext cx="766918" cy="819407"/>
              </a:xfrm>
              <a:prstGeom prst="rect">
                <a:avLst/>
              </a:prstGeom>
            </p:spPr>
          </p:pic>
          <p:sp>
            <p:nvSpPr>
              <p:cNvPr id="107" name="TextBox 106">
                <a:extLst>
                  <a:ext uri="{FF2B5EF4-FFF2-40B4-BE49-F238E27FC236}">
                    <a16:creationId xmlns:a16="http://schemas.microsoft.com/office/drawing/2014/main" id="{0D02E1DE-97F6-C32D-46FC-DF0FEF1D5CF3}"/>
                  </a:ext>
                </a:extLst>
              </p:cNvPr>
              <p:cNvSpPr txBox="1"/>
              <p:nvPr/>
            </p:nvSpPr>
            <p:spPr>
              <a:xfrm>
                <a:off x="6370175" y="2477327"/>
                <a:ext cx="525808" cy="288147"/>
              </a:xfrm>
              <a:prstGeom prst="roundRect">
                <a:avLst>
                  <a:gd name="adj" fmla="val 0"/>
                </a:avLst>
              </a:prstGeom>
              <a:noFill/>
              <a:ln>
                <a:noFill/>
              </a:ln>
            </p:spPr>
            <p:txBody>
              <a:bodyPr wrap="square" lIns="36000" tIns="36000" rIns="36000" bIns="36000" rtlCol="0">
                <a:spAutoFit/>
              </a:bodyPr>
              <a:lstStyle/>
              <a:p>
                <a:pPr algn="ctr"/>
                <a:r>
                  <a:rPr lang="ru" sz="1400" b="1" dirty="0">
                    <a:solidFill>
                      <a:schemeClr val="accent2"/>
                    </a:solidFill>
                  </a:rPr>
                  <a:t>10 лет</a:t>
                </a:r>
                <a:endParaRPr lang="en-SG" sz="1400" dirty="0">
                  <a:solidFill>
                    <a:schemeClr val="accent2"/>
                  </a:solidFill>
                </a:endParaRPr>
              </a:p>
            </p:txBody>
          </p:sp>
        </p:grpSp>
      </p:grpSp>
      <p:sp>
        <p:nvSpPr>
          <p:cNvPr id="115" name="Rectangle 114">
            <a:extLst>
              <a:ext uri="{FF2B5EF4-FFF2-40B4-BE49-F238E27FC236}">
                <a16:creationId xmlns:a16="http://schemas.microsoft.com/office/drawing/2014/main" id="{BA1760F8-7FEE-4061-2E00-9C45797D92B6}"/>
              </a:ext>
            </a:extLst>
          </p:cNvPr>
          <p:cNvSpPr/>
          <p:nvPr/>
        </p:nvSpPr>
        <p:spPr>
          <a:xfrm>
            <a:off x="6150514" y="3739495"/>
            <a:ext cx="5339446" cy="1405428"/>
          </a:xfrm>
          <a:prstGeom prst="rect">
            <a:avLst/>
          </a:prstGeom>
          <a:solidFill>
            <a:schemeClr val="accent3">
              <a:lumMod val="20000"/>
              <a:lumOff val="8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grpSp>
        <p:nvGrpSpPr>
          <p:cNvPr id="116" name="Group 115">
            <a:extLst>
              <a:ext uri="{FF2B5EF4-FFF2-40B4-BE49-F238E27FC236}">
                <a16:creationId xmlns:a16="http://schemas.microsoft.com/office/drawing/2014/main" id="{83044A42-AAFD-7F05-8745-CFBDFA1C533A}"/>
              </a:ext>
            </a:extLst>
          </p:cNvPr>
          <p:cNvGrpSpPr/>
          <p:nvPr/>
        </p:nvGrpSpPr>
        <p:grpSpPr>
          <a:xfrm>
            <a:off x="6372466" y="4123760"/>
            <a:ext cx="4880897" cy="972461"/>
            <a:chOff x="6245988" y="1713078"/>
            <a:chExt cx="4880897" cy="972461"/>
          </a:xfrm>
        </p:grpSpPr>
        <p:grpSp>
          <p:nvGrpSpPr>
            <p:cNvPr id="118" name="Group 117">
              <a:extLst>
                <a:ext uri="{FF2B5EF4-FFF2-40B4-BE49-F238E27FC236}">
                  <a16:creationId xmlns:a16="http://schemas.microsoft.com/office/drawing/2014/main" id="{B527CAB8-932C-FF83-793B-BBB31D437DF5}"/>
                </a:ext>
              </a:extLst>
            </p:cNvPr>
            <p:cNvGrpSpPr/>
            <p:nvPr/>
          </p:nvGrpSpPr>
          <p:grpSpPr>
            <a:xfrm>
              <a:off x="7142683" y="1846730"/>
              <a:ext cx="3984202" cy="838809"/>
              <a:chOff x="6447897" y="3223873"/>
              <a:chExt cx="4615874" cy="971795"/>
            </a:xfrm>
          </p:grpSpPr>
          <p:sp>
            <p:nvSpPr>
              <p:cNvPr id="122" name="Rounded Rectangle 121">
                <a:extLst>
                  <a:ext uri="{FF2B5EF4-FFF2-40B4-BE49-F238E27FC236}">
                    <a16:creationId xmlns:a16="http://schemas.microsoft.com/office/drawing/2014/main" id="{E26EB4F8-0D52-B6BB-42C2-5E070822C4E3}"/>
                  </a:ext>
                </a:extLst>
              </p:cNvPr>
              <p:cNvSpPr/>
              <p:nvPr/>
            </p:nvSpPr>
            <p:spPr>
              <a:xfrm>
                <a:off x="6450937" y="3254472"/>
                <a:ext cx="2001965" cy="625613"/>
              </a:xfrm>
              <a:prstGeom prst="roundRect">
                <a:avLst>
                  <a:gd name="adj" fmla="val 50000"/>
                </a:avLst>
              </a:prstGeom>
              <a:solidFill>
                <a:schemeClr val="bg1"/>
              </a:solidFill>
              <a:ln>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ounded Rectangle 122">
                <a:extLst>
                  <a:ext uri="{FF2B5EF4-FFF2-40B4-BE49-F238E27FC236}">
                    <a16:creationId xmlns:a16="http://schemas.microsoft.com/office/drawing/2014/main" id="{4EB87A9B-4B45-F66B-96F1-1B67BC0F6A4B}"/>
                  </a:ext>
                </a:extLst>
              </p:cNvPr>
              <p:cNvSpPr/>
              <p:nvPr/>
            </p:nvSpPr>
            <p:spPr>
              <a:xfrm>
                <a:off x="9061807" y="3255168"/>
                <a:ext cx="2001964" cy="625613"/>
              </a:xfrm>
              <a:prstGeom prst="roundRect">
                <a:avLst>
                  <a:gd name="adj" fmla="val 50000"/>
                </a:avLst>
              </a:prstGeom>
              <a:solidFill>
                <a:schemeClr val="bg1"/>
              </a:solidFill>
              <a:ln>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TextBox 123">
                <a:extLst>
                  <a:ext uri="{FF2B5EF4-FFF2-40B4-BE49-F238E27FC236}">
                    <a16:creationId xmlns:a16="http://schemas.microsoft.com/office/drawing/2014/main" id="{795BE5D2-9714-BEF6-F532-22DE2A36B501}"/>
                  </a:ext>
                </a:extLst>
              </p:cNvPr>
              <p:cNvSpPr txBox="1"/>
              <p:nvPr/>
            </p:nvSpPr>
            <p:spPr>
              <a:xfrm>
                <a:off x="6627233" y="3288071"/>
                <a:ext cx="1636175" cy="534858"/>
              </a:xfrm>
              <a:prstGeom prst="rect">
                <a:avLst/>
              </a:prstGeom>
              <a:noFill/>
            </p:spPr>
            <p:txBody>
              <a:bodyPr wrap="square" rtlCol="0">
                <a:spAutoFit/>
              </a:bodyPr>
              <a:lstStyle/>
              <a:p>
                <a:pPr algn="ctr"/>
                <a:r>
                  <a:rPr lang="ru" sz="1200" b="1" dirty="0">
                    <a:solidFill>
                      <a:schemeClr val="accent1"/>
                    </a:solidFill>
                  </a:rPr>
                  <a:t>PR такролимус</a:t>
                </a:r>
              </a:p>
              <a:p>
                <a:pPr algn="ctr"/>
                <a:r>
                  <a:rPr lang="ru" sz="1200" b="1" dirty="0">
                    <a:solidFill>
                      <a:schemeClr val="accent1"/>
                    </a:solidFill>
                  </a:rPr>
                  <a:t>0,741</a:t>
                </a:r>
              </a:p>
            </p:txBody>
          </p:sp>
          <p:sp>
            <p:nvSpPr>
              <p:cNvPr id="125" name="TextBox 124">
                <a:extLst>
                  <a:ext uri="{FF2B5EF4-FFF2-40B4-BE49-F238E27FC236}">
                    <a16:creationId xmlns:a16="http://schemas.microsoft.com/office/drawing/2014/main" id="{46412A47-899F-D706-FEC0-8F0FA52F3060}"/>
                  </a:ext>
                </a:extLst>
              </p:cNvPr>
              <p:cNvSpPr txBox="1"/>
              <p:nvPr/>
            </p:nvSpPr>
            <p:spPr>
              <a:xfrm>
                <a:off x="9244701" y="3288766"/>
                <a:ext cx="1636175" cy="534858"/>
              </a:xfrm>
              <a:prstGeom prst="rect">
                <a:avLst/>
              </a:prstGeom>
              <a:noFill/>
            </p:spPr>
            <p:txBody>
              <a:bodyPr wrap="square" rtlCol="0">
                <a:spAutoFit/>
              </a:bodyPr>
              <a:lstStyle/>
              <a:p>
                <a:pPr algn="ctr"/>
                <a:r>
                  <a:rPr lang="en-US" sz="1200" b="1" dirty="0">
                    <a:solidFill>
                      <a:schemeClr val="accent3">
                        <a:lumMod val="75000"/>
                      </a:schemeClr>
                    </a:solidFill>
                  </a:rPr>
                  <a:t>IR</a:t>
                </a:r>
                <a:r>
                  <a:rPr lang="ru" sz="1200" b="1" dirty="0">
                    <a:solidFill>
                      <a:schemeClr val="accent3">
                        <a:lumMod val="75000"/>
                      </a:schemeClr>
                    </a:solidFill>
                  </a:rPr>
                  <a:t> такролимус</a:t>
                </a:r>
              </a:p>
              <a:p>
                <a:pPr algn="ctr"/>
                <a:r>
                  <a:rPr lang="ru" sz="1200" b="1" dirty="0">
                    <a:solidFill>
                      <a:schemeClr val="accent3">
                        <a:lumMod val="75000"/>
                      </a:schemeClr>
                    </a:solidFill>
                  </a:rPr>
                  <a:t>0,667</a:t>
                </a:r>
                <a:endParaRPr lang="en-SG" sz="1200" dirty="0">
                  <a:solidFill>
                    <a:schemeClr val="accent3">
                      <a:lumMod val="75000"/>
                    </a:schemeClr>
                  </a:solidFill>
                </a:endParaRPr>
              </a:p>
            </p:txBody>
          </p:sp>
          <p:sp>
            <p:nvSpPr>
              <p:cNvPr id="126" name="TextBox 125">
                <a:extLst>
                  <a:ext uri="{FF2B5EF4-FFF2-40B4-BE49-F238E27FC236}">
                    <a16:creationId xmlns:a16="http://schemas.microsoft.com/office/drawing/2014/main" id="{A36F9D82-C134-B37E-6B04-D2F66E73AE08}"/>
                  </a:ext>
                </a:extLst>
              </p:cNvPr>
              <p:cNvSpPr txBox="1"/>
              <p:nvPr/>
            </p:nvSpPr>
            <p:spPr>
              <a:xfrm>
                <a:off x="6447897" y="3892582"/>
                <a:ext cx="2001965" cy="303086"/>
              </a:xfrm>
              <a:prstGeom prst="rect">
                <a:avLst/>
              </a:prstGeom>
              <a:noFill/>
            </p:spPr>
            <p:txBody>
              <a:bodyPr wrap="square" rtlCol="0">
                <a:spAutoFit/>
              </a:bodyPr>
              <a:lstStyle/>
              <a:p>
                <a:pPr algn="ctr"/>
                <a:r>
                  <a:rPr lang="ru" sz="1100" dirty="0">
                    <a:solidFill>
                      <a:schemeClr val="accent1"/>
                    </a:solidFill>
                  </a:rPr>
                  <a:t>(95% ДИ: 0,647; 0,813)</a:t>
                </a:r>
              </a:p>
            </p:txBody>
          </p:sp>
          <p:sp>
            <p:nvSpPr>
              <p:cNvPr id="127" name="TextBox 126">
                <a:extLst>
                  <a:ext uri="{FF2B5EF4-FFF2-40B4-BE49-F238E27FC236}">
                    <a16:creationId xmlns:a16="http://schemas.microsoft.com/office/drawing/2014/main" id="{3FFA7ED0-9492-DC01-8205-51D8B5FCDA6A}"/>
                  </a:ext>
                </a:extLst>
              </p:cNvPr>
              <p:cNvSpPr txBox="1"/>
              <p:nvPr/>
            </p:nvSpPr>
            <p:spPr>
              <a:xfrm>
                <a:off x="9061807" y="3892582"/>
                <a:ext cx="2001963" cy="303086"/>
              </a:xfrm>
              <a:prstGeom prst="rect">
                <a:avLst/>
              </a:prstGeom>
              <a:noFill/>
            </p:spPr>
            <p:txBody>
              <a:bodyPr wrap="square" rtlCol="0">
                <a:spAutoFit/>
              </a:bodyPr>
              <a:lstStyle/>
              <a:p>
                <a:pPr algn="ctr"/>
                <a:r>
                  <a:rPr lang="ru" sz="1100" dirty="0">
                    <a:solidFill>
                      <a:schemeClr val="accent3">
                        <a:lumMod val="75000"/>
                      </a:schemeClr>
                    </a:solidFill>
                  </a:rPr>
                  <a:t>(95% ДИ: 0,536; 0,768)</a:t>
                </a:r>
              </a:p>
            </p:txBody>
          </p:sp>
          <p:sp>
            <p:nvSpPr>
              <p:cNvPr id="128" name="TextBox 127">
                <a:extLst>
                  <a:ext uri="{FF2B5EF4-FFF2-40B4-BE49-F238E27FC236}">
                    <a16:creationId xmlns:a16="http://schemas.microsoft.com/office/drawing/2014/main" id="{87D4ACB4-C879-49C7-7716-213DDB79C4EE}"/>
                  </a:ext>
                </a:extLst>
              </p:cNvPr>
              <p:cNvSpPr txBox="1"/>
              <p:nvPr/>
            </p:nvSpPr>
            <p:spPr>
              <a:xfrm>
                <a:off x="8470590" y="3223873"/>
                <a:ext cx="576672" cy="677487"/>
              </a:xfrm>
              <a:prstGeom prst="rect">
                <a:avLst/>
              </a:prstGeom>
              <a:noFill/>
            </p:spPr>
            <p:txBody>
              <a:bodyPr wrap="square" rtlCol="0">
                <a:spAutoFit/>
              </a:bodyPr>
              <a:lstStyle/>
              <a:p>
                <a:pPr algn="ctr"/>
                <a:r>
                  <a:rPr lang="ru" sz="3200" b="1" dirty="0">
                    <a:solidFill>
                      <a:schemeClr val="accent2"/>
                    </a:solidFill>
                  </a:rPr>
                  <a:t>&gt;</a:t>
                </a:r>
              </a:p>
            </p:txBody>
          </p:sp>
        </p:grpSp>
        <p:grpSp>
          <p:nvGrpSpPr>
            <p:cNvPr id="119" name="Group 118">
              <a:extLst>
                <a:ext uri="{FF2B5EF4-FFF2-40B4-BE49-F238E27FC236}">
                  <a16:creationId xmlns:a16="http://schemas.microsoft.com/office/drawing/2014/main" id="{51268DF3-83E1-8C88-2E96-13F902C731CC}"/>
                </a:ext>
              </a:extLst>
            </p:cNvPr>
            <p:cNvGrpSpPr/>
            <p:nvPr/>
          </p:nvGrpSpPr>
          <p:grpSpPr>
            <a:xfrm>
              <a:off x="6245988" y="1713078"/>
              <a:ext cx="766918" cy="819407"/>
              <a:chOff x="6245988" y="2226964"/>
              <a:chExt cx="766918" cy="819407"/>
            </a:xfrm>
          </p:grpSpPr>
          <p:pic>
            <p:nvPicPr>
              <p:cNvPr id="120" name="Graphic 119" descr="Flip calendar outline">
                <a:extLst>
                  <a:ext uri="{FF2B5EF4-FFF2-40B4-BE49-F238E27FC236}">
                    <a16:creationId xmlns:a16="http://schemas.microsoft.com/office/drawing/2014/main" id="{2EFA6837-1D2D-11C4-DDC9-5E7C1E44362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45988" y="2226964"/>
                <a:ext cx="766918" cy="819407"/>
              </a:xfrm>
              <a:prstGeom prst="rect">
                <a:avLst/>
              </a:prstGeom>
            </p:spPr>
          </p:pic>
          <p:sp>
            <p:nvSpPr>
              <p:cNvPr id="121" name="TextBox 120">
                <a:extLst>
                  <a:ext uri="{FF2B5EF4-FFF2-40B4-BE49-F238E27FC236}">
                    <a16:creationId xmlns:a16="http://schemas.microsoft.com/office/drawing/2014/main" id="{CEDF0990-D672-B63F-2FEF-A135AB0EA378}"/>
                  </a:ext>
                </a:extLst>
              </p:cNvPr>
              <p:cNvSpPr txBox="1"/>
              <p:nvPr/>
            </p:nvSpPr>
            <p:spPr>
              <a:xfrm>
                <a:off x="6370175" y="2590935"/>
                <a:ext cx="525808" cy="288147"/>
              </a:xfrm>
              <a:prstGeom prst="roundRect">
                <a:avLst>
                  <a:gd name="adj" fmla="val 0"/>
                </a:avLst>
              </a:prstGeom>
              <a:noFill/>
              <a:ln>
                <a:noFill/>
              </a:ln>
            </p:spPr>
            <p:txBody>
              <a:bodyPr wrap="square" lIns="36000" tIns="36000" rIns="36000" bIns="36000" rtlCol="0">
                <a:spAutoFit/>
              </a:bodyPr>
              <a:lstStyle/>
              <a:p>
                <a:pPr algn="ctr"/>
                <a:r>
                  <a:rPr lang="ru" sz="1400" b="1" dirty="0">
                    <a:solidFill>
                      <a:schemeClr val="accent2"/>
                    </a:solidFill>
                  </a:rPr>
                  <a:t>5 лет</a:t>
                </a:r>
                <a:endParaRPr lang="en-SG" sz="1400" dirty="0">
                  <a:solidFill>
                    <a:schemeClr val="accent2"/>
                  </a:solidFill>
                </a:endParaRPr>
              </a:p>
            </p:txBody>
          </p:sp>
        </p:grpSp>
      </p:grpSp>
      <p:sp>
        <p:nvSpPr>
          <p:cNvPr id="129" name="TextBox 128">
            <a:extLst>
              <a:ext uri="{FF2B5EF4-FFF2-40B4-BE49-F238E27FC236}">
                <a16:creationId xmlns:a16="http://schemas.microsoft.com/office/drawing/2014/main" id="{FD5DF52A-232B-8D3C-79A4-6E7B2A8893C6}"/>
              </a:ext>
            </a:extLst>
          </p:cNvPr>
          <p:cNvSpPr txBox="1"/>
          <p:nvPr/>
        </p:nvSpPr>
        <p:spPr>
          <a:xfrm>
            <a:off x="6245988" y="3840357"/>
            <a:ext cx="5124523" cy="461665"/>
          </a:xfrm>
          <a:prstGeom prst="rect">
            <a:avLst/>
          </a:prstGeom>
          <a:noFill/>
        </p:spPr>
        <p:txBody>
          <a:bodyPr wrap="square" rtlCol="0">
            <a:spAutoFit/>
          </a:bodyPr>
          <a:lstStyle/>
          <a:p>
            <a:pPr algn="ctr"/>
            <a:r>
              <a:rPr lang="ru" sz="1200" b="1" i="0" u="none" strike="noStrike" baseline="0" dirty="0"/>
              <a:t>Вероятность выживания без </a:t>
            </a:r>
            <a:r>
              <a:rPr lang="ru-RU" sz="1200" b="1" dirty="0"/>
              <a:t>снижения комбинированной эффективности</a:t>
            </a:r>
            <a:endParaRPr lang="en-SG" sz="1200" b="1" baseline="30000" dirty="0"/>
          </a:p>
        </p:txBody>
      </p:sp>
      <p:pic>
        <p:nvPicPr>
          <p:cNvPr id="133" name="Picture 132">
            <a:extLst>
              <a:ext uri="{FF2B5EF4-FFF2-40B4-BE49-F238E27FC236}">
                <a16:creationId xmlns:a16="http://schemas.microsoft.com/office/drawing/2014/main" id="{45B18598-478B-756B-8A8E-B714BC5A72B4}"/>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442733" y="1960889"/>
            <a:ext cx="5219700" cy="3238500"/>
          </a:xfrm>
          <a:prstGeom prst="rect">
            <a:avLst/>
          </a:prstGeom>
        </p:spPr>
      </p:pic>
      <p:sp>
        <p:nvSpPr>
          <p:cNvPr id="50" name="Rectangle 5">
            <a:extLst>
              <a:ext uri="{FF2B5EF4-FFF2-40B4-BE49-F238E27FC236}">
                <a16:creationId xmlns:a16="http://schemas.microsoft.com/office/drawing/2014/main" id="{0B900BFF-A869-4CF1-9B46-44CA550B5E68}"/>
              </a:ext>
            </a:extLst>
          </p:cNvPr>
          <p:cNvSpPr/>
          <p:nvPr/>
        </p:nvSpPr>
        <p:spPr>
          <a:xfrm>
            <a:off x="360000" y="6398354"/>
            <a:ext cx="6096000" cy="200055"/>
          </a:xfrm>
          <a:prstGeom prst="rect">
            <a:avLst/>
          </a:prstGeom>
        </p:spPr>
        <p:txBody>
          <a:bodyPr>
            <a:spAutoFit/>
          </a:bodyPr>
          <a:lstStyle/>
          <a:p>
            <a:r>
              <a:rPr lang="fr-FR" sz="700" dirty="0">
                <a:solidFill>
                  <a:schemeClr val="accent5"/>
                </a:solidFill>
              </a:rPr>
              <a:t>Kuypers D, et al. Transplant Direct 2023;9: e1465.</a:t>
            </a:r>
          </a:p>
        </p:txBody>
      </p:sp>
    </p:spTree>
    <p:extLst>
      <p:ext uri="{BB962C8B-B14F-4D97-AF65-F5344CB8AC3E}">
        <p14:creationId xmlns:p14="http://schemas.microsoft.com/office/powerpoint/2010/main" val="1192805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3_Astellas">
  <a:themeElements>
    <a:clrScheme name="Custom 181">
      <a:dk1>
        <a:srgbClr val="4C4D4F"/>
      </a:dk1>
      <a:lt1>
        <a:sysClr val="window" lastClr="FFFFFF"/>
      </a:lt1>
      <a:dk2>
        <a:srgbClr val="4C4D4F"/>
      </a:dk2>
      <a:lt2>
        <a:srgbClr val="E7E6E6"/>
      </a:lt2>
      <a:accent1>
        <a:srgbClr val="D91E49"/>
      </a:accent1>
      <a:accent2>
        <a:srgbClr val="A62B4D"/>
      </a:accent2>
      <a:accent3>
        <a:srgbClr val="CC7CA6"/>
      </a:accent3>
      <a:accent4>
        <a:srgbClr val="956889"/>
      </a:accent4>
      <a:accent5>
        <a:srgbClr val="A7A9AC"/>
      </a:accent5>
      <a:accent6>
        <a:srgbClr val="4C4D4F"/>
      </a:accent6>
      <a:hlink>
        <a:srgbClr val="4C4D4F"/>
      </a:hlink>
      <a:folHlink>
        <a:srgbClr val="4C4D4F"/>
      </a:folHlink>
    </a:clrScheme>
    <a:fontScheme name="Custom 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695036CDB6C8E499CB5A275F61A5D17" ma:contentTypeVersion="11" ma:contentTypeDescription="Create a new document." ma:contentTypeScope="" ma:versionID="daf8ae62b5612bb6e35ceebc3ee69bdd">
  <xsd:schema xmlns:xsd="http://www.w3.org/2001/XMLSchema" xmlns:xs="http://www.w3.org/2001/XMLSchema" xmlns:p="http://schemas.microsoft.com/office/2006/metadata/properties" xmlns:ns2="39c1223b-3ae8-4dc4-bb83-d039f618ea1f" xmlns:ns3="0e086653-2dcb-4a29-9339-e697b441d5ec" targetNamespace="http://schemas.microsoft.com/office/2006/metadata/properties" ma:root="true" ma:fieldsID="6841f130bed5a9f4e79dbd6ceb5ab6ed" ns2:_="" ns3:_="">
    <xsd:import namespace="39c1223b-3ae8-4dc4-bb83-d039f618ea1f"/>
    <xsd:import namespace="0e086653-2dcb-4a29-9339-e697b441d5e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c1223b-3ae8-4dc4-bb83-d039f618ea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1369b9c7-318f-417c-8a2c-3a72a8a0969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e086653-2dcb-4a29-9339-e697b441d5e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d6dfceea-2dde-4019-87b0-5bcb05c5ad7e}" ma:internalName="TaxCatchAll" ma:showField="CatchAllData" ma:web="0e086653-2dcb-4a29-9339-e697b441d5e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0e086653-2dcb-4a29-9339-e697b441d5ec" xsi:nil="true"/>
    <lcf76f155ced4ddcb4097134ff3c332f xmlns="39c1223b-3ae8-4dc4-bb83-d039f618ea1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1FF565F-1E28-4E8C-9D18-E4E878FD72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c1223b-3ae8-4dc4-bb83-d039f618ea1f"/>
    <ds:schemaRef ds:uri="0e086653-2dcb-4a29-9339-e697b441d5e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B595CB0-0B0B-4FAB-917B-7F8BA9930979}">
  <ds:schemaRefs>
    <ds:schemaRef ds:uri="http://schemas.microsoft.com/sharepoint/v3/contenttype/forms"/>
  </ds:schemaRefs>
</ds:datastoreItem>
</file>

<file path=customXml/itemProps3.xml><?xml version="1.0" encoding="utf-8"?>
<ds:datastoreItem xmlns:ds="http://schemas.openxmlformats.org/officeDocument/2006/customXml" ds:itemID="{63F3C218-A13E-40CC-9309-68A6079E597C}">
  <ds:schemaRefs>
    <ds:schemaRef ds:uri="http://purl.org/dc/dcmitype/"/>
    <ds:schemaRef ds:uri="0e086653-2dcb-4a29-9339-e697b441d5ec"/>
    <ds:schemaRef ds:uri="http://schemas.microsoft.com/office/infopath/2007/PartnerControls"/>
    <ds:schemaRef ds:uri="http://www.w3.org/XML/1998/namespace"/>
    <ds:schemaRef ds:uri="http://purl.org/dc/terms/"/>
    <ds:schemaRef ds:uri="http://schemas.microsoft.com/office/2006/documentManagement/types"/>
    <ds:schemaRef ds:uri="http://purl.org/dc/elements/1.1/"/>
    <ds:schemaRef ds:uri="http://schemas.openxmlformats.org/package/2006/metadata/core-properties"/>
    <ds:schemaRef ds:uri="39c1223b-3ae8-4dc4-bb83-d039f618ea1f"/>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TAC - ADHERE Study 5-year prospective follow-up -Est-M-FEB20-eng</Template>
  <TotalTime>3433</TotalTime>
  <Words>3440</Words>
  <Application>Microsoft Office PowerPoint</Application>
  <PresentationFormat>Широкоэкранный</PresentationFormat>
  <Paragraphs>338</Paragraphs>
  <Slides>19</Slides>
  <Notes>19</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19</vt:i4>
      </vt:variant>
    </vt:vector>
  </HeadingPairs>
  <TitlesOfParts>
    <vt:vector size="26" baseType="lpstr">
      <vt:lpstr>HelveticaNeueLTStd-Ex</vt:lpstr>
      <vt:lpstr>SabonLTStd-Roman</vt:lpstr>
      <vt:lpstr>Arial</vt:lpstr>
      <vt:lpstr>Avenir Next LT Pro</vt:lpstr>
      <vt:lpstr>Calibri</vt:lpstr>
      <vt:lpstr>Helvetica</vt:lpstr>
      <vt:lpstr>3_Astellas</vt:lpstr>
      <vt:lpstr>Эффективность такролимуса пролонгированнго действия после перехода с такролимуса с немедленным высвобождением при трансплантации почки: ретроспективный анализ долгосрочных результатов исследования ADMIRAD</vt:lpstr>
      <vt:lpstr>Предыстория и обоснование</vt:lpstr>
      <vt:lpstr>ПРЕДПОСЫЛКИ И ОБОСНОВАНИЕ</vt:lpstr>
      <vt:lpstr>ОБЗОР ИССЛЕДОВАНИЯ ADMIRAD</vt:lpstr>
      <vt:lpstr>Результаты</vt:lpstr>
      <vt:lpstr>ПАЦИЕНТЫ</vt:lpstr>
      <vt:lpstr>ИСХОДНЫЕ ДЕМОГРАФИЧЕСКИЕ ДАННЫЕ И КОМОРБИДНОСТЬ</vt:lpstr>
      <vt:lpstr>Результаты</vt:lpstr>
      <vt:lpstr>СНИЖЕНИЕ ЭФФЕКТИВНОСТИ ПРИ 5- И 10-ЛЕТНЕМ НАБЛЮДЕНИИ</vt:lpstr>
      <vt:lpstr>Результаты</vt:lpstr>
      <vt:lpstr>ВЫЖИВАЕМОСТЬ ПАЦИЕНТОВ ЧЕРЕЗ 5 И 10 ЛЕТ НАБЛЮДЕНИЯ</vt:lpstr>
      <vt:lpstr>ФУНКЦИЯ ПОЧЕК: ДОЛГОСРОЧНОЕ НАБЛЮДЕНИЕ</vt:lpstr>
      <vt:lpstr>ВОЗДЕЙСТВИЕ ТАКРОЛИМУСА БЫЛО ОДИНАКОВЫМ МЕЖДУ ГРУППАМИ ЛЕЧЕНИЯ В ТЕЧЕНИЕ 10-ЛЕТНЕГО НАБЛЮДЕНИЯ</vt:lpstr>
      <vt:lpstr>Результаты</vt:lpstr>
      <vt:lpstr>ДОЛГОСРОЧНЫЕ РЕЗУЛЬТАТЫ БЕЗОПАСНОСТИ</vt:lpstr>
      <vt:lpstr>Последствия исследования</vt:lpstr>
      <vt:lpstr>ПОКАЗАТЕЛИ ДОЛГОСРОЧНОЙ ВЫЖИВАЕМОСТИ ТРАНСПЛАНТАТА И ПАЦИЕНТОВ ПРИ ПРИМЕНЕНИИ PR TACROLIMUS СООТВЕТСТВУЮТ РАННИМ ИССЛЕДОВАНИЯМ</vt:lpstr>
      <vt:lpstr>ОГРАНИЧЕНИЯ ИССЛЕДОВАНИЯ</vt:lpstr>
      <vt:lpstr>ВЫВОДЫ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Soliman, Mohamed</dc:creator>
  <cp:lastModifiedBy>Pavlov, Alexei</cp:lastModifiedBy>
  <cp:revision>74</cp:revision>
  <cp:lastPrinted>2023-08-14T06:51:41Z</cp:lastPrinted>
  <dcterms:created xsi:type="dcterms:W3CDTF">2021-07-30T07:26:11Z</dcterms:created>
  <dcterms:modified xsi:type="dcterms:W3CDTF">2023-08-28T12:15:25Z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0x0101007695036CDB6C8E499CB5A275F61A5D17</vt:lpwstr>
  </property>
  <property fmtid="{D5CDD505-2E9C-101B-9397-08002B2CF9AE}" pid="3" name="MediaServiceImageTags">
    <vt:lpwstr/>
  </property>
</Properties>
</file>