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Lst>
  <p:notesMasterIdLst>
    <p:notesMasterId r:id="rId26"/>
  </p:notesMasterIdLst>
  <p:handoutMasterIdLst>
    <p:handoutMasterId r:id="rId27"/>
  </p:handoutMasterIdLst>
  <p:sldIdLst>
    <p:sldId id="256" r:id="rId6"/>
    <p:sldId id="630" r:id="rId7"/>
    <p:sldId id="1495" r:id="rId8"/>
    <p:sldId id="1483" r:id="rId9"/>
    <p:sldId id="703" r:id="rId10"/>
    <p:sldId id="1460" r:id="rId11"/>
    <p:sldId id="1479" r:id="rId12"/>
    <p:sldId id="1481" r:id="rId13"/>
    <p:sldId id="1490" r:id="rId14"/>
    <p:sldId id="1471" r:id="rId15"/>
    <p:sldId id="1491" r:id="rId16"/>
    <p:sldId id="1476" r:id="rId17"/>
    <p:sldId id="1477" r:id="rId18"/>
    <p:sldId id="1467" r:id="rId19"/>
    <p:sldId id="1492" r:id="rId20"/>
    <p:sldId id="1486" r:id="rId21"/>
    <p:sldId id="1496" r:id="rId22"/>
    <p:sldId id="1459" r:id="rId23"/>
    <p:sldId id="1454" r:id="rId24"/>
    <p:sldId id="14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478E49-873D-9FAE-9D22-21F6D83E3570}" name="Swapna Kulkarni" initials="SK" userId="S::swapna.kulkarni@ward6.com.sg::590006e4-124c-4e5d-9200-d5cc8fc17e2c" providerId="AD"/>
  <p188:author id="{93BDE9C5-16ED-BB0D-17DA-869ED9305A11}" name="Madhubrata Ghosh" initials="MG" userId="S::madhubrata.ghosh@ward6.com.sg::5a27a548-fba3-48c0-887a-217a37dc69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liman, Mohamed" initials="SM" lastIdx="25" clrIdx="0">
    <p:extLst>
      <p:ext uri="{19B8F6BF-5375-455C-9EA6-DF929625EA0E}">
        <p15:presenceInfo xmlns:p15="http://schemas.microsoft.com/office/powerpoint/2012/main" userId="S::AE1961026@astellas.com::337b1497-763f-4b80-a80c-bacafceb1a1a" providerId="AD"/>
      </p:ext>
    </p:extLst>
  </p:cmAuthor>
  <p:cmAuthor id="2" name="Madhubrata Ghosh" initials="MG" lastIdx="38" clrIdx="1">
    <p:extLst>
      <p:ext uri="{19B8F6BF-5375-455C-9EA6-DF929625EA0E}">
        <p15:presenceInfo xmlns:p15="http://schemas.microsoft.com/office/powerpoint/2012/main" userId="S::madhubrata.ghosh@ward6.com.sg::5a27a548-fba3-48c0-887a-217a37dc690c" providerId="AD"/>
      </p:ext>
    </p:extLst>
  </p:cmAuthor>
  <p:cmAuthor id="3" name="Celestine Quek" initials="CQ" lastIdx="2" clrIdx="2">
    <p:extLst>
      <p:ext uri="{19B8F6BF-5375-455C-9EA6-DF929625EA0E}">
        <p15:presenceInfo xmlns:p15="http://schemas.microsoft.com/office/powerpoint/2012/main" userId="S::Celestine.Quek@Ward6.com.sg::de17f839-10b0-4be5-b6a4-1641eca596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7CA6"/>
    <a:srgbClr val="A62B4D"/>
    <a:srgbClr val="E4E4E5"/>
    <a:srgbClr val="CC8699"/>
    <a:srgbClr val="D91E49"/>
    <a:srgbClr val="FCDEDE"/>
    <a:srgbClr val="F7F3F4"/>
    <a:srgbClr val="F7F3F6"/>
    <a:srgbClr val="4C4D4F"/>
    <a:srgbClr val="6061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06" autoAdjust="0"/>
    <p:restoredTop sz="96357" autoAdjust="0"/>
  </p:normalViewPr>
  <p:slideViewPr>
    <p:cSldViewPr snapToGrid="0">
      <p:cViewPr varScale="1">
        <p:scale>
          <a:sx n="127" d="100"/>
          <a:sy n="127" d="100"/>
        </p:scale>
        <p:origin x="462" y="120"/>
      </p:cViewPr>
      <p:guideLst/>
    </p:cSldViewPr>
  </p:slideViewPr>
  <p:notesTextViewPr>
    <p:cViewPr>
      <p:scale>
        <a:sx n="1" d="1"/>
        <a:sy n="1" d="1"/>
      </p:scale>
      <p:origin x="0" y="0"/>
    </p:cViewPr>
  </p:notesTextViewPr>
  <p:sorterViewPr>
    <p:cViewPr varScale="1">
      <p:scale>
        <a:sx n="100" d="100"/>
        <a:sy n="100" d="100"/>
      </p:scale>
      <p:origin x="0" y="-417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ADVANCE 5-year follow-up</c:v>
                </c:pt>
              </c:strCache>
            </c:strRef>
          </c:tx>
          <c:spPr>
            <a:solidFill>
              <a:schemeClr val="accent1"/>
            </a:solidFill>
            <a:ln>
              <a:noFill/>
            </a:ln>
            <a:effectLst/>
          </c:spPr>
          <c:invertIfNegative val="0"/>
          <c:cat>
            <c:strRef>
              <c:f>Sheet1!$B$1:$C$1</c:f>
              <c:strCache>
                <c:ptCount val="2"/>
                <c:pt idx="0">
                  <c:v>Graft survival</c:v>
                </c:pt>
                <c:pt idx="1">
                  <c:v>Patient survival</c:v>
                </c:pt>
              </c:strCache>
            </c:strRef>
          </c:cat>
          <c:val>
            <c:numRef>
              <c:f>Sheet1!$B$2:$C$2</c:f>
              <c:numCache>
                <c:formatCode>General</c:formatCode>
                <c:ptCount val="2"/>
                <c:pt idx="0">
                  <c:v>88.1</c:v>
                </c:pt>
                <c:pt idx="1">
                  <c:v>94.4</c:v>
                </c:pt>
              </c:numCache>
            </c:numRef>
          </c:val>
          <c:extLst>
            <c:ext xmlns:c16="http://schemas.microsoft.com/office/drawing/2014/chart" uri="{C3380CC4-5D6E-409C-BE32-E72D297353CC}">
              <c16:uniqueId val="{00000000-4F36-4CB3-A9A2-2DCAFEBB38F6}"/>
            </c:ext>
          </c:extLst>
        </c:ser>
        <c:ser>
          <c:idx val="1"/>
          <c:order val="1"/>
          <c:tx>
            <c:strRef>
              <c:f>Sheet1!$A$3</c:f>
              <c:strCache>
                <c:ptCount val="1"/>
                <c:pt idx="0">
                  <c:v>ADHERE 5-year follow-up</c:v>
                </c:pt>
              </c:strCache>
            </c:strRef>
          </c:tx>
          <c:spPr>
            <a:solidFill>
              <a:schemeClr val="accent2"/>
            </a:solidFill>
            <a:ln>
              <a:noFill/>
            </a:ln>
            <a:effectLst/>
          </c:spPr>
          <c:invertIfNegative val="0"/>
          <c:cat>
            <c:strRef>
              <c:f>Sheet1!$B$1:$C$1</c:f>
              <c:strCache>
                <c:ptCount val="2"/>
                <c:pt idx="0">
                  <c:v>Graft survival</c:v>
                </c:pt>
                <c:pt idx="1">
                  <c:v>Patient survival</c:v>
                </c:pt>
              </c:strCache>
            </c:strRef>
          </c:cat>
          <c:val>
            <c:numRef>
              <c:f>Sheet1!$B$3:$C$3</c:f>
              <c:numCache>
                <c:formatCode>General</c:formatCode>
                <c:ptCount val="2"/>
                <c:pt idx="0">
                  <c:v>84</c:v>
                </c:pt>
                <c:pt idx="1">
                  <c:v>90.8</c:v>
                </c:pt>
              </c:numCache>
            </c:numRef>
          </c:val>
          <c:extLst>
            <c:ext xmlns:c16="http://schemas.microsoft.com/office/drawing/2014/chart" uri="{C3380CC4-5D6E-409C-BE32-E72D297353CC}">
              <c16:uniqueId val="{00000001-4F36-4CB3-A9A2-2DCAFEBB38F6}"/>
            </c:ext>
          </c:extLst>
        </c:ser>
        <c:ser>
          <c:idx val="2"/>
          <c:order val="2"/>
          <c:tx>
            <c:strRef>
              <c:f>Sheet1!$A$4</c:f>
              <c:strCache>
                <c:ptCount val="1"/>
                <c:pt idx="0">
                  <c:v>Japan 5-year post-market surveillance</c:v>
                </c:pt>
              </c:strCache>
            </c:strRef>
          </c:tx>
          <c:spPr>
            <a:solidFill>
              <a:schemeClr val="accent3"/>
            </a:solidFill>
            <a:ln>
              <a:noFill/>
            </a:ln>
            <a:effectLst/>
          </c:spPr>
          <c:invertIfNegative val="0"/>
          <c:cat>
            <c:strRef>
              <c:f>Sheet1!$B$1:$C$1</c:f>
              <c:strCache>
                <c:ptCount val="2"/>
                <c:pt idx="0">
                  <c:v>Graft survival</c:v>
                </c:pt>
                <c:pt idx="1">
                  <c:v>Patient survival</c:v>
                </c:pt>
              </c:strCache>
            </c:strRef>
          </c:cat>
          <c:val>
            <c:numRef>
              <c:f>Sheet1!$B$4:$C$4</c:f>
              <c:numCache>
                <c:formatCode>General</c:formatCode>
                <c:ptCount val="2"/>
                <c:pt idx="0">
                  <c:v>93.4</c:v>
                </c:pt>
                <c:pt idx="1">
                  <c:v>96.7</c:v>
                </c:pt>
              </c:numCache>
            </c:numRef>
          </c:val>
          <c:extLst>
            <c:ext xmlns:c16="http://schemas.microsoft.com/office/drawing/2014/chart" uri="{C3380CC4-5D6E-409C-BE32-E72D297353CC}">
              <c16:uniqueId val="{00000002-4F36-4CB3-A9A2-2DCAFEBB38F6}"/>
            </c:ext>
          </c:extLst>
        </c:ser>
        <c:dLbls>
          <c:showLegendKey val="0"/>
          <c:showVal val="0"/>
          <c:showCatName val="0"/>
          <c:showSerName val="0"/>
          <c:showPercent val="0"/>
          <c:showBubbleSize val="0"/>
        </c:dLbls>
        <c:gapWidth val="200"/>
        <c:overlap val="-31"/>
        <c:axId val="663406607"/>
        <c:axId val="663385487"/>
      </c:barChart>
      <c:catAx>
        <c:axId val="66340660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ru-RU"/>
          </a:p>
        </c:txPr>
        <c:crossAx val="663385487"/>
        <c:crosses val="autoZero"/>
        <c:auto val="1"/>
        <c:lblAlgn val="ctr"/>
        <c:lblOffset val="100"/>
        <c:noMultiLvlLbl val="0"/>
      </c:catAx>
      <c:valAx>
        <c:axId val="663385487"/>
        <c:scaling>
          <c:orientation val="minMax"/>
          <c:max val="100"/>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ru-RU"/>
          </a:p>
        </c:txPr>
        <c:crossAx val="663406607"/>
        <c:crosses val="autoZero"/>
        <c:crossBetween val="between"/>
        <c:majorUnit val="20"/>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ADVANCE 5-year follow-up</c:v>
                </c:pt>
              </c:strCache>
            </c:strRef>
          </c:tx>
          <c:spPr>
            <a:solidFill>
              <a:schemeClr val="accent1"/>
            </a:solidFill>
            <a:ln>
              <a:noFill/>
            </a:ln>
            <a:effectLst/>
          </c:spPr>
          <c:invertIfNegative val="0"/>
          <c:cat>
            <c:strRef>
              <c:f>Sheet1!$B$1:$C$1</c:f>
              <c:strCache>
                <c:ptCount val="2"/>
                <c:pt idx="0">
                  <c:v>AR-free survival</c:v>
                </c:pt>
                <c:pt idx="1">
                  <c:v>BCAR-free survival</c:v>
                </c:pt>
              </c:strCache>
            </c:strRef>
          </c:cat>
          <c:val>
            <c:numRef>
              <c:f>Sheet1!$B$2:$C$2</c:f>
              <c:numCache>
                <c:formatCode>General</c:formatCode>
                <c:ptCount val="2"/>
                <c:pt idx="0">
                  <c:v>74.2</c:v>
                </c:pt>
                <c:pt idx="1">
                  <c:v>84.1</c:v>
                </c:pt>
              </c:numCache>
            </c:numRef>
          </c:val>
          <c:extLst>
            <c:ext xmlns:c16="http://schemas.microsoft.com/office/drawing/2014/chart" uri="{C3380CC4-5D6E-409C-BE32-E72D297353CC}">
              <c16:uniqueId val="{00000000-609C-0546-A3EE-BC1951EC9C98}"/>
            </c:ext>
          </c:extLst>
        </c:ser>
        <c:ser>
          <c:idx val="1"/>
          <c:order val="1"/>
          <c:tx>
            <c:strRef>
              <c:f>Sheet1!$A$3</c:f>
              <c:strCache>
                <c:ptCount val="1"/>
                <c:pt idx="0">
                  <c:v>ADHERE 5-year follow-up</c:v>
                </c:pt>
              </c:strCache>
            </c:strRef>
          </c:tx>
          <c:spPr>
            <a:solidFill>
              <a:schemeClr val="accent2"/>
            </a:solidFill>
            <a:ln>
              <a:noFill/>
            </a:ln>
            <a:effectLst/>
          </c:spPr>
          <c:invertIfNegative val="0"/>
          <c:cat>
            <c:strRef>
              <c:f>Sheet1!$B$1:$C$1</c:f>
              <c:strCache>
                <c:ptCount val="2"/>
                <c:pt idx="0">
                  <c:v>AR-free survival</c:v>
                </c:pt>
                <c:pt idx="1">
                  <c:v>BCAR-free survival</c:v>
                </c:pt>
              </c:strCache>
            </c:strRef>
          </c:cat>
          <c:val>
            <c:numRef>
              <c:f>Sheet1!$B$3:$C$3</c:f>
              <c:numCache>
                <c:formatCode>General</c:formatCode>
                <c:ptCount val="2"/>
                <c:pt idx="0">
                  <c:v>77.400000000000006</c:v>
                </c:pt>
                <c:pt idx="1">
                  <c:v>86</c:v>
                </c:pt>
              </c:numCache>
            </c:numRef>
          </c:val>
          <c:extLst>
            <c:ext xmlns:c16="http://schemas.microsoft.com/office/drawing/2014/chart" uri="{C3380CC4-5D6E-409C-BE32-E72D297353CC}">
              <c16:uniqueId val="{00000001-609C-0546-A3EE-BC1951EC9C98}"/>
            </c:ext>
          </c:extLst>
        </c:ser>
        <c:ser>
          <c:idx val="2"/>
          <c:order val="2"/>
          <c:tx>
            <c:strRef>
              <c:f>Sheet1!$A$4</c:f>
              <c:strCache>
                <c:ptCount val="1"/>
                <c:pt idx="0">
                  <c:v>Japan 5-year post-market surveillance</c:v>
                </c:pt>
              </c:strCache>
            </c:strRef>
          </c:tx>
          <c:spPr>
            <a:solidFill>
              <a:schemeClr val="accent3"/>
            </a:solidFill>
            <a:ln>
              <a:noFill/>
            </a:ln>
            <a:effectLst/>
          </c:spPr>
          <c:invertIfNegative val="0"/>
          <c:cat>
            <c:strRef>
              <c:f>Sheet1!$B$1:$C$1</c:f>
              <c:strCache>
                <c:ptCount val="2"/>
                <c:pt idx="0">
                  <c:v>AR-free survival</c:v>
                </c:pt>
                <c:pt idx="1">
                  <c:v>BCAR-free survival</c:v>
                </c:pt>
              </c:strCache>
            </c:strRef>
          </c:cat>
          <c:val>
            <c:numRef>
              <c:f>Sheet1!$B$4:$C$4</c:f>
              <c:numCache>
                <c:formatCode>General</c:formatCode>
                <c:ptCount val="2"/>
                <c:pt idx="0">
                  <c:v>73.099999999999994</c:v>
                </c:pt>
              </c:numCache>
            </c:numRef>
          </c:val>
          <c:extLst>
            <c:ext xmlns:c16="http://schemas.microsoft.com/office/drawing/2014/chart" uri="{C3380CC4-5D6E-409C-BE32-E72D297353CC}">
              <c16:uniqueId val="{00000002-609C-0546-A3EE-BC1951EC9C98}"/>
            </c:ext>
          </c:extLst>
        </c:ser>
        <c:dLbls>
          <c:showLegendKey val="0"/>
          <c:showVal val="0"/>
          <c:showCatName val="0"/>
          <c:showSerName val="0"/>
          <c:showPercent val="0"/>
          <c:showBubbleSize val="0"/>
        </c:dLbls>
        <c:gapWidth val="200"/>
        <c:overlap val="-31"/>
        <c:axId val="663406607"/>
        <c:axId val="663385487"/>
      </c:barChart>
      <c:catAx>
        <c:axId val="66340660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ru-RU"/>
          </a:p>
        </c:txPr>
        <c:crossAx val="663385487"/>
        <c:crosses val="autoZero"/>
        <c:auto val="1"/>
        <c:lblAlgn val="ctr"/>
        <c:lblOffset val="100"/>
        <c:noMultiLvlLbl val="0"/>
      </c:catAx>
      <c:valAx>
        <c:axId val="663385487"/>
        <c:scaling>
          <c:orientation val="minMax"/>
          <c:max val="100"/>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ru-RU"/>
          </a:p>
        </c:txPr>
        <c:crossAx val="663406607"/>
        <c:crosses val="autoZero"/>
        <c:crossBetween val="between"/>
        <c:majorUnit val="20"/>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16C015-793E-47E5-84E6-0E4352775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F088DC-4B74-4B4C-8766-77D0F804E3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16C682-3E8D-4A89-B1D0-F93FB71995B6}" type="datetimeFigureOut">
              <a:rPr lang="en-US" smtClean="0"/>
              <a:t>8/28/2023</a:t>
            </a:fld>
            <a:endParaRPr lang="en-US"/>
          </a:p>
        </p:txBody>
      </p:sp>
      <p:sp>
        <p:nvSpPr>
          <p:cNvPr id="4" name="Footer Placeholder 3">
            <a:extLst>
              <a:ext uri="{FF2B5EF4-FFF2-40B4-BE49-F238E27FC236}">
                <a16:creationId xmlns:a16="http://schemas.microsoft.com/office/drawing/2014/main" id="{DD6DB940-2DB2-488D-AB62-EDD014A1AF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6F3B264-0A3A-448C-9658-9593833DC1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D95705-2483-414D-98C3-405ACB9EA7A6}" type="slidenum">
              <a:rPr lang="en-US" smtClean="0"/>
              <a:t>‹#›</a:t>
            </a:fld>
            <a:endParaRPr lang="en-US"/>
          </a:p>
        </p:txBody>
      </p:sp>
    </p:spTree>
    <p:extLst>
      <p:ext uri="{BB962C8B-B14F-4D97-AF65-F5344CB8AC3E}">
        <p14:creationId xmlns:p14="http://schemas.microsoft.com/office/powerpoint/2010/main" val="3930052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8A290-5238-4010-8847-5939433DCF20}"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D0660-E5AE-4AAE-8E65-014002B6A851}" type="slidenum">
              <a:rPr lang="en-US" smtClean="0"/>
              <a:t>‹#›</a:t>
            </a:fld>
            <a:endParaRPr lang="en-US"/>
          </a:p>
        </p:txBody>
      </p:sp>
    </p:spTree>
    <p:extLst>
      <p:ext uri="{BB962C8B-B14F-4D97-AF65-F5344CB8AC3E}">
        <p14:creationId xmlns:p14="http://schemas.microsoft.com/office/powerpoint/2010/main" val="3589359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53D0660-E5AE-4AAE-8E65-014002B6A851}" type="slidenum">
              <a:rPr lang="en-US" smtClean="0"/>
              <a:t>1</a:t>
            </a:fld>
            <a:endParaRPr lang="en-US"/>
          </a:p>
        </p:txBody>
      </p:sp>
    </p:spTree>
    <p:extLst>
      <p:ext uri="{BB962C8B-B14F-4D97-AF65-F5344CB8AC3E}">
        <p14:creationId xmlns:p14="http://schemas.microsoft.com/office/powerpoint/2010/main" val="2991934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53D0660-E5AE-4AAE-8E65-014002B6A851}" type="slidenum">
              <a:rPr lang="en-US" smtClean="0"/>
              <a:t>11</a:t>
            </a:fld>
            <a:endParaRPr lang="en-US"/>
          </a:p>
        </p:txBody>
      </p:sp>
    </p:spTree>
    <p:extLst>
      <p:ext uri="{BB962C8B-B14F-4D97-AF65-F5344CB8AC3E}">
        <p14:creationId xmlns:p14="http://schemas.microsoft.com/office/powerpoint/2010/main" val="11164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53D0660-E5AE-4AAE-8E65-014002B6A851}" type="slidenum">
              <a:rPr lang="en-US" smtClean="0"/>
              <a:t>12</a:t>
            </a:fld>
            <a:endParaRPr lang="en-US"/>
          </a:p>
        </p:txBody>
      </p:sp>
    </p:spTree>
    <p:extLst>
      <p:ext uri="{BB962C8B-B14F-4D97-AF65-F5344CB8AC3E}">
        <p14:creationId xmlns:p14="http://schemas.microsoft.com/office/powerpoint/2010/main" val="215389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53D0660-E5AE-4AAE-8E65-014002B6A851}" type="slidenum">
              <a:rPr lang="en-US" smtClean="0"/>
              <a:t>13</a:t>
            </a:fld>
            <a:endParaRPr lang="en-US"/>
          </a:p>
        </p:txBody>
      </p:sp>
    </p:spTree>
    <p:extLst>
      <p:ext uri="{BB962C8B-B14F-4D97-AF65-F5344CB8AC3E}">
        <p14:creationId xmlns:p14="http://schemas.microsoft.com/office/powerpoint/2010/main" val="3246544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53D0660-E5AE-4AAE-8E65-014002B6A851}" type="slidenum">
              <a:rPr lang="en-US" smtClean="0"/>
              <a:t>14</a:t>
            </a:fld>
            <a:endParaRPr lang="en-US"/>
          </a:p>
        </p:txBody>
      </p:sp>
    </p:spTree>
    <p:extLst>
      <p:ext uri="{BB962C8B-B14F-4D97-AF65-F5344CB8AC3E}">
        <p14:creationId xmlns:p14="http://schemas.microsoft.com/office/powerpoint/2010/main" val="597319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53D0660-E5AE-4AAE-8E65-014002B6A851}" type="slidenum">
              <a:rPr lang="en-US" smtClean="0"/>
              <a:t>15</a:t>
            </a:fld>
            <a:endParaRPr lang="en-US"/>
          </a:p>
        </p:txBody>
      </p:sp>
    </p:spTree>
    <p:extLst>
      <p:ext uri="{BB962C8B-B14F-4D97-AF65-F5344CB8AC3E}">
        <p14:creationId xmlns:p14="http://schemas.microsoft.com/office/powerpoint/2010/main" val="2915905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53D0660-E5AE-4AAE-8E65-014002B6A851}" type="slidenum">
              <a:rPr lang="en-US" smtClean="0"/>
              <a:t>16</a:t>
            </a:fld>
            <a:endParaRPr lang="en-US"/>
          </a:p>
        </p:txBody>
      </p:sp>
    </p:spTree>
    <p:extLst>
      <p:ext uri="{BB962C8B-B14F-4D97-AF65-F5344CB8AC3E}">
        <p14:creationId xmlns:p14="http://schemas.microsoft.com/office/powerpoint/2010/main" val="3710249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FA567-AA92-48E4-B8E0-BFDC5E779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775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FA567-AA92-48E4-B8E0-BFDC5E7799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495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53D0660-E5AE-4AAE-8E65-014002B6A851}" type="slidenum">
              <a:rPr lang="en-US" smtClean="0"/>
              <a:t>19</a:t>
            </a:fld>
            <a:endParaRPr lang="en-US"/>
          </a:p>
        </p:txBody>
      </p:sp>
    </p:spTree>
    <p:extLst>
      <p:ext uri="{BB962C8B-B14F-4D97-AF65-F5344CB8AC3E}">
        <p14:creationId xmlns:p14="http://schemas.microsoft.com/office/powerpoint/2010/main" val="3734351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53D0660-E5AE-4AAE-8E65-014002B6A851}" type="slidenum">
              <a:rPr lang="en-US" smtClean="0"/>
              <a:t>20</a:t>
            </a:fld>
            <a:endParaRPr lang="en-US"/>
          </a:p>
        </p:txBody>
      </p:sp>
    </p:spTree>
    <p:extLst>
      <p:ext uri="{BB962C8B-B14F-4D97-AF65-F5344CB8AC3E}">
        <p14:creationId xmlns:p14="http://schemas.microsoft.com/office/powerpoint/2010/main" val="64376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D0660-E5AE-4AAE-8E65-014002B6A8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76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F53D0660-E5AE-4AAE-8E65-014002B6A851}" type="slidenum">
              <a:rPr lang="en-US" smtClean="0"/>
              <a:t>4</a:t>
            </a:fld>
            <a:endParaRPr lang="en-US"/>
          </a:p>
        </p:txBody>
      </p:sp>
    </p:spTree>
    <p:extLst>
      <p:ext uri="{BB962C8B-B14F-4D97-AF65-F5344CB8AC3E}">
        <p14:creationId xmlns:p14="http://schemas.microsoft.com/office/powerpoint/2010/main" val="294514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53D0660-E5AE-4AAE-8E65-014002B6A851}" type="slidenum">
              <a:rPr lang="en-US" smtClean="0"/>
              <a:t>5</a:t>
            </a:fld>
            <a:endParaRPr lang="en-US"/>
          </a:p>
        </p:txBody>
      </p:sp>
    </p:spTree>
    <p:extLst>
      <p:ext uri="{BB962C8B-B14F-4D97-AF65-F5344CB8AC3E}">
        <p14:creationId xmlns:p14="http://schemas.microsoft.com/office/powerpoint/2010/main" val="65698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53D0660-E5AE-4AAE-8E65-014002B6A851}" type="slidenum">
              <a:rPr lang="en-US" smtClean="0"/>
              <a:t>6</a:t>
            </a:fld>
            <a:endParaRPr lang="en-US"/>
          </a:p>
        </p:txBody>
      </p:sp>
    </p:spTree>
    <p:extLst>
      <p:ext uri="{BB962C8B-B14F-4D97-AF65-F5344CB8AC3E}">
        <p14:creationId xmlns:p14="http://schemas.microsoft.com/office/powerpoint/2010/main" val="2931362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53D0660-E5AE-4AAE-8E65-014002B6A851}" type="slidenum">
              <a:rPr lang="en-US" smtClean="0"/>
              <a:t>7</a:t>
            </a:fld>
            <a:endParaRPr lang="en-US"/>
          </a:p>
        </p:txBody>
      </p:sp>
    </p:spTree>
    <p:extLst>
      <p:ext uri="{BB962C8B-B14F-4D97-AF65-F5344CB8AC3E}">
        <p14:creationId xmlns:p14="http://schemas.microsoft.com/office/powerpoint/2010/main" val="428526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53D0660-E5AE-4AAE-8E65-014002B6A851}" type="slidenum">
              <a:rPr lang="en-US" smtClean="0"/>
              <a:t>8</a:t>
            </a:fld>
            <a:endParaRPr lang="en-US"/>
          </a:p>
        </p:txBody>
      </p:sp>
    </p:spTree>
    <p:extLst>
      <p:ext uri="{BB962C8B-B14F-4D97-AF65-F5344CB8AC3E}">
        <p14:creationId xmlns:p14="http://schemas.microsoft.com/office/powerpoint/2010/main" val="111643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53D0660-E5AE-4AAE-8E65-014002B6A851}" type="slidenum">
              <a:rPr lang="en-US" smtClean="0"/>
              <a:t>9</a:t>
            </a:fld>
            <a:endParaRPr lang="en-US"/>
          </a:p>
        </p:txBody>
      </p:sp>
    </p:spTree>
    <p:extLst>
      <p:ext uri="{BB962C8B-B14F-4D97-AF65-F5344CB8AC3E}">
        <p14:creationId xmlns:p14="http://schemas.microsoft.com/office/powerpoint/2010/main" val="2439306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53D0660-E5AE-4AAE-8E65-014002B6A851}" type="slidenum">
              <a:rPr lang="en-US" smtClean="0"/>
              <a:t>10</a:t>
            </a:fld>
            <a:endParaRPr lang="en-US"/>
          </a:p>
        </p:txBody>
      </p:sp>
    </p:spTree>
    <p:extLst>
      <p:ext uri="{BB962C8B-B14F-4D97-AF65-F5344CB8AC3E}">
        <p14:creationId xmlns:p14="http://schemas.microsoft.com/office/powerpoint/2010/main" val="1448487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16366" y="3362164"/>
            <a:ext cx="8838292" cy="594124"/>
          </a:xfrm>
        </p:spPr>
        <p:txBody>
          <a:bodyPr>
            <a:normAutofit/>
          </a:bodyPr>
          <a:lstStyle>
            <a:lvl1pPr marL="0" indent="0" algn="l">
              <a:lnSpc>
                <a:spcPct val="110000"/>
              </a:lnSpc>
              <a:buNone/>
              <a:defRPr lang="en-US" sz="1800" b="0" kern="1200" dirty="0">
                <a:solidFill>
                  <a:schemeClr val="tx2"/>
                </a:solidFill>
                <a:latin typeface="Arial"/>
                <a:ea typeface="+mn-ea"/>
                <a:cs typeface="Aria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2" name="Title 1"/>
          <p:cNvSpPr>
            <a:spLocks noGrp="1"/>
          </p:cNvSpPr>
          <p:nvPr>
            <p:ph type="ctrTitle" hasCustomPrompt="1"/>
          </p:nvPr>
        </p:nvSpPr>
        <p:spPr>
          <a:xfrm>
            <a:off x="1016365" y="1603615"/>
            <a:ext cx="8838293" cy="1800519"/>
          </a:xfrm>
        </p:spPr>
        <p:txBody>
          <a:bodyPr anchor="b" anchorCtr="0">
            <a:normAutofit/>
          </a:bodyPr>
          <a:lstStyle>
            <a:lvl1pPr algn="l">
              <a:lnSpc>
                <a:spcPct val="83000"/>
              </a:lnSpc>
              <a:defRPr kumimoji="0" lang="en-US" sz="3600" b="1" i="0" u="none" strike="noStrike" kern="0" cap="none" spc="0" normalizeH="0" baseline="0" dirty="0">
                <a:ln>
                  <a:noFill/>
                </a:ln>
                <a:solidFill>
                  <a:schemeClr val="accent1"/>
                </a:solidFill>
                <a:effectLst/>
                <a:uLnTx/>
                <a:uFillTx/>
                <a:latin typeface="Arial" panose="020B0604020202020204" pitchFamily="34" charset="0"/>
                <a:ea typeface="+mj-ea"/>
                <a:cs typeface="Arial" panose="020B0604020202020204" pitchFamily="34" charset="0"/>
              </a:defRPr>
            </a:lvl1pPr>
          </a:lstStyle>
          <a:p>
            <a:r>
              <a:rPr lang="en-US"/>
              <a:t>Presentation Title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741178" y="572212"/>
            <a:ext cx="2667788" cy="730542"/>
          </a:xfrm>
          <a:prstGeom prst="rect">
            <a:avLst/>
          </a:prstGeom>
        </p:spPr>
      </p:pic>
      <p:sp>
        <p:nvSpPr>
          <p:cNvPr id="14" name="Text Placeholder 13"/>
          <p:cNvSpPr>
            <a:spLocks noGrp="1"/>
          </p:cNvSpPr>
          <p:nvPr>
            <p:ph type="body" sz="quarter" idx="10"/>
          </p:nvPr>
        </p:nvSpPr>
        <p:spPr>
          <a:xfrm>
            <a:off x="1016366" y="4321630"/>
            <a:ext cx="5626100" cy="1063625"/>
          </a:xfrm>
        </p:spPr>
        <p:txBody>
          <a:bodyPr>
            <a:noAutofit/>
          </a:bodyPr>
          <a:lstStyle>
            <a:lvl1pPr>
              <a:spcBef>
                <a:spcPts val="0"/>
              </a:spcBef>
              <a:defRPr>
                <a:solidFill>
                  <a:schemeClr val="tx2"/>
                </a:solidFill>
              </a:defRPr>
            </a:lvl1pPr>
          </a:lstStyle>
          <a:p>
            <a:pPr lvl="0"/>
            <a:r>
              <a:rPr lang="en-US"/>
              <a:t>Click to edit Master text styles</a:t>
            </a:r>
          </a:p>
        </p:txBody>
      </p:sp>
      <p:grpSp>
        <p:nvGrpSpPr>
          <p:cNvPr id="9" name="Group 8"/>
          <p:cNvGrpSpPr>
            <a:grpSpLocks noChangeAspect="1"/>
          </p:cNvGrpSpPr>
          <p:nvPr/>
        </p:nvGrpSpPr>
        <p:grpSpPr>
          <a:xfrm>
            <a:off x="-10160" y="5060294"/>
            <a:ext cx="12202160" cy="1338901"/>
            <a:chOff x="0" y="4613251"/>
            <a:chExt cx="12192000" cy="1783714"/>
          </a:xfrm>
        </p:grpSpPr>
        <p:sp>
          <p:nvSpPr>
            <p:cNvPr id="10" name="object 18"/>
            <p:cNvSpPr/>
            <p:nvPr userDrawn="1"/>
          </p:nvSpPr>
          <p:spPr>
            <a:xfrm>
              <a:off x="0" y="4613251"/>
              <a:ext cx="12192000" cy="1783714"/>
            </a:xfrm>
            <a:custGeom>
              <a:avLst/>
              <a:gdLst/>
              <a:ahLst/>
              <a:cxnLst/>
              <a:rect l="l" t="t" r="r" b="b"/>
              <a:pathLst>
                <a:path w="12192000" h="1783714">
                  <a:moveTo>
                    <a:pt x="0" y="1669073"/>
                  </a:moveTo>
                  <a:lnTo>
                    <a:pt x="43521" y="1675430"/>
                  </a:lnTo>
                  <a:lnTo>
                    <a:pt x="90906" y="1682117"/>
                  </a:lnTo>
                  <a:lnTo>
                    <a:pt x="138340" y="1688577"/>
                  </a:lnTo>
                  <a:lnTo>
                    <a:pt x="185821" y="1694813"/>
                  </a:lnTo>
                  <a:lnTo>
                    <a:pt x="233351" y="1700825"/>
                  </a:lnTo>
                  <a:lnTo>
                    <a:pt x="280927" y="1706615"/>
                  </a:lnTo>
                  <a:lnTo>
                    <a:pt x="328551" y="1712183"/>
                  </a:lnTo>
                  <a:lnTo>
                    <a:pt x="376220" y="1717531"/>
                  </a:lnTo>
                  <a:lnTo>
                    <a:pt x="423936" y="1722660"/>
                  </a:lnTo>
                  <a:lnTo>
                    <a:pt x="471697" y="1727571"/>
                  </a:lnTo>
                  <a:lnTo>
                    <a:pt x="519502" y="1732265"/>
                  </a:lnTo>
                  <a:lnTo>
                    <a:pt x="567352" y="1736743"/>
                  </a:lnTo>
                  <a:lnTo>
                    <a:pt x="615246" y="1741008"/>
                  </a:lnTo>
                  <a:lnTo>
                    <a:pt x="663184" y="1745059"/>
                  </a:lnTo>
                  <a:lnTo>
                    <a:pt x="711165" y="1748898"/>
                  </a:lnTo>
                  <a:lnTo>
                    <a:pt x="759188" y="1752526"/>
                  </a:lnTo>
                  <a:lnTo>
                    <a:pt x="807253" y="1755944"/>
                  </a:lnTo>
                  <a:lnTo>
                    <a:pt x="855361" y="1759154"/>
                  </a:lnTo>
                  <a:lnTo>
                    <a:pt x="903509" y="1762157"/>
                  </a:lnTo>
                  <a:lnTo>
                    <a:pt x="951698" y="1764953"/>
                  </a:lnTo>
                  <a:lnTo>
                    <a:pt x="999927" y="1767545"/>
                  </a:lnTo>
                  <a:lnTo>
                    <a:pt x="1048197" y="1769932"/>
                  </a:lnTo>
                  <a:lnTo>
                    <a:pt x="1096505" y="1772117"/>
                  </a:lnTo>
                  <a:lnTo>
                    <a:pt x="1144853" y="1774100"/>
                  </a:lnTo>
                  <a:lnTo>
                    <a:pt x="1193239" y="1775883"/>
                  </a:lnTo>
                  <a:lnTo>
                    <a:pt x="1241663" y="1777467"/>
                  </a:lnTo>
                  <a:lnTo>
                    <a:pt x="1290125" y="1778853"/>
                  </a:lnTo>
                  <a:lnTo>
                    <a:pt x="1338623" y="1780042"/>
                  </a:lnTo>
                  <a:lnTo>
                    <a:pt x="1387159" y="1781035"/>
                  </a:lnTo>
                  <a:lnTo>
                    <a:pt x="1435730" y="1781834"/>
                  </a:lnTo>
                  <a:lnTo>
                    <a:pt x="1484338" y="1782439"/>
                  </a:lnTo>
                  <a:lnTo>
                    <a:pt x="1532980" y="1782852"/>
                  </a:lnTo>
                  <a:lnTo>
                    <a:pt x="1581658" y="1783075"/>
                  </a:lnTo>
                  <a:lnTo>
                    <a:pt x="1630369" y="1783107"/>
                  </a:lnTo>
                  <a:lnTo>
                    <a:pt x="1679115" y="1782951"/>
                  </a:lnTo>
                  <a:lnTo>
                    <a:pt x="1727894" y="1782607"/>
                  </a:lnTo>
                  <a:lnTo>
                    <a:pt x="1776706" y="1782077"/>
                  </a:lnTo>
                  <a:lnTo>
                    <a:pt x="1825551" y="1781362"/>
                  </a:lnTo>
                  <a:lnTo>
                    <a:pt x="1874427" y="1780463"/>
                  </a:lnTo>
                  <a:lnTo>
                    <a:pt x="1923335" y="1779381"/>
                  </a:lnTo>
                  <a:lnTo>
                    <a:pt x="1972275" y="1778118"/>
                  </a:lnTo>
                  <a:lnTo>
                    <a:pt x="2021245" y="1776674"/>
                  </a:lnTo>
                  <a:lnTo>
                    <a:pt x="2070245" y="1775051"/>
                  </a:lnTo>
                  <a:lnTo>
                    <a:pt x="2119275" y="1773249"/>
                  </a:lnTo>
                  <a:lnTo>
                    <a:pt x="2168334" y="1771271"/>
                  </a:lnTo>
                  <a:lnTo>
                    <a:pt x="2217422" y="1769117"/>
                  </a:lnTo>
                  <a:lnTo>
                    <a:pt x="2266539" y="1766788"/>
                  </a:lnTo>
                  <a:lnTo>
                    <a:pt x="2315683" y="1764286"/>
                  </a:lnTo>
                  <a:lnTo>
                    <a:pt x="2364855" y="1761612"/>
                  </a:lnTo>
                  <a:lnTo>
                    <a:pt x="2414054" y="1758766"/>
                  </a:lnTo>
                  <a:lnTo>
                    <a:pt x="2463280" y="1755751"/>
                  </a:lnTo>
                  <a:lnTo>
                    <a:pt x="2512531" y="1752567"/>
                  </a:lnTo>
                  <a:lnTo>
                    <a:pt x="2561809" y="1749215"/>
                  </a:lnTo>
                  <a:lnTo>
                    <a:pt x="2611111" y="1745697"/>
                  </a:lnTo>
                  <a:lnTo>
                    <a:pt x="2660438" y="1742013"/>
                  </a:lnTo>
                  <a:lnTo>
                    <a:pt x="2709790" y="1738166"/>
                  </a:lnTo>
                  <a:lnTo>
                    <a:pt x="2759165" y="1734155"/>
                  </a:lnTo>
                  <a:lnTo>
                    <a:pt x="2808563" y="1729983"/>
                  </a:lnTo>
                  <a:lnTo>
                    <a:pt x="2857985" y="1725650"/>
                  </a:lnTo>
                  <a:lnTo>
                    <a:pt x="2907429" y="1721158"/>
                  </a:lnTo>
                  <a:lnTo>
                    <a:pt x="2956895" y="1716508"/>
                  </a:lnTo>
                  <a:lnTo>
                    <a:pt x="3006382" y="1711700"/>
                  </a:lnTo>
                  <a:lnTo>
                    <a:pt x="3055890" y="1706737"/>
                  </a:lnTo>
                  <a:lnTo>
                    <a:pt x="3105419" y="1701619"/>
                  </a:lnTo>
                  <a:lnTo>
                    <a:pt x="3154968" y="1696347"/>
                  </a:lnTo>
                  <a:lnTo>
                    <a:pt x="3204537" y="1690923"/>
                  </a:lnTo>
                  <a:lnTo>
                    <a:pt x="3254125" y="1685348"/>
                  </a:lnTo>
                  <a:lnTo>
                    <a:pt x="3303732" y="1679622"/>
                  </a:lnTo>
                  <a:lnTo>
                    <a:pt x="3353357" y="1673748"/>
                  </a:lnTo>
                  <a:lnTo>
                    <a:pt x="3403000" y="1667726"/>
                  </a:lnTo>
                  <a:lnTo>
                    <a:pt x="3452660" y="1661558"/>
                  </a:lnTo>
                  <a:lnTo>
                    <a:pt x="3502338" y="1655244"/>
                  </a:lnTo>
                  <a:lnTo>
                    <a:pt x="3552031" y="1648786"/>
                  </a:lnTo>
                  <a:lnTo>
                    <a:pt x="3601741" y="1642185"/>
                  </a:lnTo>
                  <a:lnTo>
                    <a:pt x="3651466" y="1635442"/>
                  </a:lnTo>
                  <a:lnTo>
                    <a:pt x="3701207" y="1628558"/>
                  </a:lnTo>
                  <a:lnTo>
                    <a:pt x="3750962" y="1621535"/>
                  </a:lnTo>
                  <a:lnTo>
                    <a:pt x="3800731" y="1614374"/>
                  </a:lnTo>
                  <a:lnTo>
                    <a:pt x="3850514" y="1607075"/>
                  </a:lnTo>
                  <a:lnTo>
                    <a:pt x="3900310" y="1599641"/>
                  </a:lnTo>
                  <a:lnTo>
                    <a:pt x="3950119" y="1592071"/>
                  </a:lnTo>
                  <a:lnTo>
                    <a:pt x="3999940" y="1584368"/>
                  </a:lnTo>
                  <a:lnTo>
                    <a:pt x="4049774" y="1576532"/>
                  </a:lnTo>
                  <a:lnTo>
                    <a:pt x="4099618" y="1568565"/>
                  </a:lnTo>
                  <a:lnTo>
                    <a:pt x="4149474" y="1560468"/>
                  </a:lnTo>
                  <a:lnTo>
                    <a:pt x="4199340" y="1552242"/>
                  </a:lnTo>
                  <a:lnTo>
                    <a:pt x="4249216" y="1543888"/>
                  </a:lnTo>
                  <a:lnTo>
                    <a:pt x="4299102" y="1535408"/>
                  </a:lnTo>
                  <a:lnTo>
                    <a:pt x="4348997" y="1526802"/>
                  </a:lnTo>
                  <a:lnTo>
                    <a:pt x="4398900" y="1518071"/>
                  </a:lnTo>
                  <a:lnTo>
                    <a:pt x="4448812" y="1509218"/>
                  </a:lnTo>
                  <a:lnTo>
                    <a:pt x="4498731" y="1500242"/>
                  </a:lnTo>
                  <a:lnTo>
                    <a:pt x="4548658" y="1491146"/>
                  </a:lnTo>
                  <a:lnTo>
                    <a:pt x="4598592" y="1481930"/>
                  </a:lnTo>
                  <a:lnTo>
                    <a:pt x="4648532" y="1472595"/>
                  </a:lnTo>
                  <a:lnTo>
                    <a:pt x="4698478" y="1463144"/>
                  </a:lnTo>
                  <a:lnTo>
                    <a:pt x="4748429" y="1453576"/>
                  </a:lnTo>
                  <a:lnTo>
                    <a:pt x="4798386" y="1443893"/>
                  </a:lnTo>
                  <a:lnTo>
                    <a:pt x="4848347" y="1434097"/>
                  </a:lnTo>
                  <a:lnTo>
                    <a:pt x="4898312" y="1424187"/>
                  </a:lnTo>
                  <a:lnTo>
                    <a:pt x="4948280" y="1414167"/>
                  </a:lnTo>
                  <a:lnTo>
                    <a:pt x="4998252" y="1404036"/>
                  </a:lnTo>
                  <a:lnTo>
                    <a:pt x="5048227" y="1393796"/>
                  </a:lnTo>
                  <a:lnTo>
                    <a:pt x="5098204" y="1383448"/>
                  </a:lnTo>
                  <a:lnTo>
                    <a:pt x="5148182" y="1372993"/>
                  </a:lnTo>
                  <a:lnTo>
                    <a:pt x="5198162" y="1362433"/>
                  </a:lnTo>
                  <a:lnTo>
                    <a:pt x="5248143" y="1351768"/>
                  </a:lnTo>
                  <a:lnTo>
                    <a:pt x="5298124" y="1341000"/>
                  </a:lnTo>
                  <a:lnTo>
                    <a:pt x="5348106" y="1330130"/>
                  </a:lnTo>
                  <a:lnTo>
                    <a:pt x="5398086" y="1319159"/>
                  </a:lnTo>
                  <a:lnTo>
                    <a:pt x="5448066" y="1308089"/>
                  </a:lnTo>
                  <a:lnTo>
                    <a:pt x="5498044" y="1296919"/>
                  </a:lnTo>
                  <a:lnTo>
                    <a:pt x="5548021" y="1285652"/>
                  </a:lnTo>
                  <a:lnTo>
                    <a:pt x="5597995" y="1274290"/>
                  </a:lnTo>
                  <a:lnTo>
                    <a:pt x="5647966" y="1262832"/>
                  </a:lnTo>
                  <a:lnTo>
                    <a:pt x="5697935" y="1251280"/>
                  </a:lnTo>
                  <a:lnTo>
                    <a:pt x="5747899" y="1239635"/>
                  </a:lnTo>
                  <a:lnTo>
                    <a:pt x="5797859" y="1227899"/>
                  </a:lnTo>
                  <a:lnTo>
                    <a:pt x="5847815" y="1216072"/>
                  </a:lnTo>
                  <a:lnTo>
                    <a:pt x="5897765" y="1204156"/>
                  </a:lnTo>
                  <a:lnTo>
                    <a:pt x="5947711" y="1192152"/>
                  </a:lnTo>
                  <a:lnTo>
                    <a:pt x="5997650" y="1180062"/>
                  </a:lnTo>
                  <a:lnTo>
                    <a:pt x="6047582" y="1167885"/>
                  </a:lnTo>
                  <a:lnTo>
                    <a:pt x="6097508" y="1155624"/>
                  </a:lnTo>
                  <a:lnTo>
                    <a:pt x="6147426" y="1143280"/>
                  </a:lnTo>
                  <a:lnTo>
                    <a:pt x="6197336" y="1130853"/>
                  </a:lnTo>
                  <a:lnTo>
                    <a:pt x="6247239" y="1118346"/>
                  </a:lnTo>
                  <a:lnTo>
                    <a:pt x="6297132" y="1105758"/>
                  </a:lnTo>
                  <a:lnTo>
                    <a:pt x="6347016" y="1093092"/>
                  </a:lnTo>
                  <a:lnTo>
                    <a:pt x="6396891" y="1080348"/>
                  </a:lnTo>
                  <a:lnTo>
                    <a:pt x="6446755" y="1067528"/>
                  </a:lnTo>
                  <a:lnTo>
                    <a:pt x="6496609" y="1054633"/>
                  </a:lnTo>
                  <a:lnTo>
                    <a:pt x="6546452" y="1041664"/>
                  </a:lnTo>
                  <a:lnTo>
                    <a:pt x="6596283" y="1028622"/>
                  </a:lnTo>
                  <a:lnTo>
                    <a:pt x="6646102" y="1015508"/>
                  </a:lnTo>
                  <a:lnTo>
                    <a:pt x="6695909" y="1002324"/>
                  </a:lnTo>
                  <a:lnTo>
                    <a:pt x="6745703" y="989070"/>
                  </a:lnTo>
                  <a:lnTo>
                    <a:pt x="6795484" y="975748"/>
                  </a:lnTo>
                  <a:lnTo>
                    <a:pt x="6845251" y="962360"/>
                  </a:lnTo>
                  <a:lnTo>
                    <a:pt x="6895004" y="948905"/>
                  </a:lnTo>
                  <a:lnTo>
                    <a:pt x="6944742" y="935386"/>
                  </a:lnTo>
                  <a:lnTo>
                    <a:pt x="6994464" y="921803"/>
                  </a:lnTo>
                  <a:lnTo>
                    <a:pt x="7044171" y="908158"/>
                  </a:lnTo>
                  <a:lnTo>
                    <a:pt x="7093863" y="894452"/>
                  </a:lnTo>
                  <a:lnTo>
                    <a:pt x="7143537" y="880686"/>
                  </a:lnTo>
                  <a:lnTo>
                    <a:pt x="7193195" y="866861"/>
                  </a:lnTo>
                  <a:lnTo>
                    <a:pt x="7242835" y="852978"/>
                  </a:lnTo>
                  <a:lnTo>
                    <a:pt x="7292457" y="839039"/>
                  </a:lnTo>
                  <a:lnTo>
                    <a:pt x="7342061" y="825045"/>
                  </a:lnTo>
                  <a:lnTo>
                    <a:pt x="7391646" y="810996"/>
                  </a:lnTo>
                  <a:lnTo>
                    <a:pt x="7441211" y="796895"/>
                  </a:lnTo>
                  <a:lnTo>
                    <a:pt x="7490757" y="782742"/>
                  </a:lnTo>
                  <a:lnTo>
                    <a:pt x="7540283" y="768538"/>
                  </a:lnTo>
                  <a:lnTo>
                    <a:pt x="7589788" y="754284"/>
                  </a:lnTo>
                  <a:lnTo>
                    <a:pt x="7639272" y="739983"/>
                  </a:lnTo>
                  <a:lnTo>
                    <a:pt x="7688734" y="725634"/>
                  </a:lnTo>
                  <a:lnTo>
                    <a:pt x="7738174" y="711239"/>
                  </a:lnTo>
                  <a:lnTo>
                    <a:pt x="7787592" y="696800"/>
                  </a:lnTo>
                  <a:lnTo>
                    <a:pt x="7836987" y="682317"/>
                  </a:lnTo>
                  <a:lnTo>
                    <a:pt x="7886358" y="667792"/>
                  </a:lnTo>
                  <a:lnTo>
                    <a:pt x="7935706" y="653225"/>
                  </a:lnTo>
                  <a:lnTo>
                    <a:pt x="7985029" y="638618"/>
                  </a:lnTo>
                  <a:lnTo>
                    <a:pt x="8034327" y="623972"/>
                  </a:lnTo>
                  <a:lnTo>
                    <a:pt x="8083600" y="609289"/>
                  </a:lnTo>
                  <a:lnTo>
                    <a:pt x="8132848" y="594569"/>
                  </a:lnTo>
                  <a:lnTo>
                    <a:pt x="8182069" y="579813"/>
                  </a:lnTo>
                  <a:lnTo>
                    <a:pt x="8231263" y="565024"/>
                  </a:lnTo>
                  <a:lnTo>
                    <a:pt x="8280431" y="550201"/>
                  </a:lnTo>
                  <a:lnTo>
                    <a:pt x="8329571" y="535346"/>
                  </a:lnTo>
                  <a:lnTo>
                    <a:pt x="8378683" y="520461"/>
                  </a:lnTo>
                  <a:lnTo>
                    <a:pt x="8427766" y="505546"/>
                  </a:lnTo>
                  <a:lnTo>
                    <a:pt x="8476821" y="490603"/>
                  </a:lnTo>
                  <a:lnTo>
                    <a:pt x="8525846" y="475632"/>
                  </a:lnTo>
                  <a:lnTo>
                    <a:pt x="8574841" y="460635"/>
                  </a:lnTo>
                  <a:lnTo>
                    <a:pt x="8623806" y="445614"/>
                  </a:lnTo>
                  <a:lnTo>
                    <a:pt x="8672741" y="430569"/>
                  </a:lnTo>
                  <a:lnTo>
                    <a:pt x="8731141" y="412776"/>
                  </a:lnTo>
                  <a:lnTo>
                    <a:pt x="8789473" y="395387"/>
                  </a:lnTo>
                  <a:lnTo>
                    <a:pt x="8847732" y="378399"/>
                  </a:lnTo>
                  <a:lnTo>
                    <a:pt x="8905911" y="361811"/>
                  </a:lnTo>
                  <a:lnTo>
                    <a:pt x="8964005" y="345621"/>
                  </a:lnTo>
                  <a:lnTo>
                    <a:pt x="9022009" y="329826"/>
                  </a:lnTo>
                  <a:lnTo>
                    <a:pt x="9079917" y="314426"/>
                  </a:lnTo>
                  <a:lnTo>
                    <a:pt x="9137723" y="299418"/>
                  </a:lnTo>
                  <a:lnTo>
                    <a:pt x="9195422" y="284801"/>
                  </a:lnTo>
                  <a:lnTo>
                    <a:pt x="9253009" y="270573"/>
                  </a:lnTo>
                  <a:lnTo>
                    <a:pt x="9310478" y="256732"/>
                  </a:lnTo>
                  <a:lnTo>
                    <a:pt x="9367823" y="243276"/>
                  </a:lnTo>
                  <a:lnTo>
                    <a:pt x="9425039" y="230204"/>
                  </a:lnTo>
                  <a:lnTo>
                    <a:pt x="9482120" y="217514"/>
                  </a:lnTo>
                  <a:lnTo>
                    <a:pt x="9539061" y="205204"/>
                  </a:lnTo>
                  <a:lnTo>
                    <a:pt x="9595857" y="193272"/>
                  </a:lnTo>
                  <a:lnTo>
                    <a:pt x="9652501" y="181716"/>
                  </a:lnTo>
                  <a:lnTo>
                    <a:pt x="9708989" y="170535"/>
                  </a:lnTo>
                  <a:lnTo>
                    <a:pt x="9765314" y="159728"/>
                  </a:lnTo>
                  <a:lnTo>
                    <a:pt x="9821471" y="149291"/>
                  </a:lnTo>
                  <a:lnTo>
                    <a:pt x="9877455" y="139224"/>
                  </a:lnTo>
                  <a:lnTo>
                    <a:pt x="9933260" y="129524"/>
                  </a:lnTo>
                  <a:lnTo>
                    <a:pt x="9988881" y="120191"/>
                  </a:lnTo>
                  <a:lnTo>
                    <a:pt x="10044312" y="111221"/>
                  </a:lnTo>
                  <a:lnTo>
                    <a:pt x="10099547" y="102614"/>
                  </a:lnTo>
                  <a:lnTo>
                    <a:pt x="10154581" y="94367"/>
                  </a:lnTo>
                  <a:lnTo>
                    <a:pt x="10209409" y="86479"/>
                  </a:lnTo>
                  <a:lnTo>
                    <a:pt x="10264024" y="78948"/>
                  </a:lnTo>
                  <a:lnTo>
                    <a:pt x="10318422" y="71772"/>
                  </a:lnTo>
                  <a:lnTo>
                    <a:pt x="10372597" y="64950"/>
                  </a:lnTo>
                  <a:lnTo>
                    <a:pt x="10426544" y="58479"/>
                  </a:lnTo>
                  <a:lnTo>
                    <a:pt x="10480256" y="52359"/>
                  </a:lnTo>
                  <a:lnTo>
                    <a:pt x="10533728" y="46586"/>
                  </a:lnTo>
                  <a:lnTo>
                    <a:pt x="10586955" y="41160"/>
                  </a:lnTo>
                  <a:lnTo>
                    <a:pt x="10639932" y="36078"/>
                  </a:lnTo>
                  <a:lnTo>
                    <a:pt x="10692652" y="31340"/>
                  </a:lnTo>
                  <a:lnTo>
                    <a:pt x="10745110" y="26942"/>
                  </a:lnTo>
                  <a:lnTo>
                    <a:pt x="10797301" y="22883"/>
                  </a:lnTo>
                  <a:lnTo>
                    <a:pt x="10849219" y="19162"/>
                  </a:lnTo>
                  <a:lnTo>
                    <a:pt x="10900859" y="15777"/>
                  </a:lnTo>
                  <a:lnTo>
                    <a:pt x="10952214" y="12726"/>
                  </a:lnTo>
                  <a:lnTo>
                    <a:pt x="11003281" y="10007"/>
                  </a:lnTo>
                  <a:lnTo>
                    <a:pt x="11054052" y="7618"/>
                  </a:lnTo>
                  <a:lnTo>
                    <a:pt x="11104522" y="5558"/>
                  </a:lnTo>
                  <a:lnTo>
                    <a:pt x="11154687" y="3825"/>
                  </a:lnTo>
                  <a:lnTo>
                    <a:pt x="11204540" y="2417"/>
                  </a:lnTo>
                  <a:lnTo>
                    <a:pt x="11254076" y="1332"/>
                  </a:lnTo>
                  <a:lnTo>
                    <a:pt x="11303289" y="569"/>
                  </a:lnTo>
                  <a:lnTo>
                    <a:pt x="11352174" y="125"/>
                  </a:lnTo>
                  <a:lnTo>
                    <a:pt x="11400726" y="0"/>
                  </a:lnTo>
                  <a:lnTo>
                    <a:pt x="11448938" y="190"/>
                  </a:lnTo>
                  <a:lnTo>
                    <a:pt x="11496805" y="695"/>
                  </a:lnTo>
                  <a:lnTo>
                    <a:pt x="11544322" y="1513"/>
                  </a:lnTo>
                  <a:lnTo>
                    <a:pt x="11591483" y="2642"/>
                  </a:lnTo>
                  <a:lnTo>
                    <a:pt x="11638283" y="4080"/>
                  </a:lnTo>
                  <a:lnTo>
                    <a:pt x="11684716" y="5825"/>
                  </a:lnTo>
                  <a:lnTo>
                    <a:pt x="11730777" y="7876"/>
                  </a:lnTo>
                  <a:lnTo>
                    <a:pt x="11776460" y="10231"/>
                  </a:lnTo>
                  <a:lnTo>
                    <a:pt x="11821759" y="12887"/>
                  </a:lnTo>
                  <a:lnTo>
                    <a:pt x="11866669" y="15844"/>
                  </a:lnTo>
                  <a:lnTo>
                    <a:pt x="11911185" y="19100"/>
                  </a:lnTo>
                  <a:lnTo>
                    <a:pt x="11955300" y="22652"/>
                  </a:lnTo>
                  <a:lnTo>
                    <a:pt x="11999010" y="26499"/>
                  </a:lnTo>
                  <a:lnTo>
                    <a:pt x="12042309" y="30639"/>
                  </a:lnTo>
                  <a:lnTo>
                    <a:pt x="12085191" y="35071"/>
                  </a:lnTo>
                  <a:lnTo>
                    <a:pt x="12127651" y="39792"/>
                  </a:lnTo>
                  <a:lnTo>
                    <a:pt x="12169684" y="44801"/>
                  </a:lnTo>
                  <a:lnTo>
                    <a:pt x="12192000" y="47642"/>
                  </a:lnTo>
                </a:path>
              </a:pathLst>
            </a:custGeom>
            <a:ln w="25400">
              <a:solidFill>
                <a:srgbClr val="DA1E48"/>
              </a:solidFill>
            </a:ln>
          </p:spPr>
          <p:txBody>
            <a:bodyPr wrap="square" lIns="0" tIns="0" rIns="0" bIns="0" rtlCol="0"/>
            <a:lstStyle/>
            <a:p>
              <a:pPr>
                <a:defRPr/>
              </a:pPr>
              <a:endParaRPr sz="1800" kern="0">
                <a:solidFill>
                  <a:sysClr val="windowText" lastClr="000000"/>
                </a:solidFill>
              </a:endParaRPr>
            </a:p>
          </p:txBody>
        </p:sp>
        <p:sp>
          <p:nvSpPr>
            <p:cNvPr id="13" name="object 19"/>
            <p:cNvSpPr/>
            <p:nvPr userDrawn="1"/>
          </p:nvSpPr>
          <p:spPr>
            <a:xfrm>
              <a:off x="0" y="5047558"/>
              <a:ext cx="12192000" cy="1029969"/>
            </a:xfrm>
            <a:custGeom>
              <a:avLst/>
              <a:gdLst/>
              <a:ahLst/>
              <a:cxnLst/>
              <a:rect l="l" t="t" r="r" b="b"/>
              <a:pathLst>
                <a:path w="12192000" h="1029970">
                  <a:moveTo>
                    <a:pt x="12192000" y="68478"/>
                  </a:moveTo>
                  <a:lnTo>
                    <a:pt x="12140152" y="60680"/>
                  </a:lnTo>
                  <a:lnTo>
                    <a:pt x="12100389" y="55127"/>
                  </a:lnTo>
                  <a:lnTo>
                    <a:pt x="12060079" y="49836"/>
                  </a:lnTo>
                  <a:lnTo>
                    <a:pt x="12019228" y="44806"/>
                  </a:lnTo>
                  <a:lnTo>
                    <a:pt x="11977843" y="40039"/>
                  </a:lnTo>
                  <a:lnTo>
                    <a:pt x="11935931" y="35535"/>
                  </a:lnTo>
                  <a:lnTo>
                    <a:pt x="11893498" y="31296"/>
                  </a:lnTo>
                  <a:lnTo>
                    <a:pt x="11850553" y="27322"/>
                  </a:lnTo>
                  <a:lnTo>
                    <a:pt x="11807101" y="23614"/>
                  </a:lnTo>
                  <a:lnTo>
                    <a:pt x="11763149" y="20173"/>
                  </a:lnTo>
                  <a:lnTo>
                    <a:pt x="11718704" y="16999"/>
                  </a:lnTo>
                  <a:lnTo>
                    <a:pt x="11673773" y="14094"/>
                  </a:lnTo>
                  <a:lnTo>
                    <a:pt x="11628363" y="11458"/>
                  </a:lnTo>
                  <a:lnTo>
                    <a:pt x="11582481" y="9093"/>
                  </a:lnTo>
                  <a:lnTo>
                    <a:pt x="11536134" y="6999"/>
                  </a:lnTo>
                  <a:lnTo>
                    <a:pt x="11489327" y="5176"/>
                  </a:lnTo>
                  <a:lnTo>
                    <a:pt x="11442069" y="3627"/>
                  </a:lnTo>
                  <a:lnTo>
                    <a:pt x="11394366" y="2351"/>
                  </a:lnTo>
                  <a:lnTo>
                    <a:pt x="11346225" y="1349"/>
                  </a:lnTo>
                  <a:lnTo>
                    <a:pt x="11297653" y="623"/>
                  </a:lnTo>
                  <a:lnTo>
                    <a:pt x="11248656" y="173"/>
                  </a:lnTo>
                  <a:lnTo>
                    <a:pt x="11199242" y="0"/>
                  </a:lnTo>
                  <a:lnTo>
                    <a:pt x="11149417" y="104"/>
                  </a:lnTo>
                  <a:lnTo>
                    <a:pt x="11099188" y="488"/>
                  </a:lnTo>
                  <a:lnTo>
                    <a:pt x="11048563" y="1150"/>
                  </a:lnTo>
                  <a:lnTo>
                    <a:pt x="10997547" y="2094"/>
                  </a:lnTo>
                  <a:lnTo>
                    <a:pt x="10946148" y="3318"/>
                  </a:lnTo>
                  <a:lnTo>
                    <a:pt x="10894372" y="4825"/>
                  </a:lnTo>
                  <a:lnTo>
                    <a:pt x="10842227" y="6614"/>
                  </a:lnTo>
                  <a:lnTo>
                    <a:pt x="10789719" y="8687"/>
                  </a:lnTo>
                  <a:lnTo>
                    <a:pt x="10736855" y="11045"/>
                  </a:lnTo>
                  <a:lnTo>
                    <a:pt x="10683641" y="13688"/>
                  </a:lnTo>
                  <a:lnTo>
                    <a:pt x="10630086" y="16617"/>
                  </a:lnTo>
                  <a:lnTo>
                    <a:pt x="10576195" y="19834"/>
                  </a:lnTo>
                  <a:lnTo>
                    <a:pt x="10521976" y="23338"/>
                  </a:lnTo>
                  <a:lnTo>
                    <a:pt x="10467435" y="27131"/>
                  </a:lnTo>
                  <a:lnTo>
                    <a:pt x="10412579" y="31214"/>
                  </a:lnTo>
                  <a:lnTo>
                    <a:pt x="10357416" y="35588"/>
                  </a:lnTo>
                  <a:lnTo>
                    <a:pt x="10301951" y="40253"/>
                  </a:lnTo>
                  <a:lnTo>
                    <a:pt x="10246191" y="45209"/>
                  </a:lnTo>
                  <a:lnTo>
                    <a:pt x="10190145" y="50459"/>
                  </a:lnTo>
                  <a:lnTo>
                    <a:pt x="10133817" y="56003"/>
                  </a:lnTo>
                  <a:lnTo>
                    <a:pt x="10077216" y="61842"/>
                  </a:lnTo>
                  <a:lnTo>
                    <a:pt x="10020348" y="67976"/>
                  </a:lnTo>
                  <a:lnTo>
                    <a:pt x="9963220" y="74406"/>
                  </a:lnTo>
                  <a:lnTo>
                    <a:pt x="9905838" y="81134"/>
                  </a:lnTo>
                  <a:lnTo>
                    <a:pt x="9848211" y="88160"/>
                  </a:lnTo>
                  <a:lnTo>
                    <a:pt x="9790343" y="95485"/>
                  </a:lnTo>
                  <a:lnTo>
                    <a:pt x="9732243" y="103109"/>
                  </a:lnTo>
                  <a:lnTo>
                    <a:pt x="9673917" y="111034"/>
                  </a:lnTo>
                  <a:lnTo>
                    <a:pt x="9615372" y="119261"/>
                  </a:lnTo>
                  <a:lnTo>
                    <a:pt x="9556615" y="127790"/>
                  </a:lnTo>
                  <a:lnTo>
                    <a:pt x="9497653" y="136622"/>
                  </a:lnTo>
                  <a:lnTo>
                    <a:pt x="9438492" y="145758"/>
                  </a:lnTo>
                  <a:lnTo>
                    <a:pt x="9379139" y="155199"/>
                  </a:lnTo>
                  <a:lnTo>
                    <a:pt x="9319602" y="164946"/>
                  </a:lnTo>
                  <a:lnTo>
                    <a:pt x="9259887" y="174999"/>
                  </a:lnTo>
                  <a:lnTo>
                    <a:pt x="9200000" y="185359"/>
                  </a:lnTo>
                  <a:lnTo>
                    <a:pt x="9139950" y="196028"/>
                  </a:lnTo>
                  <a:lnTo>
                    <a:pt x="9079742" y="207006"/>
                  </a:lnTo>
                  <a:lnTo>
                    <a:pt x="9019383" y="218294"/>
                  </a:lnTo>
                  <a:lnTo>
                    <a:pt x="8958881" y="229892"/>
                  </a:lnTo>
                  <a:lnTo>
                    <a:pt x="8898242" y="241802"/>
                  </a:lnTo>
                  <a:lnTo>
                    <a:pt x="8837473" y="254025"/>
                  </a:lnTo>
                  <a:lnTo>
                    <a:pt x="8776581" y="266561"/>
                  </a:lnTo>
                  <a:lnTo>
                    <a:pt x="8730075" y="276234"/>
                  </a:lnTo>
                  <a:lnTo>
                    <a:pt x="8683456" y="285898"/>
                  </a:lnTo>
                  <a:lnTo>
                    <a:pt x="8636725" y="295551"/>
                  </a:lnTo>
                  <a:lnTo>
                    <a:pt x="8589883" y="305193"/>
                  </a:lnTo>
                  <a:lnTo>
                    <a:pt x="8542932" y="314822"/>
                  </a:lnTo>
                  <a:lnTo>
                    <a:pt x="8495874" y="324437"/>
                  </a:lnTo>
                  <a:lnTo>
                    <a:pt x="8448708" y="334036"/>
                  </a:lnTo>
                  <a:lnTo>
                    <a:pt x="8401438" y="343619"/>
                  </a:lnTo>
                  <a:lnTo>
                    <a:pt x="8354063" y="353184"/>
                  </a:lnTo>
                  <a:lnTo>
                    <a:pt x="8306585" y="362731"/>
                  </a:lnTo>
                  <a:lnTo>
                    <a:pt x="8259006" y="372257"/>
                  </a:lnTo>
                  <a:lnTo>
                    <a:pt x="8211326" y="381763"/>
                  </a:lnTo>
                  <a:lnTo>
                    <a:pt x="8163548" y="391246"/>
                  </a:lnTo>
                  <a:lnTo>
                    <a:pt x="8115671" y="400706"/>
                  </a:lnTo>
                  <a:lnTo>
                    <a:pt x="8067699" y="410141"/>
                  </a:lnTo>
                  <a:lnTo>
                    <a:pt x="8019631" y="419550"/>
                  </a:lnTo>
                  <a:lnTo>
                    <a:pt x="7971470" y="428932"/>
                  </a:lnTo>
                  <a:lnTo>
                    <a:pt x="7923216" y="438285"/>
                  </a:lnTo>
                  <a:lnTo>
                    <a:pt x="7874870" y="447610"/>
                  </a:lnTo>
                  <a:lnTo>
                    <a:pt x="7826435" y="456904"/>
                  </a:lnTo>
                  <a:lnTo>
                    <a:pt x="7777911" y="466166"/>
                  </a:lnTo>
                  <a:lnTo>
                    <a:pt x="7729300" y="475395"/>
                  </a:lnTo>
                  <a:lnTo>
                    <a:pt x="7680602" y="484590"/>
                  </a:lnTo>
                  <a:lnTo>
                    <a:pt x="7631820" y="493750"/>
                  </a:lnTo>
                  <a:lnTo>
                    <a:pt x="7582954" y="502873"/>
                  </a:lnTo>
                  <a:lnTo>
                    <a:pt x="7534006" y="511958"/>
                  </a:lnTo>
                  <a:lnTo>
                    <a:pt x="7484977" y="521005"/>
                  </a:lnTo>
                  <a:lnTo>
                    <a:pt x="7435868" y="530012"/>
                  </a:lnTo>
                  <a:lnTo>
                    <a:pt x="7386681" y="538978"/>
                  </a:lnTo>
                  <a:lnTo>
                    <a:pt x="7337417" y="547901"/>
                  </a:lnTo>
                  <a:lnTo>
                    <a:pt x="7288077" y="556781"/>
                  </a:lnTo>
                  <a:lnTo>
                    <a:pt x="7238662" y="565616"/>
                  </a:lnTo>
                  <a:lnTo>
                    <a:pt x="7189175" y="574405"/>
                  </a:lnTo>
                  <a:lnTo>
                    <a:pt x="7139615" y="583147"/>
                  </a:lnTo>
                  <a:lnTo>
                    <a:pt x="7089984" y="591840"/>
                  </a:lnTo>
                  <a:lnTo>
                    <a:pt x="7040285" y="600485"/>
                  </a:lnTo>
                  <a:lnTo>
                    <a:pt x="6990517" y="609078"/>
                  </a:lnTo>
                  <a:lnTo>
                    <a:pt x="6940682" y="617620"/>
                  </a:lnTo>
                  <a:lnTo>
                    <a:pt x="6890782" y="626109"/>
                  </a:lnTo>
                  <a:lnTo>
                    <a:pt x="6840817" y="634544"/>
                  </a:lnTo>
                  <a:lnTo>
                    <a:pt x="6790790" y="642924"/>
                  </a:lnTo>
                  <a:lnTo>
                    <a:pt x="6740701" y="651247"/>
                  </a:lnTo>
                  <a:lnTo>
                    <a:pt x="6690551" y="659512"/>
                  </a:lnTo>
                  <a:lnTo>
                    <a:pt x="6640343" y="667719"/>
                  </a:lnTo>
                  <a:lnTo>
                    <a:pt x="6590076" y="675865"/>
                  </a:lnTo>
                  <a:lnTo>
                    <a:pt x="6539753" y="683950"/>
                  </a:lnTo>
                  <a:lnTo>
                    <a:pt x="6489375" y="691973"/>
                  </a:lnTo>
                  <a:lnTo>
                    <a:pt x="6438943" y="699932"/>
                  </a:lnTo>
                  <a:lnTo>
                    <a:pt x="6388458" y="707827"/>
                  </a:lnTo>
                  <a:lnTo>
                    <a:pt x="6337922" y="715655"/>
                  </a:lnTo>
                  <a:lnTo>
                    <a:pt x="6287336" y="723417"/>
                  </a:lnTo>
                  <a:lnTo>
                    <a:pt x="6236701" y="731110"/>
                  </a:lnTo>
                  <a:lnTo>
                    <a:pt x="6186019" y="738734"/>
                  </a:lnTo>
                  <a:lnTo>
                    <a:pt x="6135290" y="746287"/>
                  </a:lnTo>
                  <a:lnTo>
                    <a:pt x="6084516" y="753768"/>
                  </a:lnTo>
                  <a:lnTo>
                    <a:pt x="6033699" y="761177"/>
                  </a:lnTo>
                  <a:lnTo>
                    <a:pt x="5982839" y="768511"/>
                  </a:lnTo>
                  <a:lnTo>
                    <a:pt x="5931938" y="775769"/>
                  </a:lnTo>
                  <a:lnTo>
                    <a:pt x="5880998" y="782952"/>
                  </a:lnTo>
                  <a:lnTo>
                    <a:pt x="5830019" y="790056"/>
                  </a:lnTo>
                  <a:lnTo>
                    <a:pt x="5779002" y="797082"/>
                  </a:lnTo>
                  <a:lnTo>
                    <a:pt x="5727950" y="804027"/>
                  </a:lnTo>
                  <a:lnTo>
                    <a:pt x="5676863" y="810892"/>
                  </a:lnTo>
                  <a:lnTo>
                    <a:pt x="5625743" y="817674"/>
                  </a:lnTo>
                  <a:lnTo>
                    <a:pt x="5574591" y="824372"/>
                  </a:lnTo>
                  <a:lnTo>
                    <a:pt x="5523407" y="830986"/>
                  </a:lnTo>
                  <a:lnTo>
                    <a:pt x="5472195" y="837513"/>
                  </a:lnTo>
                  <a:lnTo>
                    <a:pt x="5420954" y="843954"/>
                  </a:lnTo>
                  <a:lnTo>
                    <a:pt x="5369686" y="850306"/>
                  </a:lnTo>
                  <a:lnTo>
                    <a:pt x="5318393" y="856568"/>
                  </a:lnTo>
                  <a:lnTo>
                    <a:pt x="5267075" y="862740"/>
                  </a:lnTo>
                  <a:lnTo>
                    <a:pt x="5215734" y="868820"/>
                  </a:lnTo>
                  <a:lnTo>
                    <a:pt x="5164371" y="874807"/>
                  </a:lnTo>
                  <a:lnTo>
                    <a:pt x="5112988" y="880700"/>
                  </a:lnTo>
                  <a:lnTo>
                    <a:pt x="5061586" y="886498"/>
                  </a:lnTo>
                  <a:lnTo>
                    <a:pt x="5010165" y="892199"/>
                  </a:lnTo>
                  <a:lnTo>
                    <a:pt x="4958728" y="897802"/>
                  </a:lnTo>
                  <a:lnTo>
                    <a:pt x="4907276" y="903306"/>
                  </a:lnTo>
                  <a:lnTo>
                    <a:pt x="4855810" y="908710"/>
                  </a:lnTo>
                  <a:lnTo>
                    <a:pt x="4804331" y="914013"/>
                  </a:lnTo>
                  <a:lnTo>
                    <a:pt x="4752840" y="919214"/>
                  </a:lnTo>
                  <a:lnTo>
                    <a:pt x="4701339" y="924311"/>
                  </a:lnTo>
                  <a:lnTo>
                    <a:pt x="4649829" y="929303"/>
                  </a:lnTo>
                  <a:lnTo>
                    <a:pt x="4598312" y="934189"/>
                  </a:lnTo>
                  <a:lnTo>
                    <a:pt x="4546788" y="938968"/>
                  </a:lnTo>
                  <a:lnTo>
                    <a:pt x="4495259" y="943638"/>
                  </a:lnTo>
                  <a:lnTo>
                    <a:pt x="4443726" y="948199"/>
                  </a:lnTo>
                  <a:lnTo>
                    <a:pt x="4392191" y="952649"/>
                  </a:lnTo>
                  <a:lnTo>
                    <a:pt x="4340655" y="956988"/>
                  </a:lnTo>
                  <a:lnTo>
                    <a:pt x="4289119" y="961213"/>
                  </a:lnTo>
                  <a:lnTo>
                    <a:pt x="4237584" y="965324"/>
                  </a:lnTo>
                  <a:lnTo>
                    <a:pt x="4186052" y="969320"/>
                  </a:lnTo>
                  <a:lnTo>
                    <a:pt x="4134523" y="973199"/>
                  </a:lnTo>
                  <a:lnTo>
                    <a:pt x="4083000" y="976961"/>
                  </a:lnTo>
                  <a:lnTo>
                    <a:pt x="4031484" y="980603"/>
                  </a:lnTo>
                  <a:lnTo>
                    <a:pt x="3979975" y="984125"/>
                  </a:lnTo>
                  <a:lnTo>
                    <a:pt x="3928475" y="987526"/>
                  </a:lnTo>
                  <a:lnTo>
                    <a:pt x="3876986" y="990805"/>
                  </a:lnTo>
                  <a:lnTo>
                    <a:pt x="3825508" y="993960"/>
                  </a:lnTo>
                  <a:lnTo>
                    <a:pt x="3774044" y="996990"/>
                  </a:lnTo>
                  <a:lnTo>
                    <a:pt x="3722593" y="999894"/>
                  </a:lnTo>
                  <a:lnTo>
                    <a:pt x="3671158" y="1002670"/>
                  </a:lnTo>
                  <a:lnTo>
                    <a:pt x="3619740" y="1005319"/>
                  </a:lnTo>
                  <a:lnTo>
                    <a:pt x="3568340" y="1007838"/>
                  </a:lnTo>
                  <a:lnTo>
                    <a:pt x="3516960" y="1010226"/>
                  </a:lnTo>
                  <a:lnTo>
                    <a:pt x="3465600" y="1012482"/>
                  </a:lnTo>
                  <a:lnTo>
                    <a:pt x="3414262" y="1014605"/>
                  </a:lnTo>
                  <a:lnTo>
                    <a:pt x="3362947" y="1016594"/>
                  </a:lnTo>
                  <a:lnTo>
                    <a:pt x="3311656" y="1018447"/>
                  </a:lnTo>
                  <a:lnTo>
                    <a:pt x="3260392" y="1020164"/>
                  </a:lnTo>
                  <a:lnTo>
                    <a:pt x="3209155" y="1021743"/>
                  </a:lnTo>
                  <a:lnTo>
                    <a:pt x="3157946" y="1023183"/>
                  </a:lnTo>
                  <a:lnTo>
                    <a:pt x="3106766" y="1024483"/>
                  </a:lnTo>
                  <a:lnTo>
                    <a:pt x="3055618" y="1025642"/>
                  </a:lnTo>
                  <a:lnTo>
                    <a:pt x="3004502" y="1026658"/>
                  </a:lnTo>
                  <a:lnTo>
                    <a:pt x="2953419" y="1027530"/>
                  </a:lnTo>
                  <a:lnTo>
                    <a:pt x="2902371" y="1028257"/>
                  </a:lnTo>
                  <a:lnTo>
                    <a:pt x="2851360" y="1028839"/>
                  </a:lnTo>
                  <a:lnTo>
                    <a:pt x="2800385" y="1029273"/>
                  </a:lnTo>
                  <a:lnTo>
                    <a:pt x="2749450" y="1029559"/>
                  </a:lnTo>
                  <a:lnTo>
                    <a:pt x="2698554" y="1029695"/>
                  </a:lnTo>
                  <a:lnTo>
                    <a:pt x="2647700" y="1029680"/>
                  </a:lnTo>
                  <a:lnTo>
                    <a:pt x="2596888" y="1029514"/>
                  </a:lnTo>
                  <a:lnTo>
                    <a:pt x="2546120" y="1029194"/>
                  </a:lnTo>
                  <a:lnTo>
                    <a:pt x="2495397" y="1028720"/>
                  </a:lnTo>
                  <a:lnTo>
                    <a:pt x="2444720" y="1028091"/>
                  </a:lnTo>
                  <a:lnTo>
                    <a:pt x="2394091" y="1027305"/>
                  </a:lnTo>
                  <a:lnTo>
                    <a:pt x="2343511" y="1026361"/>
                  </a:lnTo>
                  <a:lnTo>
                    <a:pt x="2292981" y="1025258"/>
                  </a:lnTo>
                  <a:lnTo>
                    <a:pt x="2242503" y="1023995"/>
                  </a:lnTo>
                  <a:lnTo>
                    <a:pt x="2192078" y="1022570"/>
                  </a:lnTo>
                  <a:lnTo>
                    <a:pt x="2141707" y="1020983"/>
                  </a:lnTo>
                  <a:lnTo>
                    <a:pt x="2091391" y="1019233"/>
                  </a:lnTo>
                  <a:lnTo>
                    <a:pt x="2041132" y="1017317"/>
                  </a:lnTo>
                  <a:lnTo>
                    <a:pt x="1990931" y="1015235"/>
                  </a:lnTo>
                  <a:lnTo>
                    <a:pt x="1940789" y="1012986"/>
                  </a:lnTo>
                  <a:lnTo>
                    <a:pt x="1890707" y="1010569"/>
                  </a:lnTo>
                  <a:lnTo>
                    <a:pt x="1840688" y="1007982"/>
                  </a:lnTo>
                  <a:lnTo>
                    <a:pt x="1790731" y="1005224"/>
                  </a:lnTo>
                  <a:lnTo>
                    <a:pt x="1740839" y="1002295"/>
                  </a:lnTo>
                  <a:lnTo>
                    <a:pt x="1691013" y="999192"/>
                  </a:lnTo>
                  <a:lnTo>
                    <a:pt x="1641254" y="995914"/>
                  </a:lnTo>
                  <a:lnTo>
                    <a:pt x="1591562" y="992462"/>
                  </a:lnTo>
                  <a:lnTo>
                    <a:pt x="1541941" y="988832"/>
                  </a:lnTo>
                  <a:lnTo>
                    <a:pt x="1492390" y="985025"/>
                  </a:lnTo>
                  <a:lnTo>
                    <a:pt x="1442911" y="981039"/>
                  </a:lnTo>
                  <a:lnTo>
                    <a:pt x="1393506" y="976872"/>
                  </a:lnTo>
                  <a:lnTo>
                    <a:pt x="1344176" y="972524"/>
                  </a:lnTo>
                  <a:lnTo>
                    <a:pt x="1294921" y="967993"/>
                  </a:lnTo>
                  <a:lnTo>
                    <a:pt x="1245744" y="963279"/>
                  </a:lnTo>
                  <a:lnTo>
                    <a:pt x="1196645" y="958380"/>
                  </a:lnTo>
                  <a:lnTo>
                    <a:pt x="1147626" y="953295"/>
                  </a:lnTo>
                  <a:lnTo>
                    <a:pt x="1098689" y="948022"/>
                  </a:lnTo>
                  <a:lnTo>
                    <a:pt x="1049833" y="942561"/>
                  </a:lnTo>
                  <a:lnTo>
                    <a:pt x="1001062" y="936910"/>
                  </a:lnTo>
                  <a:lnTo>
                    <a:pt x="952375" y="931069"/>
                  </a:lnTo>
                  <a:lnTo>
                    <a:pt x="903774" y="925035"/>
                  </a:lnTo>
                  <a:lnTo>
                    <a:pt x="855262" y="918808"/>
                  </a:lnTo>
                  <a:lnTo>
                    <a:pt x="806838" y="912387"/>
                  </a:lnTo>
                  <a:lnTo>
                    <a:pt x="758504" y="905771"/>
                  </a:lnTo>
                  <a:lnTo>
                    <a:pt x="710261" y="898957"/>
                  </a:lnTo>
                  <a:lnTo>
                    <a:pt x="662111" y="891946"/>
                  </a:lnTo>
                  <a:lnTo>
                    <a:pt x="614056" y="884736"/>
                  </a:lnTo>
                  <a:lnTo>
                    <a:pt x="566095" y="877325"/>
                  </a:lnTo>
                  <a:lnTo>
                    <a:pt x="518231" y="869713"/>
                  </a:lnTo>
                  <a:lnTo>
                    <a:pt x="470465" y="861899"/>
                  </a:lnTo>
                  <a:lnTo>
                    <a:pt x="422798" y="853880"/>
                  </a:lnTo>
                  <a:lnTo>
                    <a:pt x="375232" y="845657"/>
                  </a:lnTo>
                  <a:lnTo>
                    <a:pt x="327767" y="837228"/>
                  </a:lnTo>
                  <a:lnTo>
                    <a:pt x="280405" y="828591"/>
                  </a:lnTo>
                  <a:lnTo>
                    <a:pt x="233147" y="819746"/>
                  </a:lnTo>
                  <a:lnTo>
                    <a:pt x="185995" y="810691"/>
                  </a:lnTo>
                  <a:lnTo>
                    <a:pt x="138950" y="801425"/>
                  </a:lnTo>
                  <a:lnTo>
                    <a:pt x="92013" y="791947"/>
                  </a:lnTo>
                  <a:lnTo>
                    <a:pt x="45186" y="782256"/>
                  </a:lnTo>
                  <a:lnTo>
                    <a:pt x="0" y="772675"/>
                  </a:lnTo>
                </a:path>
              </a:pathLst>
            </a:custGeom>
            <a:ln w="25400">
              <a:solidFill>
                <a:srgbClr val="939598"/>
              </a:solidFill>
            </a:ln>
          </p:spPr>
          <p:txBody>
            <a:bodyPr wrap="square" lIns="0" tIns="0" rIns="0" bIns="0" rtlCol="0"/>
            <a:lstStyle/>
            <a:p>
              <a:pPr>
                <a:defRPr/>
              </a:pPr>
              <a:endParaRPr sz="1800" kern="0">
                <a:solidFill>
                  <a:sysClr val="windowText" lastClr="000000"/>
                </a:solidFill>
              </a:endParaRPr>
            </a:p>
          </p:txBody>
        </p:sp>
      </p:grpSp>
      <p:sp>
        <p:nvSpPr>
          <p:cNvPr id="15" name="TextBox 14">
            <a:extLst>
              <a:ext uri="{FF2B5EF4-FFF2-40B4-BE49-F238E27FC236}">
                <a16:creationId xmlns:a16="http://schemas.microsoft.com/office/drawing/2014/main" id="{7B3AE5F9-24D7-4F00-B0A6-7937BE02B39D}"/>
              </a:ext>
            </a:extLst>
          </p:cNvPr>
          <p:cNvSpPr txBox="1"/>
          <p:nvPr userDrawn="1"/>
        </p:nvSpPr>
        <p:spPr>
          <a:xfrm>
            <a:off x="8074560" y="6518561"/>
            <a:ext cx="3953540" cy="307777"/>
          </a:xfrm>
          <a:prstGeom prst="rect">
            <a:avLst/>
          </a:prstGeom>
          <a:noFill/>
        </p:spPr>
        <p:txBody>
          <a:bodyPr wrap="square" rtlCol="0">
            <a:spAutoFit/>
          </a:bodyPr>
          <a:lstStyle/>
          <a:p>
            <a:pPr algn="r"/>
            <a:r>
              <a:rPr lang="en-GB" sz="700" dirty="0">
                <a:solidFill>
                  <a:schemeClr val="accent5"/>
                </a:solidFill>
              </a:rPr>
              <a:t>MA-MM-05931</a:t>
            </a:r>
          </a:p>
          <a:p>
            <a:pPr algn="r"/>
            <a:r>
              <a:rPr lang="en-GB" sz="700" dirty="0">
                <a:solidFill>
                  <a:schemeClr val="accent5"/>
                </a:solidFill>
              </a:rPr>
              <a:t>June 2023</a:t>
            </a:r>
          </a:p>
        </p:txBody>
      </p:sp>
      <p:sp>
        <p:nvSpPr>
          <p:cNvPr id="5" name="Rectangle 4">
            <a:extLst>
              <a:ext uri="{FF2B5EF4-FFF2-40B4-BE49-F238E27FC236}">
                <a16:creationId xmlns:a16="http://schemas.microsoft.com/office/drawing/2014/main" id="{634B2EB0-3F71-4BEF-8345-B15B9308D0AF}"/>
              </a:ext>
            </a:extLst>
          </p:cNvPr>
          <p:cNvSpPr/>
          <p:nvPr userDrawn="1"/>
        </p:nvSpPr>
        <p:spPr>
          <a:xfrm>
            <a:off x="924999" y="6572421"/>
            <a:ext cx="4026311" cy="2000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This material must be reviewed and approved in line with local process before further use.</a:t>
            </a:r>
          </a:p>
        </p:txBody>
      </p:sp>
    </p:spTree>
    <p:extLst>
      <p:ext uri="{BB962C8B-B14F-4D97-AF65-F5344CB8AC3E}">
        <p14:creationId xmlns:p14="http://schemas.microsoft.com/office/powerpoint/2010/main" val="334585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with bi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118512" y="1371602"/>
            <a:ext cx="9235289" cy="4675973"/>
          </a:xfrm>
        </p:spPr>
        <p:txBody>
          <a:bodyPr/>
          <a:lstStyle>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
        <p:nvSpPr>
          <p:cNvPr id="5" name="Picture Placeholder 4"/>
          <p:cNvSpPr>
            <a:spLocks noGrp="1"/>
          </p:cNvSpPr>
          <p:nvPr>
            <p:ph type="pic" sz="quarter" idx="13" hasCustomPrompt="1"/>
          </p:nvPr>
        </p:nvSpPr>
        <p:spPr>
          <a:xfrm>
            <a:off x="478465" y="1467447"/>
            <a:ext cx="1435395" cy="1418629"/>
          </a:xfrm>
          <a:solidFill>
            <a:schemeClr val="bg2"/>
          </a:solidFill>
        </p:spPr>
        <p:txBody>
          <a:bodyPr wrap="none">
            <a:normAutofit/>
          </a:bodyPr>
          <a:lstStyle>
            <a:lvl1pPr>
              <a:defRPr sz="788"/>
            </a:lvl1pPr>
          </a:lstStyle>
          <a:p>
            <a:r>
              <a:rPr lang="en-US"/>
              <a:t>Click to add image</a:t>
            </a:r>
          </a:p>
        </p:txBody>
      </p:sp>
    </p:spTree>
    <p:extLst>
      <p:ext uri="{BB962C8B-B14F-4D97-AF65-F5344CB8AC3E}">
        <p14:creationId xmlns:p14="http://schemas.microsoft.com/office/powerpoint/2010/main" val="417059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Tree>
    <p:extLst>
      <p:ext uri="{BB962C8B-B14F-4D97-AF65-F5344CB8AC3E}">
        <p14:creationId xmlns:p14="http://schemas.microsoft.com/office/powerpoint/2010/main" val="410526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Tree>
    <p:extLst>
      <p:ext uri="{BB962C8B-B14F-4D97-AF65-F5344CB8AC3E}">
        <p14:creationId xmlns:p14="http://schemas.microsoft.com/office/powerpoint/2010/main" val="26587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DF17-DAC7-4971-8BEB-BF9389946D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8A0DA5-EFD3-4CFB-9C83-F16AEC7051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C23025C5-03B1-479F-BF7B-196DBCE2A285}"/>
              </a:ext>
            </a:extLst>
          </p:cNvPr>
          <p:cNvSpPr>
            <a:spLocks noGrp="1"/>
          </p:cNvSpPr>
          <p:nvPr>
            <p:ph type="sldNum" sz="quarter" idx="12"/>
          </p:nvPr>
        </p:nvSpPr>
        <p:spPr/>
        <p:txBody>
          <a:bodyPr/>
          <a:lstStyle/>
          <a:p>
            <a:fld id="{9BCE729F-CD65-4BB2-91EE-CC0EA66D8A8F}" type="slidenum">
              <a:rPr lang="en-US" smtClean="0"/>
              <a:t>‹#›</a:t>
            </a:fld>
            <a:endParaRPr lang="en-US"/>
          </a:p>
        </p:txBody>
      </p:sp>
    </p:spTree>
    <p:extLst>
      <p:ext uri="{BB962C8B-B14F-4D97-AF65-F5344CB8AC3E}">
        <p14:creationId xmlns:p14="http://schemas.microsoft.com/office/powerpoint/2010/main" val="1514172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0919FD13-1E3C-4032-9F19-BB4CC0409FA9}"/>
              </a:ext>
            </a:extLst>
          </p:cNvPr>
          <p:cNvSpPr>
            <a:spLocks noGrp="1"/>
          </p:cNvSpPr>
          <p:nvPr>
            <p:ph idx="1"/>
          </p:nvPr>
        </p:nvSpPr>
        <p:spPr>
          <a:xfrm>
            <a:off x="717452" y="1181819"/>
            <a:ext cx="10832656" cy="48819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717452" y="6177652"/>
            <a:ext cx="9451783" cy="374440"/>
          </a:xfrm>
          <a:prstGeom prst="rect">
            <a:avLst/>
          </a:prstGeom>
        </p:spPr>
        <p:txBody>
          <a:bodyPr anchor="b"/>
          <a:lstStyle/>
          <a:p>
            <a:endParaRPr lang="en-SG"/>
          </a:p>
        </p:txBody>
      </p:sp>
      <p:sp>
        <p:nvSpPr>
          <p:cNvPr id="14" name="TextBox 13">
            <a:extLst>
              <a:ext uri="{FF2B5EF4-FFF2-40B4-BE49-F238E27FC236}">
                <a16:creationId xmlns:a16="http://schemas.microsoft.com/office/drawing/2014/main" id="{B2B4298D-A48A-4328-BE1C-B2CE94291720}"/>
              </a:ext>
            </a:extLst>
          </p:cNvPr>
          <p:cNvSpPr txBox="1"/>
          <p:nvPr userDrawn="1"/>
        </p:nvSpPr>
        <p:spPr>
          <a:xfrm>
            <a:off x="5536390" y="6622034"/>
            <a:ext cx="1119217" cy="215444"/>
          </a:xfrm>
          <a:prstGeom prst="rect">
            <a:avLst/>
          </a:prstGeom>
          <a:noFill/>
        </p:spPr>
        <p:txBody>
          <a:bodyPr wrap="none" rtlCol="0">
            <a:spAutoFit/>
          </a:bodyPr>
          <a:lstStyle/>
          <a:p>
            <a:r>
              <a:rPr lang="en-SG" sz="800">
                <a:solidFill>
                  <a:schemeClr val="bg1"/>
                </a:solidFill>
              </a:rPr>
              <a:t>For internal use only</a:t>
            </a:r>
          </a:p>
        </p:txBody>
      </p:sp>
    </p:spTree>
    <p:extLst>
      <p:ext uri="{BB962C8B-B14F-4D97-AF65-F5344CB8AC3E}">
        <p14:creationId xmlns:p14="http://schemas.microsoft.com/office/powerpoint/2010/main" val="1386884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7547287C-DC5B-4CE6-B102-92E67C5561E4}"/>
              </a:ext>
            </a:extLst>
          </p:cNvPr>
          <p:cNvSpPr>
            <a:spLocks noGrp="1"/>
          </p:cNvSpPr>
          <p:nvPr>
            <p:ph type="ftr" sz="quarter" idx="11"/>
          </p:nvPr>
        </p:nvSpPr>
        <p:spPr>
          <a:xfrm>
            <a:off x="717452" y="6152681"/>
            <a:ext cx="9323695" cy="374440"/>
          </a:xfrm>
          <a:prstGeom prst="rect">
            <a:avLst/>
          </a:prstGeom>
        </p:spPr>
        <p:txBody>
          <a:bodyPr anchor="b"/>
          <a:lstStyle/>
          <a:p>
            <a:endParaRPr lang="en-SG"/>
          </a:p>
        </p:txBody>
      </p:sp>
      <p:sp>
        <p:nvSpPr>
          <p:cNvPr id="19" name="Rectangle 18">
            <a:extLst>
              <a:ext uri="{FF2B5EF4-FFF2-40B4-BE49-F238E27FC236}">
                <a16:creationId xmlns:a16="http://schemas.microsoft.com/office/drawing/2014/main" id="{D48BA23D-FEF2-4475-8A79-AD3C3D9B8B67}"/>
              </a:ext>
            </a:extLst>
          </p:cNvPr>
          <p:cNvSpPr/>
          <p:nvPr userDrawn="1"/>
        </p:nvSpPr>
        <p:spPr>
          <a:xfrm>
            <a:off x="717452" y="1035284"/>
            <a:ext cx="10832656" cy="45719"/>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TextBox 15">
            <a:extLst>
              <a:ext uri="{FF2B5EF4-FFF2-40B4-BE49-F238E27FC236}">
                <a16:creationId xmlns:a16="http://schemas.microsoft.com/office/drawing/2014/main" id="{ECDFB653-1A64-4CA6-B41B-35B72C805266}"/>
              </a:ext>
            </a:extLst>
          </p:cNvPr>
          <p:cNvSpPr txBox="1"/>
          <p:nvPr userDrawn="1"/>
        </p:nvSpPr>
        <p:spPr>
          <a:xfrm>
            <a:off x="5536390" y="6622034"/>
            <a:ext cx="1119217" cy="215444"/>
          </a:xfrm>
          <a:prstGeom prst="rect">
            <a:avLst/>
          </a:prstGeom>
          <a:noFill/>
        </p:spPr>
        <p:txBody>
          <a:bodyPr wrap="none" rtlCol="0">
            <a:spAutoFit/>
          </a:bodyPr>
          <a:lstStyle/>
          <a:p>
            <a:r>
              <a:rPr lang="en-SG" sz="800">
                <a:solidFill>
                  <a:schemeClr val="bg1"/>
                </a:solidFill>
              </a:rPr>
              <a:t>For internal use only</a:t>
            </a:r>
          </a:p>
        </p:txBody>
      </p:sp>
    </p:spTree>
    <p:extLst>
      <p:ext uri="{BB962C8B-B14F-4D97-AF65-F5344CB8AC3E}">
        <p14:creationId xmlns:p14="http://schemas.microsoft.com/office/powerpoint/2010/main" val="391171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16366" y="3362164"/>
            <a:ext cx="8838292" cy="594124"/>
          </a:xfrm>
        </p:spPr>
        <p:txBody>
          <a:bodyPr>
            <a:normAutofit/>
          </a:bodyPr>
          <a:lstStyle>
            <a:lvl1pPr marL="0" indent="0" algn="l">
              <a:lnSpc>
                <a:spcPct val="110000"/>
              </a:lnSpc>
              <a:buNone/>
              <a:defRPr lang="en-US" sz="1800" b="0" kern="1200" dirty="0">
                <a:solidFill>
                  <a:schemeClr val="tx2"/>
                </a:solidFill>
                <a:latin typeface="Arial"/>
                <a:ea typeface="+mn-ea"/>
                <a:cs typeface="Aria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2" name="Title 1"/>
          <p:cNvSpPr>
            <a:spLocks noGrp="1"/>
          </p:cNvSpPr>
          <p:nvPr>
            <p:ph type="ctrTitle" hasCustomPrompt="1"/>
          </p:nvPr>
        </p:nvSpPr>
        <p:spPr>
          <a:xfrm>
            <a:off x="1016365" y="1603615"/>
            <a:ext cx="8838293" cy="1800519"/>
          </a:xfrm>
        </p:spPr>
        <p:txBody>
          <a:bodyPr anchor="b" anchorCtr="0">
            <a:normAutofit/>
          </a:bodyPr>
          <a:lstStyle>
            <a:lvl1pPr algn="l">
              <a:lnSpc>
                <a:spcPct val="83000"/>
              </a:lnSpc>
              <a:defRPr kumimoji="0" lang="en-US" sz="3600" b="1" i="0" u="none" strike="noStrike" kern="0" cap="none" spc="0" normalizeH="0" baseline="0" dirty="0">
                <a:ln>
                  <a:noFill/>
                </a:ln>
                <a:solidFill>
                  <a:schemeClr val="accent1"/>
                </a:solidFill>
                <a:effectLst/>
                <a:uLnTx/>
                <a:uFillTx/>
                <a:latin typeface="Arial" panose="020B0604020202020204" pitchFamily="34" charset="0"/>
                <a:ea typeface="+mj-ea"/>
                <a:cs typeface="Arial" panose="020B0604020202020204" pitchFamily="34" charset="0"/>
              </a:defRPr>
            </a:lvl1pPr>
          </a:lstStyle>
          <a:p>
            <a:r>
              <a:rPr lang="en-US"/>
              <a:t>Presentation Title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741178" y="572212"/>
            <a:ext cx="2667788" cy="730542"/>
          </a:xfrm>
          <a:prstGeom prst="rect">
            <a:avLst/>
          </a:prstGeom>
        </p:spPr>
      </p:pic>
      <p:sp>
        <p:nvSpPr>
          <p:cNvPr id="14" name="Text Placeholder 13"/>
          <p:cNvSpPr>
            <a:spLocks noGrp="1"/>
          </p:cNvSpPr>
          <p:nvPr>
            <p:ph type="body" sz="quarter" idx="10"/>
          </p:nvPr>
        </p:nvSpPr>
        <p:spPr>
          <a:xfrm>
            <a:off x="1016366" y="4321630"/>
            <a:ext cx="5626100" cy="1063625"/>
          </a:xfrm>
        </p:spPr>
        <p:txBody>
          <a:bodyPr>
            <a:noAutofit/>
          </a:bodyPr>
          <a:lstStyle>
            <a:lvl1pPr>
              <a:spcBef>
                <a:spcPts val="0"/>
              </a:spcBef>
              <a:defRPr>
                <a:solidFill>
                  <a:schemeClr val="tx2"/>
                </a:solidFill>
              </a:defRPr>
            </a:lvl1pPr>
          </a:lstStyle>
          <a:p>
            <a:pPr lvl="0"/>
            <a:r>
              <a:rPr lang="en-US"/>
              <a:t>Click to edit Master text styles</a:t>
            </a:r>
          </a:p>
        </p:txBody>
      </p:sp>
      <p:grpSp>
        <p:nvGrpSpPr>
          <p:cNvPr id="9" name="Group 8"/>
          <p:cNvGrpSpPr>
            <a:grpSpLocks noChangeAspect="1"/>
          </p:cNvGrpSpPr>
          <p:nvPr/>
        </p:nvGrpSpPr>
        <p:grpSpPr>
          <a:xfrm>
            <a:off x="-10160" y="5060294"/>
            <a:ext cx="12202160" cy="1338901"/>
            <a:chOff x="0" y="4613251"/>
            <a:chExt cx="12192000" cy="1783714"/>
          </a:xfrm>
        </p:grpSpPr>
        <p:sp>
          <p:nvSpPr>
            <p:cNvPr id="10" name="object 18"/>
            <p:cNvSpPr/>
            <p:nvPr userDrawn="1"/>
          </p:nvSpPr>
          <p:spPr>
            <a:xfrm>
              <a:off x="0" y="4613251"/>
              <a:ext cx="12192000" cy="1783714"/>
            </a:xfrm>
            <a:custGeom>
              <a:avLst/>
              <a:gdLst/>
              <a:ahLst/>
              <a:cxnLst/>
              <a:rect l="l" t="t" r="r" b="b"/>
              <a:pathLst>
                <a:path w="12192000" h="1783714">
                  <a:moveTo>
                    <a:pt x="0" y="1669073"/>
                  </a:moveTo>
                  <a:lnTo>
                    <a:pt x="43521" y="1675430"/>
                  </a:lnTo>
                  <a:lnTo>
                    <a:pt x="90906" y="1682117"/>
                  </a:lnTo>
                  <a:lnTo>
                    <a:pt x="138340" y="1688577"/>
                  </a:lnTo>
                  <a:lnTo>
                    <a:pt x="185821" y="1694813"/>
                  </a:lnTo>
                  <a:lnTo>
                    <a:pt x="233351" y="1700825"/>
                  </a:lnTo>
                  <a:lnTo>
                    <a:pt x="280927" y="1706615"/>
                  </a:lnTo>
                  <a:lnTo>
                    <a:pt x="328551" y="1712183"/>
                  </a:lnTo>
                  <a:lnTo>
                    <a:pt x="376220" y="1717531"/>
                  </a:lnTo>
                  <a:lnTo>
                    <a:pt x="423936" y="1722660"/>
                  </a:lnTo>
                  <a:lnTo>
                    <a:pt x="471697" y="1727571"/>
                  </a:lnTo>
                  <a:lnTo>
                    <a:pt x="519502" y="1732265"/>
                  </a:lnTo>
                  <a:lnTo>
                    <a:pt x="567352" y="1736743"/>
                  </a:lnTo>
                  <a:lnTo>
                    <a:pt x="615246" y="1741008"/>
                  </a:lnTo>
                  <a:lnTo>
                    <a:pt x="663184" y="1745059"/>
                  </a:lnTo>
                  <a:lnTo>
                    <a:pt x="711165" y="1748898"/>
                  </a:lnTo>
                  <a:lnTo>
                    <a:pt x="759188" y="1752526"/>
                  </a:lnTo>
                  <a:lnTo>
                    <a:pt x="807253" y="1755944"/>
                  </a:lnTo>
                  <a:lnTo>
                    <a:pt x="855361" y="1759154"/>
                  </a:lnTo>
                  <a:lnTo>
                    <a:pt x="903509" y="1762157"/>
                  </a:lnTo>
                  <a:lnTo>
                    <a:pt x="951698" y="1764953"/>
                  </a:lnTo>
                  <a:lnTo>
                    <a:pt x="999927" y="1767545"/>
                  </a:lnTo>
                  <a:lnTo>
                    <a:pt x="1048197" y="1769932"/>
                  </a:lnTo>
                  <a:lnTo>
                    <a:pt x="1096505" y="1772117"/>
                  </a:lnTo>
                  <a:lnTo>
                    <a:pt x="1144853" y="1774100"/>
                  </a:lnTo>
                  <a:lnTo>
                    <a:pt x="1193239" y="1775883"/>
                  </a:lnTo>
                  <a:lnTo>
                    <a:pt x="1241663" y="1777467"/>
                  </a:lnTo>
                  <a:lnTo>
                    <a:pt x="1290125" y="1778853"/>
                  </a:lnTo>
                  <a:lnTo>
                    <a:pt x="1338623" y="1780042"/>
                  </a:lnTo>
                  <a:lnTo>
                    <a:pt x="1387159" y="1781035"/>
                  </a:lnTo>
                  <a:lnTo>
                    <a:pt x="1435730" y="1781834"/>
                  </a:lnTo>
                  <a:lnTo>
                    <a:pt x="1484338" y="1782439"/>
                  </a:lnTo>
                  <a:lnTo>
                    <a:pt x="1532980" y="1782852"/>
                  </a:lnTo>
                  <a:lnTo>
                    <a:pt x="1581658" y="1783075"/>
                  </a:lnTo>
                  <a:lnTo>
                    <a:pt x="1630369" y="1783107"/>
                  </a:lnTo>
                  <a:lnTo>
                    <a:pt x="1679115" y="1782951"/>
                  </a:lnTo>
                  <a:lnTo>
                    <a:pt x="1727894" y="1782607"/>
                  </a:lnTo>
                  <a:lnTo>
                    <a:pt x="1776706" y="1782077"/>
                  </a:lnTo>
                  <a:lnTo>
                    <a:pt x="1825551" y="1781362"/>
                  </a:lnTo>
                  <a:lnTo>
                    <a:pt x="1874427" y="1780463"/>
                  </a:lnTo>
                  <a:lnTo>
                    <a:pt x="1923335" y="1779381"/>
                  </a:lnTo>
                  <a:lnTo>
                    <a:pt x="1972275" y="1778118"/>
                  </a:lnTo>
                  <a:lnTo>
                    <a:pt x="2021245" y="1776674"/>
                  </a:lnTo>
                  <a:lnTo>
                    <a:pt x="2070245" y="1775051"/>
                  </a:lnTo>
                  <a:lnTo>
                    <a:pt x="2119275" y="1773249"/>
                  </a:lnTo>
                  <a:lnTo>
                    <a:pt x="2168334" y="1771271"/>
                  </a:lnTo>
                  <a:lnTo>
                    <a:pt x="2217422" y="1769117"/>
                  </a:lnTo>
                  <a:lnTo>
                    <a:pt x="2266539" y="1766788"/>
                  </a:lnTo>
                  <a:lnTo>
                    <a:pt x="2315683" y="1764286"/>
                  </a:lnTo>
                  <a:lnTo>
                    <a:pt x="2364855" y="1761612"/>
                  </a:lnTo>
                  <a:lnTo>
                    <a:pt x="2414054" y="1758766"/>
                  </a:lnTo>
                  <a:lnTo>
                    <a:pt x="2463280" y="1755751"/>
                  </a:lnTo>
                  <a:lnTo>
                    <a:pt x="2512531" y="1752567"/>
                  </a:lnTo>
                  <a:lnTo>
                    <a:pt x="2561809" y="1749215"/>
                  </a:lnTo>
                  <a:lnTo>
                    <a:pt x="2611111" y="1745697"/>
                  </a:lnTo>
                  <a:lnTo>
                    <a:pt x="2660438" y="1742013"/>
                  </a:lnTo>
                  <a:lnTo>
                    <a:pt x="2709790" y="1738166"/>
                  </a:lnTo>
                  <a:lnTo>
                    <a:pt x="2759165" y="1734155"/>
                  </a:lnTo>
                  <a:lnTo>
                    <a:pt x="2808563" y="1729983"/>
                  </a:lnTo>
                  <a:lnTo>
                    <a:pt x="2857985" y="1725650"/>
                  </a:lnTo>
                  <a:lnTo>
                    <a:pt x="2907429" y="1721158"/>
                  </a:lnTo>
                  <a:lnTo>
                    <a:pt x="2956895" y="1716508"/>
                  </a:lnTo>
                  <a:lnTo>
                    <a:pt x="3006382" y="1711700"/>
                  </a:lnTo>
                  <a:lnTo>
                    <a:pt x="3055890" y="1706737"/>
                  </a:lnTo>
                  <a:lnTo>
                    <a:pt x="3105419" y="1701619"/>
                  </a:lnTo>
                  <a:lnTo>
                    <a:pt x="3154968" y="1696347"/>
                  </a:lnTo>
                  <a:lnTo>
                    <a:pt x="3204537" y="1690923"/>
                  </a:lnTo>
                  <a:lnTo>
                    <a:pt x="3254125" y="1685348"/>
                  </a:lnTo>
                  <a:lnTo>
                    <a:pt x="3303732" y="1679622"/>
                  </a:lnTo>
                  <a:lnTo>
                    <a:pt x="3353357" y="1673748"/>
                  </a:lnTo>
                  <a:lnTo>
                    <a:pt x="3403000" y="1667726"/>
                  </a:lnTo>
                  <a:lnTo>
                    <a:pt x="3452660" y="1661558"/>
                  </a:lnTo>
                  <a:lnTo>
                    <a:pt x="3502338" y="1655244"/>
                  </a:lnTo>
                  <a:lnTo>
                    <a:pt x="3552031" y="1648786"/>
                  </a:lnTo>
                  <a:lnTo>
                    <a:pt x="3601741" y="1642185"/>
                  </a:lnTo>
                  <a:lnTo>
                    <a:pt x="3651466" y="1635442"/>
                  </a:lnTo>
                  <a:lnTo>
                    <a:pt x="3701207" y="1628558"/>
                  </a:lnTo>
                  <a:lnTo>
                    <a:pt x="3750962" y="1621535"/>
                  </a:lnTo>
                  <a:lnTo>
                    <a:pt x="3800731" y="1614374"/>
                  </a:lnTo>
                  <a:lnTo>
                    <a:pt x="3850514" y="1607075"/>
                  </a:lnTo>
                  <a:lnTo>
                    <a:pt x="3900310" y="1599641"/>
                  </a:lnTo>
                  <a:lnTo>
                    <a:pt x="3950119" y="1592071"/>
                  </a:lnTo>
                  <a:lnTo>
                    <a:pt x="3999940" y="1584368"/>
                  </a:lnTo>
                  <a:lnTo>
                    <a:pt x="4049774" y="1576532"/>
                  </a:lnTo>
                  <a:lnTo>
                    <a:pt x="4099618" y="1568565"/>
                  </a:lnTo>
                  <a:lnTo>
                    <a:pt x="4149474" y="1560468"/>
                  </a:lnTo>
                  <a:lnTo>
                    <a:pt x="4199340" y="1552242"/>
                  </a:lnTo>
                  <a:lnTo>
                    <a:pt x="4249216" y="1543888"/>
                  </a:lnTo>
                  <a:lnTo>
                    <a:pt x="4299102" y="1535408"/>
                  </a:lnTo>
                  <a:lnTo>
                    <a:pt x="4348997" y="1526802"/>
                  </a:lnTo>
                  <a:lnTo>
                    <a:pt x="4398900" y="1518071"/>
                  </a:lnTo>
                  <a:lnTo>
                    <a:pt x="4448812" y="1509218"/>
                  </a:lnTo>
                  <a:lnTo>
                    <a:pt x="4498731" y="1500242"/>
                  </a:lnTo>
                  <a:lnTo>
                    <a:pt x="4548658" y="1491146"/>
                  </a:lnTo>
                  <a:lnTo>
                    <a:pt x="4598592" y="1481930"/>
                  </a:lnTo>
                  <a:lnTo>
                    <a:pt x="4648532" y="1472595"/>
                  </a:lnTo>
                  <a:lnTo>
                    <a:pt x="4698478" y="1463144"/>
                  </a:lnTo>
                  <a:lnTo>
                    <a:pt x="4748429" y="1453576"/>
                  </a:lnTo>
                  <a:lnTo>
                    <a:pt x="4798386" y="1443893"/>
                  </a:lnTo>
                  <a:lnTo>
                    <a:pt x="4848347" y="1434097"/>
                  </a:lnTo>
                  <a:lnTo>
                    <a:pt x="4898312" y="1424187"/>
                  </a:lnTo>
                  <a:lnTo>
                    <a:pt x="4948280" y="1414167"/>
                  </a:lnTo>
                  <a:lnTo>
                    <a:pt x="4998252" y="1404036"/>
                  </a:lnTo>
                  <a:lnTo>
                    <a:pt x="5048227" y="1393796"/>
                  </a:lnTo>
                  <a:lnTo>
                    <a:pt x="5098204" y="1383448"/>
                  </a:lnTo>
                  <a:lnTo>
                    <a:pt x="5148182" y="1372993"/>
                  </a:lnTo>
                  <a:lnTo>
                    <a:pt x="5198162" y="1362433"/>
                  </a:lnTo>
                  <a:lnTo>
                    <a:pt x="5248143" y="1351768"/>
                  </a:lnTo>
                  <a:lnTo>
                    <a:pt x="5298124" y="1341000"/>
                  </a:lnTo>
                  <a:lnTo>
                    <a:pt x="5348106" y="1330130"/>
                  </a:lnTo>
                  <a:lnTo>
                    <a:pt x="5398086" y="1319159"/>
                  </a:lnTo>
                  <a:lnTo>
                    <a:pt x="5448066" y="1308089"/>
                  </a:lnTo>
                  <a:lnTo>
                    <a:pt x="5498044" y="1296919"/>
                  </a:lnTo>
                  <a:lnTo>
                    <a:pt x="5548021" y="1285652"/>
                  </a:lnTo>
                  <a:lnTo>
                    <a:pt x="5597995" y="1274290"/>
                  </a:lnTo>
                  <a:lnTo>
                    <a:pt x="5647966" y="1262832"/>
                  </a:lnTo>
                  <a:lnTo>
                    <a:pt x="5697935" y="1251280"/>
                  </a:lnTo>
                  <a:lnTo>
                    <a:pt x="5747899" y="1239635"/>
                  </a:lnTo>
                  <a:lnTo>
                    <a:pt x="5797859" y="1227899"/>
                  </a:lnTo>
                  <a:lnTo>
                    <a:pt x="5847815" y="1216072"/>
                  </a:lnTo>
                  <a:lnTo>
                    <a:pt x="5897765" y="1204156"/>
                  </a:lnTo>
                  <a:lnTo>
                    <a:pt x="5947711" y="1192152"/>
                  </a:lnTo>
                  <a:lnTo>
                    <a:pt x="5997650" y="1180062"/>
                  </a:lnTo>
                  <a:lnTo>
                    <a:pt x="6047582" y="1167885"/>
                  </a:lnTo>
                  <a:lnTo>
                    <a:pt x="6097508" y="1155624"/>
                  </a:lnTo>
                  <a:lnTo>
                    <a:pt x="6147426" y="1143280"/>
                  </a:lnTo>
                  <a:lnTo>
                    <a:pt x="6197336" y="1130853"/>
                  </a:lnTo>
                  <a:lnTo>
                    <a:pt x="6247239" y="1118346"/>
                  </a:lnTo>
                  <a:lnTo>
                    <a:pt x="6297132" y="1105758"/>
                  </a:lnTo>
                  <a:lnTo>
                    <a:pt x="6347016" y="1093092"/>
                  </a:lnTo>
                  <a:lnTo>
                    <a:pt x="6396891" y="1080348"/>
                  </a:lnTo>
                  <a:lnTo>
                    <a:pt x="6446755" y="1067528"/>
                  </a:lnTo>
                  <a:lnTo>
                    <a:pt x="6496609" y="1054633"/>
                  </a:lnTo>
                  <a:lnTo>
                    <a:pt x="6546452" y="1041664"/>
                  </a:lnTo>
                  <a:lnTo>
                    <a:pt x="6596283" y="1028622"/>
                  </a:lnTo>
                  <a:lnTo>
                    <a:pt x="6646102" y="1015508"/>
                  </a:lnTo>
                  <a:lnTo>
                    <a:pt x="6695909" y="1002324"/>
                  </a:lnTo>
                  <a:lnTo>
                    <a:pt x="6745703" y="989070"/>
                  </a:lnTo>
                  <a:lnTo>
                    <a:pt x="6795484" y="975748"/>
                  </a:lnTo>
                  <a:lnTo>
                    <a:pt x="6845251" y="962360"/>
                  </a:lnTo>
                  <a:lnTo>
                    <a:pt x="6895004" y="948905"/>
                  </a:lnTo>
                  <a:lnTo>
                    <a:pt x="6944742" y="935386"/>
                  </a:lnTo>
                  <a:lnTo>
                    <a:pt x="6994464" y="921803"/>
                  </a:lnTo>
                  <a:lnTo>
                    <a:pt x="7044171" y="908158"/>
                  </a:lnTo>
                  <a:lnTo>
                    <a:pt x="7093863" y="894452"/>
                  </a:lnTo>
                  <a:lnTo>
                    <a:pt x="7143537" y="880686"/>
                  </a:lnTo>
                  <a:lnTo>
                    <a:pt x="7193195" y="866861"/>
                  </a:lnTo>
                  <a:lnTo>
                    <a:pt x="7242835" y="852978"/>
                  </a:lnTo>
                  <a:lnTo>
                    <a:pt x="7292457" y="839039"/>
                  </a:lnTo>
                  <a:lnTo>
                    <a:pt x="7342061" y="825045"/>
                  </a:lnTo>
                  <a:lnTo>
                    <a:pt x="7391646" y="810996"/>
                  </a:lnTo>
                  <a:lnTo>
                    <a:pt x="7441211" y="796895"/>
                  </a:lnTo>
                  <a:lnTo>
                    <a:pt x="7490757" y="782742"/>
                  </a:lnTo>
                  <a:lnTo>
                    <a:pt x="7540283" y="768538"/>
                  </a:lnTo>
                  <a:lnTo>
                    <a:pt x="7589788" y="754284"/>
                  </a:lnTo>
                  <a:lnTo>
                    <a:pt x="7639272" y="739983"/>
                  </a:lnTo>
                  <a:lnTo>
                    <a:pt x="7688734" y="725634"/>
                  </a:lnTo>
                  <a:lnTo>
                    <a:pt x="7738174" y="711239"/>
                  </a:lnTo>
                  <a:lnTo>
                    <a:pt x="7787592" y="696800"/>
                  </a:lnTo>
                  <a:lnTo>
                    <a:pt x="7836987" y="682317"/>
                  </a:lnTo>
                  <a:lnTo>
                    <a:pt x="7886358" y="667792"/>
                  </a:lnTo>
                  <a:lnTo>
                    <a:pt x="7935706" y="653225"/>
                  </a:lnTo>
                  <a:lnTo>
                    <a:pt x="7985029" y="638618"/>
                  </a:lnTo>
                  <a:lnTo>
                    <a:pt x="8034327" y="623972"/>
                  </a:lnTo>
                  <a:lnTo>
                    <a:pt x="8083600" y="609289"/>
                  </a:lnTo>
                  <a:lnTo>
                    <a:pt x="8132848" y="594569"/>
                  </a:lnTo>
                  <a:lnTo>
                    <a:pt x="8182069" y="579813"/>
                  </a:lnTo>
                  <a:lnTo>
                    <a:pt x="8231263" y="565024"/>
                  </a:lnTo>
                  <a:lnTo>
                    <a:pt x="8280431" y="550201"/>
                  </a:lnTo>
                  <a:lnTo>
                    <a:pt x="8329571" y="535346"/>
                  </a:lnTo>
                  <a:lnTo>
                    <a:pt x="8378683" y="520461"/>
                  </a:lnTo>
                  <a:lnTo>
                    <a:pt x="8427766" y="505546"/>
                  </a:lnTo>
                  <a:lnTo>
                    <a:pt x="8476821" y="490603"/>
                  </a:lnTo>
                  <a:lnTo>
                    <a:pt x="8525846" y="475632"/>
                  </a:lnTo>
                  <a:lnTo>
                    <a:pt x="8574841" y="460635"/>
                  </a:lnTo>
                  <a:lnTo>
                    <a:pt x="8623806" y="445614"/>
                  </a:lnTo>
                  <a:lnTo>
                    <a:pt x="8672741" y="430569"/>
                  </a:lnTo>
                  <a:lnTo>
                    <a:pt x="8731141" y="412776"/>
                  </a:lnTo>
                  <a:lnTo>
                    <a:pt x="8789473" y="395387"/>
                  </a:lnTo>
                  <a:lnTo>
                    <a:pt x="8847732" y="378399"/>
                  </a:lnTo>
                  <a:lnTo>
                    <a:pt x="8905911" y="361811"/>
                  </a:lnTo>
                  <a:lnTo>
                    <a:pt x="8964005" y="345621"/>
                  </a:lnTo>
                  <a:lnTo>
                    <a:pt x="9022009" y="329826"/>
                  </a:lnTo>
                  <a:lnTo>
                    <a:pt x="9079917" y="314426"/>
                  </a:lnTo>
                  <a:lnTo>
                    <a:pt x="9137723" y="299418"/>
                  </a:lnTo>
                  <a:lnTo>
                    <a:pt x="9195422" y="284801"/>
                  </a:lnTo>
                  <a:lnTo>
                    <a:pt x="9253009" y="270573"/>
                  </a:lnTo>
                  <a:lnTo>
                    <a:pt x="9310478" y="256732"/>
                  </a:lnTo>
                  <a:lnTo>
                    <a:pt x="9367823" y="243276"/>
                  </a:lnTo>
                  <a:lnTo>
                    <a:pt x="9425039" y="230204"/>
                  </a:lnTo>
                  <a:lnTo>
                    <a:pt x="9482120" y="217514"/>
                  </a:lnTo>
                  <a:lnTo>
                    <a:pt x="9539061" y="205204"/>
                  </a:lnTo>
                  <a:lnTo>
                    <a:pt x="9595857" y="193272"/>
                  </a:lnTo>
                  <a:lnTo>
                    <a:pt x="9652501" y="181716"/>
                  </a:lnTo>
                  <a:lnTo>
                    <a:pt x="9708989" y="170535"/>
                  </a:lnTo>
                  <a:lnTo>
                    <a:pt x="9765314" y="159728"/>
                  </a:lnTo>
                  <a:lnTo>
                    <a:pt x="9821471" y="149291"/>
                  </a:lnTo>
                  <a:lnTo>
                    <a:pt x="9877455" y="139224"/>
                  </a:lnTo>
                  <a:lnTo>
                    <a:pt x="9933260" y="129524"/>
                  </a:lnTo>
                  <a:lnTo>
                    <a:pt x="9988881" y="120191"/>
                  </a:lnTo>
                  <a:lnTo>
                    <a:pt x="10044312" y="111221"/>
                  </a:lnTo>
                  <a:lnTo>
                    <a:pt x="10099547" y="102614"/>
                  </a:lnTo>
                  <a:lnTo>
                    <a:pt x="10154581" y="94367"/>
                  </a:lnTo>
                  <a:lnTo>
                    <a:pt x="10209409" y="86479"/>
                  </a:lnTo>
                  <a:lnTo>
                    <a:pt x="10264024" y="78948"/>
                  </a:lnTo>
                  <a:lnTo>
                    <a:pt x="10318422" y="71772"/>
                  </a:lnTo>
                  <a:lnTo>
                    <a:pt x="10372597" y="64950"/>
                  </a:lnTo>
                  <a:lnTo>
                    <a:pt x="10426544" y="58479"/>
                  </a:lnTo>
                  <a:lnTo>
                    <a:pt x="10480256" y="52359"/>
                  </a:lnTo>
                  <a:lnTo>
                    <a:pt x="10533728" y="46586"/>
                  </a:lnTo>
                  <a:lnTo>
                    <a:pt x="10586955" y="41160"/>
                  </a:lnTo>
                  <a:lnTo>
                    <a:pt x="10639932" y="36078"/>
                  </a:lnTo>
                  <a:lnTo>
                    <a:pt x="10692652" y="31340"/>
                  </a:lnTo>
                  <a:lnTo>
                    <a:pt x="10745110" y="26942"/>
                  </a:lnTo>
                  <a:lnTo>
                    <a:pt x="10797301" y="22883"/>
                  </a:lnTo>
                  <a:lnTo>
                    <a:pt x="10849219" y="19162"/>
                  </a:lnTo>
                  <a:lnTo>
                    <a:pt x="10900859" y="15777"/>
                  </a:lnTo>
                  <a:lnTo>
                    <a:pt x="10952214" y="12726"/>
                  </a:lnTo>
                  <a:lnTo>
                    <a:pt x="11003281" y="10007"/>
                  </a:lnTo>
                  <a:lnTo>
                    <a:pt x="11054052" y="7618"/>
                  </a:lnTo>
                  <a:lnTo>
                    <a:pt x="11104522" y="5558"/>
                  </a:lnTo>
                  <a:lnTo>
                    <a:pt x="11154687" y="3825"/>
                  </a:lnTo>
                  <a:lnTo>
                    <a:pt x="11204540" y="2417"/>
                  </a:lnTo>
                  <a:lnTo>
                    <a:pt x="11254076" y="1332"/>
                  </a:lnTo>
                  <a:lnTo>
                    <a:pt x="11303289" y="569"/>
                  </a:lnTo>
                  <a:lnTo>
                    <a:pt x="11352174" y="125"/>
                  </a:lnTo>
                  <a:lnTo>
                    <a:pt x="11400726" y="0"/>
                  </a:lnTo>
                  <a:lnTo>
                    <a:pt x="11448938" y="190"/>
                  </a:lnTo>
                  <a:lnTo>
                    <a:pt x="11496805" y="695"/>
                  </a:lnTo>
                  <a:lnTo>
                    <a:pt x="11544322" y="1513"/>
                  </a:lnTo>
                  <a:lnTo>
                    <a:pt x="11591483" y="2642"/>
                  </a:lnTo>
                  <a:lnTo>
                    <a:pt x="11638283" y="4080"/>
                  </a:lnTo>
                  <a:lnTo>
                    <a:pt x="11684716" y="5825"/>
                  </a:lnTo>
                  <a:lnTo>
                    <a:pt x="11730777" y="7876"/>
                  </a:lnTo>
                  <a:lnTo>
                    <a:pt x="11776460" y="10231"/>
                  </a:lnTo>
                  <a:lnTo>
                    <a:pt x="11821759" y="12887"/>
                  </a:lnTo>
                  <a:lnTo>
                    <a:pt x="11866669" y="15844"/>
                  </a:lnTo>
                  <a:lnTo>
                    <a:pt x="11911185" y="19100"/>
                  </a:lnTo>
                  <a:lnTo>
                    <a:pt x="11955300" y="22652"/>
                  </a:lnTo>
                  <a:lnTo>
                    <a:pt x="11999010" y="26499"/>
                  </a:lnTo>
                  <a:lnTo>
                    <a:pt x="12042309" y="30639"/>
                  </a:lnTo>
                  <a:lnTo>
                    <a:pt x="12085191" y="35071"/>
                  </a:lnTo>
                  <a:lnTo>
                    <a:pt x="12127651" y="39792"/>
                  </a:lnTo>
                  <a:lnTo>
                    <a:pt x="12169684" y="44801"/>
                  </a:lnTo>
                  <a:lnTo>
                    <a:pt x="12192000" y="47642"/>
                  </a:lnTo>
                </a:path>
              </a:pathLst>
            </a:custGeom>
            <a:ln w="25400">
              <a:solidFill>
                <a:srgbClr val="DA1E48"/>
              </a:solidFill>
            </a:ln>
          </p:spPr>
          <p:txBody>
            <a:bodyPr wrap="square" lIns="0" tIns="0" rIns="0" bIns="0" rtlCol="0"/>
            <a:lstStyle/>
            <a:p>
              <a:pPr>
                <a:defRPr/>
              </a:pPr>
              <a:endParaRPr sz="1800" kern="0">
                <a:solidFill>
                  <a:sysClr val="windowText" lastClr="000000"/>
                </a:solidFill>
              </a:endParaRPr>
            </a:p>
          </p:txBody>
        </p:sp>
        <p:sp>
          <p:nvSpPr>
            <p:cNvPr id="13" name="object 19"/>
            <p:cNvSpPr/>
            <p:nvPr userDrawn="1"/>
          </p:nvSpPr>
          <p:spPr>
            <a:xfrm>
              <a:off x="0" y="5047558"/>
              <a:ext cx="12192000" cy="1029969"/>
            </a:xfrm>
            <a:custGeom>
              <a:avLst/>
              <a:gdLst/>
              <a:ahLst/>
              <a:cxnLst/>
              <a:rect l="l" t="t" r="r" b="b"/>
              <a:pathLst>
                <a:path w="12192000" h="1029970">
                  <a:moveTo>
                    <a:pt x="12192000" y="68478"/>
                  </a:moveTo>
                  <a:lnTo>
                    <a:pt x="12140152" y="60680"/>
                  </a:lnTo>
                  <a:lnTo>
                    <a:pt x="12100389" y="55127"/>
                  </a:lnTo>
                  <a:lnTo>
                    <a:pt x="12060079" y="49836"/>
                  </a:lnTo>
                  <a:lnTo>
                    <a:pt x="12019228" y="44806"/>
                  </a:lnTo>
                  <a:lnTo>
                    <a:pt x="11977843" y="40039"/>
                  </a:lnTo>
                  <a:lnTo>
                    <a:pt x="11935931" y="35535"/>
                  </a:lnTo>
                  <a:lnTo>
                    <a:pt x="11893498" y="31296"/>
                  </a:lnTo>
                  <a:lnTo>
                    <a:pt x="11850553" y="27322"/>
                  </a:lnTo>
                  <a:lnTo>
                    <a:pt x="11807101" y="23614"/>
                  </a:lnTo>
                  <a:lnTo>
                    <a:pt x="11763149" y="20173"/>
                  </a:lnTo>
                  <a:lnTo>
                    <a:pt x="11718704" y="16999"/>
                  </a:lnTo>
                  <a:lnTo>
                    <a:pt x="11673773" y="14094"/>
                  </a:lnTo>
                  <a:lnTo>
                    <a:pt x="11628363" y="11458"/>
                  </a:lnTo>
                  <a:lnTo>
                    <a:pt x="11582481" y="9093"/>
                  </a:lnTo>
                  <a:lnTo>
                    <a:pt x="11536134" y="6999"/>
                  </a:lnTo>
                  <a:lnTo>
                    <a:pt x="11489327" y="5176"/>
                  </a:lnTo>
                  <a:lnTo>
                    <a:pt x="11442069" y="3627"/>
                  </a:lnTo>
                  <a:lnTo>
                    <a:pt x="11394366" y="2351"/>
                  </a:lnTo>
                  <a:lnTo>
                    <a:pt x="11346225" y="1349"/>
                  </a:lnTo>
                  <a:lnTo>
                    <a:pt x="11297653" y="623"/>
                  </a:lnTo>
                  <a:lnTo>
                    <a:pt x="11248656" y="173"/>
                  </a:lnTo>
                  <a:lnTo>
                    <a:pt x="11199242" y="0"/>
                  </a:lnTo>
                  <a:lnTo>
                    <a:pt x="11149417" y="104"/>
                  </a:lnTo>
                  <a:lnTo>
                    <a:pt x="11099188" y="488"/>
                  </a:lnTo>
                  <a:lnTo>
                    <a:pt x="11048563" y="1150"/>
                  </a:lnTo>
                  <a:lnTo>
                    <a:pt x="10997547" y="2094"/>
                  </a:lnTo>
                  <a:lnTo>
                    <a:pt x="10946148" y="3318"/>
                  </a:lnTo>
                  <a:lnTo>
                    <a:pt x="10894372" y="4825"/>
                  </a:lnTo>
                  <a:lnTo>
                    <a:pt x="10842227" y="6614"/>
                  </a:lnTo>
                  <a:lnTo>
                    <a:pt x="10789719" y="8687"/>
                  </a:lnTo>
                  <a:lnTo>
                    <a:pt x="10736855" y="11045"/>
                  </a:lnTo>
                  <a:lnTo>
                    <a:pt x="10683641" y="13688"/>
                  </a:lnTo>
                  <a:lnTo>
                    <a:pt x="10630086" y="16617"/>
                  </a:lnTo>
                  <a:lnTo>
                    <a:pt x="10576195" y="19834"/>
                  </a:lnTo>
                  <a:lnTo>
                    <a:pt x="10521976" y="23338"/>
                  </a:lnTo>
                  <a:lnTo>
                    <a:pt x="10467435" y="27131"/>
                  </a:lnTo>
                  <a:lnTo>
                    <a:pt x="10412579" y="31214"/>
                  </a:lnTo>
                  <a:lnTo>
                    <a:pt x="10357416" y="35588"/>
                  </a:lnTo>
                  <a:lnTo>
                    <a:pt x="10301951" y="40253"/>
                  </a:lnTo>
                  <a:lnTo>
                    <a:pt x="10246191" y="45209"/>
                  </a:lnTo>
                  <a:lnTo>
                    <a:pt x="10190145" y="50459"/>
                  </a:lnTo>
                  <a:lnTo>
                    <a:pt x="10133817" y="56003"/>
                  </a:lnTo>
                  <a:lnTo>
                    <a:pt x="10077216" y="61842"/>
                  </a:lnTo>
                  <a:lnTo>
                    <a:pt x="10020348" y="67976"/>
                  </a:lnTo>
                  <a:lnTo>
                    <a:pt x="9963220" y="74406"/>
                  </a:lnTo>
                  <a:lnTo>
                    <a:pt x="9905838" y="81134"/>
                  </a:lnTo>
                  <a:lnTo>
                    <a:pt x="9848211" y="88160"/>
                  </a:lnTo>
                  <a:lnTo>
                    <a:pt x="9790343" y="95485"/>
                  </a:lnTo>
                  <a:lnTo>
                    <a:pt x="9732243" y="103109"/>
                  </a:lnTo>
                  <a:lnTo>
                    <a:pt x="9673917" y="111034"/>
                  </a:lnTo>
                  <a:lnTo>
                    <a:pt x="9615372" y="119261"/>
                  </a:lnTo>
                  <a:lnTo>
                    <a:pt x="9556615" y="127790"/>
                  </a:lnTo>
                  <a:lnTo>
                    <a:pt x="9497653" y="136622"/>
                  </a:lnTo>
                  <a:lnTo>
                    <a:pt x="9438492" y="145758"/>
                  </a:lnTo>
                  <a:lnTo>
                    <a:pt x="9379139" y="155199"/>
                  </a:lnTo>
                  <a:lnTo>
                    <a:pt x="9319602" y="164946"/>
                  </a:lnTo>
                  <a:lnTo>
                    <a:pt x="9259887" y="174999"/>
                  </a:lnTo>
                  <a:lnTo>
                    <a:pt x="9200000" y="185359"/>
                  </a:lnTo>
                  <a:lnTo>
                    <a:pt x="9139950" y="196028"/>
                  </a:lnTo>
                  <a:lnTo>
                    <a:pt x="9079742" y="207006"/>
                  </a:lnTo>
                  <a:lnTo>
                    <a:pt x="9019383" y="218294"/>
                  </a:lnTo>
                  <a:lnTo>
                    <a:pt x="8958881" y="229892"/>
                  </a:lnTo>
                  <a:lnTo>
                    <a:pt x="8898242" y="241802"/>
                  </a:lnTo>
                  <a:lnTo>
                    <a:pt x="8837473" y="254025"/>
                  </a:lnTo>
                  <a:lnTo>
                    <a:pt x="8776581" y="266561"/>
                  </a:lnTo>
                  <a:lnTo>
                    <a:pt x="8730075" y="276234"/>
                  </a:lnTo>
                  <a:lnTo>
                    <a:pt x="8683456" y="285898"/>
                  </a:lnTo>
                  <a:lnTo>
                    <a:pt x="8636725" y="295551"/>
                  </a:lnTo>
                  <a:lnTo>
                    <a:pt x="8589883" y="305193"/>
                  </a:lnTo>
                  <a:lnTo>
                    <a:pt x="8542932" y="314822"/>
                  </a:lnTo>
                  <a:lnTo>
                    <a:pt x="8495874" y="324437"/>
                  </a:lnTo>
                  <a:lnTo>
                    <a:pt x="8448708" y="334036"/>
                  </a:lnTo>
                  <a:lnTo>
                    <a:pt x="8401438" y="343619"/>
                  </a:lnTo>
                  <a:lnTo>
                    <a:pt x="8354063" y="353184"/>
                  </a:lnTo>
                  <a:lnTo>
                    <a:pt x="8306585" y="362731"/>
                  </a:lnTo>
                  <a:lnTo>
                    <a:pt x="8259006" y="372257"/>
                  </a:lnTo>
                  <a:lnTo>
                    <a:pt x="8211326" y="381763"/>
                  </a:lnTo>
                  <a:lnTo>
                    <a:pt x="8163548" y="391246"/>
                  </a:lnTo>
                  <a:lnTo>
                    <a:pt x="8115671" y="400706"/>
                  </a:lnTo>
                  <a:lnTo>
                    <a:pt x="8067699" y="410141"/>
                  </a:lnTo>
                  <a:lnTo>
                    <a:pt x="8019631" y="419550"/>
                  </a:lnTo>
                  <a:lnTo>
                    <a:pt x="7971470" y="428932"/>
                  </a:lnTo>
                  <a:lnTo>
                    <a:pt x="7923216" y="438285"/>
                  </a:lnTo>
                  <a:lnTo>
                    <a:pt x="7874870" y="447610"/>
                  </a:lnTo>
                  <a:lnTo>
                    <a:pt x="7826435" y="456904"/>
                  </a:lnTo>
                  <a:lnTo>
                    <a:pt x="7777911" y="466166"/>
                  </a:lnTo>
                  <a:lnTo>
                    <a:pt x="7729300" y="475395"/>
                  </a:lnTo>
                  <a:lnTo>
                    <a:pt x="7680602" y="484590"/>
                  </a:lnTo>
                  <a:lnTo>
                    <a:pt x="7631820" y="493750"/>
                  </a:lnTo>
                  <a:lnTo>
                    <a:pt x="7582954" y="502873"/>
                  </a:lnTo>
                  <a:lnTo>
                    <a:pt x="7534006" y="511958"/>
                  </a:lnTo>
                  <a:lnTo>
                    <a:pt x="7484977" y="521005"/>
                  </a:lnTo>
                  <a:lnTo>
                    <a:pt x="7435868" y="530012"/>
                  </a:lnTo>
                  <a:lnTo>
                    <a:pt x="7386681" y="538978"/>
                  </a:lnTo>
                  <a:lnTo>
                    <a:pt x="7337417" y="547901"/>
                  </a:lnTo>
                  <a:lnTo>
                    <a:pt x="7288077" y="556781"/>
                  </a:lnTo>
                  <a:lnTo>
                    <a:pt x="7238662" y="565616"/>
                  </a:lnTo>
                  <a:lnTo>
                    <a:pt x="7189175" y="574405"/>
                  </a:lnTo>
                  <a:lnTo>
                    <a:pt x="7139615" y="583147"/>
                  </a:lnTo>
                  <a:lnTo>
                    <a:pt x="7089984" y="591840"/>
                  </a:lnTo>
                  <a:lnTo>
                    <a:pt x="7040285" y="600485"/>
                  </a:lnTo>
                  <a:lnTo>
                    <a:pt x="6990517" y="609078"/>
                  </a:lnTo>
                  <a:lnTo>
                    <a:pt x="6940682" y="617620"/>
                  </a:lnTo>
                  <a:lnTo>
                    <a:pt x="6890782" y="626109"/>
                  </a:lnTo>
                  <a:lnTo>
                    <a:pt x="6840817" y="634544"/>
                  </a:lnTo>
                  <a:lnTo>
                    <a:pt x="6790790" y="642924"/>
                  </a:lnTo>
                  <a:lnTo>
                    <a:pt x="6740701" y="651247"/>
                  </a:lnTo>
                  <a:lnTo>
                    <a:pt x="6690551" y="659512"/>
                  </a:lnTo>
                  <a:lnTo>
                    <a:pt x="6640343" y="667719"/>
                  </a:lnTo>
                  <a:lnTo>
                    <a:pt x="6590076" y="675865"/>
                  </a:lnTo>
                  <a:lnTo>
                    <a:pt x="6539753" y="683950"/>
                  </a:lnTo>
                  <a:lnTo>
                    <a:pt x="6489375" y="691973"/>
                  </a:lnTo>
                  <a:lnTo>
                    <a:pt x="6438943" y="699932"/>
                  </a:lnTo>
                  <a:lnTo>
                    <a:pt x="6388458" y="707827"/>
                  </a:lnTo>
                  <a:lnTo>
                    <a:pt x="6337922" y="715655"/>
                  </a:lnTo>
                  <a:lnTo>
                    <a:pt x="6287336" y="723417"/>
                  </a:lnTo>
                  <a:lnTo>
                    <a:pt x="6236701" y="731110"/>
                  </a:lnTo>
                  <a:lnTo>
                    <a:pt x="6186019" y="738734"/>
                  </a:lnTo>
                  <a:lnTo>
                    <a:pt x="6135290" y="746287"/>
                  </a:lnTo>
                  <a:lnTo>
                    <a:pt x="6084516" y="753768"/>
                  </a:lnTo>
                  <a:lnTo>
                    <a:pt x="6033699" y="761177"/>
                  </a:lnTo>
                  <a:lnTo>
                    <a:pt x="5982839" y="768511"/>
                  </a:lnTo>
                  <a:lnTo>
                    <a:pt x="5931938" y="775769"/>
                  </a:lnTo>
                  <a:lnTo>
                    <a:pt x="5880998" y="782952"/>
                  </a:lnTo>
                  <a:lnTo>
                    <a:pt x="5830019" y="790056"/>
                  </a:lnTo>
                  <a:lnTo>
                    <a:pt x="5779002" y="797082"/>
                  </a:lnTo>
                  <a:lnTo>
                    <a:pt x="5727950" y="804027"/>
                  </a:lnTo>
                  <a:lnTo>
                    <a:pt x="5676863" y="810892"/>
                  </a:lnTo>
                  <a:lnTo>
                    <a:pt x="5625743" y="817674"/>
                  </a:lnTo>
                  <a:lnTo>
                    <a:pt x="5574591" y="824372"/>
                  </a:lnTo>
                  <a:lnTo>
                    <a:pt x="5523407" y="830986"/>
                  </a:lnTo>
                  <a:lnTo>
                    <a:pt x="5472195" y="837513"/>
                  </a:lnTo>
                  <a:lnTo>
                    <a:pt x="5420954" y="843954"/>
                  </a:lnTo>
                  <a:lnTo>
                    <a:pt x="5369686" y="850306"/>
                  </a:lnTo>
                  <a:lnTo>
                    <a:pt x="5318393" y="856568"/>
                  </a:lnTo>
                  <a:lnTo>
                    <a:pt x="5267075" y="862740"/>
                  </a:lnTo>
                  <a:lnTo>
                    <a:pt x="5215734" y="868820"/>
                  </a:lnTo>
                  <a:lnTo>
                    <a:pt x="5164371" y="874807"/>
                  </a:lnTo>
                  <a:lnTo>
                    <a:pt x="5112988" y="880700"/>
                  </a:lnTo>
                  <a:lnTo>
                    <a:pt x="5061586" y="886498"/>
                  </a:lnTo>
                  <a:lnTo>
                    <a:pt x="5010165" y="892199"/>
                  </a:lnTo>
                  <a:lnTo>
                    <a:pt x="4958728" y="897802"/>
                  </a:lnTo>
                  <a:lnTo>
                    <a:pt x="4907276" y="903306"/>
                  </a:lnTo>
                  <a:lnTo>
                    <a:pt x="4855810" y="908710"/>
                  </a:lnTo>
                  <a:lnTo>
                    <a:pt x="4804331" y="914013"/>
                  </a:lnTo>
                  <a:lnTo>
                    <a:pt x="4752840" y="919214"/>
                  </a:lnTo>
                  <a:lnTo>
                    <a:pt x="4701339" y="924311"/>
                  </a:lnTo>
                  <a:lnTo>
                    <a:pt x="4649829" y="929303"/>
                  </a:lnTo>
                  <a:lnTo>
                    <a:pt x="4598312" y="934189"/>
                  </a:lnTo>
                  <a:lnTo>
                    <a:pt x="4546788" y="938968"/>
                  </a:lnTo>
                  <a:lnTo>
                    <a:pt x="4495259" y="943638"/>
                  </a:lnTo>
                  <a:lnTo>
                    <a:pt x="4443726" y="948199"/>
                  </a:lnTo>
                  <a:lnTo>
                    <a:pt x="4392191" y="952649"/>
                  </a:lnTo>
                  <a:lnTo>
                    <a:pt x="4340655" y="956988"/>
                  </a:lnTo>
                  <a:lnTo>
                    <a:pt x="4289119" y="961213"/>
                  </a:lnTo>
                  <a:lnTo>
                    <a:pt x="4237584" y="965324"/>
                  </a:lnTo>
                  <a:lnTo>
                    <a:pt x="4186052" y="969320"/>
                  </a:lnTo>
                  <a:lnTo>
                    <a:pt x="4134523" y="973199"/>
                  </a:lnTo>
                  <a:lnTo>
                    <a:pt x="4083000" y="976961"/>
                  </a:lnTo>
                  <a:lnTo>
                    <a:pt x="4031484" y="980603"/>
                  </a:lnTo>
                  <a:lnTo>
                    <a:pt x="3979975" y="984125"/>
                  </a:lnTo>
                  <a:lnTo>
                    <a:pt x="3928475" y="987526"/>
                  </a:lnTo>
                  <a:lnTo>
                    <a:pt x="3876986" y="990805"/>
                  </a:lnTo>
                  <a:lnTo>
                    <a:pt x="3825508" y="993960"/>
                  </a:lnTo>
                  <a:lnTo>
                    <a:pt x="3774044" y="996990"/>
                  </a:lnTo>
                  <a:lnTo>
                    <a:pt x="3722593" y="999894"/>
                  </a:lnTo>
                  <a:lnTo>
                    <a:pt x="3671158" y="1002670"/>
                  </a:lnTo>
                  <a:lnTo>
                    <a:pt x="3619740" y="1005319"/>
                  </a:lnTo>
                  <a:lnTo>
                    <a:pt x="3568340" y="1007838"/>
                  </a:lnTo>
                  <a:lnTo>
                    <a:pt x="3516960" y="1010226"/>
                  </a:lnTo>
                  <a:lnTo>
                    <a:pt x="3465600" y="1012482"/>
                  </a:lnTo>
                  <a:lnTo>
                    <a:pt x="3414262" y="1014605"/>
                  </a:lnTo>
                  <a:lnTo>
                    <a:pt x="3362947" y="1016594"/>
                  </a:lnTo>
                  <a:lnTo>
                    <a:pt x="3311656" y="1018447"/>
                  </a:lnTo>
                  <a:lnTo>
                    <a:pt x="3260392" y="1020164"/>
                  </a:lnTo>
                  <a:lnTo>
                    <a:pt x="3209155" y="1021743"/>
                  </a:lnTo>
                  <a:lnTo>
                    <a:pt x="3157946" y="1023183"/>
                  </a:lnTo>
                  <a:lnTo>
                    <a:pt x="3106766" y="1024483"/>
                  </a:lnTo>
                  <a:lnTo>
                    <a:pt x="3055618" y="1025642"/>
                  </a:lnTo>
                  <a:lnTo>
                    <a:pt x="3004502" y="1026658"/>
                  </a:lnTo>
                  <a:lnTo>
                    <a:pt x="2953419" y="1027530"/>
                  </a:lnTo>
                  <a:lnTo>
                    <a:pt x="2902371" y="1028257"/>
                  </a:lnTo>
                  <a:lnTo>
                    <a:pt x="2851360" y="1028839"/>
                  </a:lnTo>
                  <a:lnTo>
                    <a:pt x="2800385" y="1029273"/>
                  </a:lnTo>
                  <a:lnTo>
                    <a:pt x="2749450" y="1029559"/>
                  </a:lnTo>
                  <a:lnTo>
                    <a:pt x="2698554" y="1029695"/>
                  </a:lnTo>
                  <a:lnTo>
                    <a:pt x="2647700" y="1029680"/>
                  </a:lnTo>
                  <a:lnTo>
                    <a:pt x="2596888" y="1029514"/>
                  </a:lnTo>
                  <a:lnTo>
                    <a:pt x="2546120" y="1029194"/>
                  </a:lnTo>
                  <a:lnTo>
                    <a:pt x="2495397" y="1028720"/>
                  </a:lnTo>
                  <a:lnTo>
                    <a:pt x="2444720" y="1028091"/>
                  </a:lnTo>
                  <a:lnTo>
                    <a:pt x="2394091" y="1027305"/>
                  </a:lnTo>
                  <a:lnTo>
                    <a:pt x="2343511" y="1026361"/>
                  </a:lnTo>
                  <a:lnTo>
                    <a:pt x="2292981" y="1025258"/>
                  </a:lnTo>
                  <a:lnTo>
                    <a:pt x="2242503" y="1023995"/>
                  </a:lnTo>
                  <a:lnTo>
                    <a:pt x="2192078" y="1022570"/>
                  </a:lnTo>
                  <a:lnTo>
                    <a:pt x="2141707" y="1020983"/>
                  </a:lnTo>
                  <a:lnTo>
                    <a:pt x="2091391" y="1019233"/>
                  </a:lnTo>
                  <a:lnTo>
                    <a:pt x="2041132" y="1017317"/>
                  </a:lnTo>
                  <a:lnTo>
                    <a:pt x="1990931" y="1015235"/>
                  </a:lnTo>
                  <a:lnTo>
                    <a:pt x="1940789" y="1012986"/>
                  </a:lnTo>
                  <a:lnTo>
                    <a:pt x="1890707" y="1010569"/>
                  </a:lnTo>
                  <a:lnTo>
                    <a:pt x="1840688" y="1007982"/>
                  </a:lnTo>
                  <a:lnTo>
                    <a:pt x="1790731" y="1005224"/>
                  </a:lnTo>
                  <a:lnTo>
                    <a:pt x="1740839" y="1002295"/>
                  </a:lnTo>
                  <a:lnTo>
                    <a:pt x="1691013" y="999192"/>
                  </a:lnTo>
                  <a:lnTo>
                    <a:pt x="1641254" y="995914"/>
                  </a:lnTo>
                  <a:lnTo>
                    <a:pt x="1591562" y="992462"/>
                  </a:lnTo>
                  <a:lnTo>
                    <a:pt x="1541941" y="988832"/>
                  </a:lnTo>
                  <a:lnTo>
                    <a:pt x="1492390" y="985025"/>
                  </a:lnTo>
                  <a:lnTo>
                    <a:pt x="1442911" y="981039"/>
                  </a:lnTo>
                  <a:lnTo>
                    <a:pt x="1393506" y="976872"/>
                  </a:lnTo>
                  <a:lnTo>
                    <a:pt x="1344176" y="972524"/>
                  </a:lnTo>
                  <a:lnTo>
                    <a:pt x="1294921" y="967993"/>
                  </a:lnTo>
                  <a:lnTo>
                    <a:pt x="1245744" y="963279"/>
                  </a:lnTo>
                  <a:lnTo>
                    <a:pt x="1196645" y="958380"/>
                  </a:lnTo>
                  <a:lnTo>
                    <a:pt x="1147626" y="953295"/>
                  </a:lnTo>
                  <a:lnTo>
                    <a:pt x="1098689" y="948022"/>
                  </a:lnTo>
                  <a:lnTo>
                    <a:pt x="1049833" y="942561"/>
                  </a:lnTo>
                  <a:lnTo>
                    <a:pt x="1001062" y="936910"/>
                  </a:lnTo>
                  <a:lnTo>
                    <a:pt x="952375" y="931069"/>
                  </a:lnTo>
                  <a:lnTo>
                    <a:pt x="903774" y="925035"/>
                  </a:lnTo>
                  <a:lnTo>
                    <a:pt x="855262" y="918808"/>
                  </a:lnTo>
                  <a:lnTo>
                    <a:pt x="806838" y="912387"/>
                  </a:lnTo>
                  <a:lnTo>
                    <a:pt x="758504" y="905771"/>
                  </a:lnTo>
                  <a:lnTo>
                    <a:pt x="710261" y="898957"/>
                  </a:lnTo>
                  <a:lnTo>
                    <a:pt x="662111" y="891946"/>
                  </a:lnTo>
                  <a:lnTo>
                    <a:pt x="614056" y="884736"/>
                  </a:lnTo>
                  <a:lnTo>
                    <a:pt x="566095" y="877325"/>
                  </a:lnTo>
                  <a:lnTo>
                    <a:pt x="518231" y="869713"/>
                  </a:lnTo>
                  <a:lnTo>
                    <a:pt x="470465" y="861899"/>
                  </a:lnTo>
                  <a:lnTo>
                    <a:pt x="422798" y="853880"/>
                  </a:lnTo>
                  <a:lnTo>
                    <a:pt x="375232" y="845657"/>
                  </a:lnTo>
                  <a:lnTo>
                    <a:pt x="327767" y="837228"/>
                  </a:lnTo>
                  <a:lnTo>
                    <a:pt x="280405" y="828591"/>
                  </a:lnTo>
                  <a:lnTo>
                    <a:pt x="233147" y="819746"/>
                  </a:lnTo>
                  <a:lnTo>
                    <a:pt x="185995" y="810691"/>
                  </a:lnTo>
                  <a:lnTo>
                    <a:pt x="138950" y="801425"/>
                  </a:lnTo>
                  <a:lnTo>
                    <a:pt x="92013" y="791947"/>
                  </a:lnTo>
                  <a:lnTo>
                    <a:pt x="45186" y="782256"/>
                  </a:lnTo>
                  <a:lnTo>
                    <a:pt x="0" y="772675"/>
                  </a:lnTo>
                </a:path>
              </a:pathLst>
            </a:custGeom>
            <a:ln w="25400">
              <a:solidFill>
                <a:srgbClr val="939598"/>
              </a:solidFill>
            </a:ln>
          </p:spPr>
          <p:txBody>
            <a:bodyPr wrap="square" lIns="0" tIns="0" rIns="0" bIns="0" rtlCol="0"/>
            <a:lstStyle/>
            <a:p>
              <a:pPr>
                <a:defRPr/>
              </a:pPr>
              <a:endParaRPr sz="1800" kern="0">
                <a:solidFill>
                  <a:sysClr val="windowText" lastClr="000000"/>
                </a:solidFill>
              </a:endParaRPr>
            </a:p>
          </p:txBody>
        </p:sp>
      </p:grpSp>
      <p:sp>
        <p:nvSpPr>
          <p:cNvPr id="15" name="TextBox 14">
            <a:extLst>
              <a:ext uri="{FF2B5EF4-FFF2-40B4-BE49-F238E27FC236}">
                <a16:creationId xmlns:a16="http://schemas.microsoft.com/office/drawing/2014/main" id="{7B3AE5F9-24D7-4F00-B0A6-7937BE02B39D}"/>
              </a:ext>
            </a:extLst>
          </p:cNvPr>
          <p:cNvSpPr txBox="1"/>
          <p:nvPr userDrawn="1"/>
        </p:nvSpPr>
        <p:spPr>
          <a:xfrm>
            <a:off x="8074560" y="6518561"/>
            <a:ext cx="3953540" cy="200055"/>
          </a:xfrm>
          <a:prstGeom prst="rect">
            <a:avLst/>
          </a:prstGeom>
          <a:noFill/>
        </p:spPr>
        <p:txBody>
          <a:bodyPr wrap="square" rtlCol="0">
            <a:spAutoFit/>
          </a:bodyPr>
          <a:lstStyle/>
          <a:p>
            <a:pPr algn="r"/>
            <a:r>
              <a:rPr lang="en-GB" sz="700" dirty="0">
                <a:solidFill>
                  <a:schemeClr val="accent5"/>
                </a:solidFill>
              </a:rPr>
              <a:t>MA-MM-05931</a:t>
            </a:r>
          </a:p>
        </p:txBody>
      </p:sp>
      <p:sp>
        <p:nvSpPr>
          <p:cNvPr id="5" name="Rectangle 4">
            <a:extLst>
              <a:ext uri="{FF2B5EF4-FFF2-40B4-BE49-F238E27FC236}">
                <a16:creationId xmlns:a16="http://schemas.microsoft.com/office/drawing/2014/main" id="{634B2EB0-3F71-4BEF-8345-B15B9308D0AF}"/>
              </a:ext>
            </a:extLst>
          </p:cNvPr>
          <p:cNvSpPr/>
          <p:nvPr userDrawn="1"/>
        </p:nvSpPr>
        <p:spPr>
          <a:xfrm>
            <a:off x="924999" y="6572421"/>
            <a:ext cx="4026311" cy="2000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This material must be reviewed and approved in line with local process before further use.</a:t>
            </a:r>
          </a:p>
        </p:txBody>
      </p:sp>
    </p:spTree>
    <p:extLst>
      <p:ext uri="{BB962C8B-B14F-4D97-AF65-F5344CB8AC3E}">
        <p14:creationId xmlns:p14="http://schemas.microsoft.com/office/powerpoint/2010/main" val="96592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with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
        <p:nvSpPr>
          <p:cNvPr id="17" name="Text Placeholder 16"/>
          <p:cNvSpPr>
            <a:spLocks noGrp="1"/>
          </p:cNvSpPr>
          <p:nvPr>
            <p:ph type="body" sz="quarter" idx="13" hasCustomPrompt="1"/>
          </p:nvPr>
        </p:nvSpPr>
        <p:spPr>
          <a:xfrm>
            <a:off x="461092" y="1615893"/>
            <a:ext cx="987552" cy="740664"/>
          </a:xfrm>
          <a:solidFill>
            <a:schemeClr val="accent1"/>
          </a:solidFill>
        </p:spPr>
        <p:txBody>
          <a:bodyPr anchor="ctr" anchorCtr="0"/>
          <a:lstStyle>
            <a:lvl1pPr algn="ctr">
              <a:defRPr b="0">
                <a:solidFill>
                  <a:schemeClr val="bg1"/>
                </a:solidFill>
              </a:defRPr>
            </a:lvl1pPr>
          </a:lstStyle>
          <a:p>
            <a:pPr lvl="0"/>
            <a:r>
              <a:rPr lang="en-US"/>
              <a:t>#</a:t>
            </a:r>
          </a:p>
        </p:txBody>
      </p:sp>
      <p:sp>
        <p:nvSpPr>
          <p:cNvPr id="19" name="Text Placeholder 18"/>
          <p:cNvSpPr>
            <a:spLocks noGrp="1"/>
          </p:cNvSpPr>
          <p:nvPr>
            <p:ph type="body" sz="quarter" idx="14"/>
          </p:nvPr>
        </p:nvSpPr>
        <p:spPr>
          <a:xfrm>
            <a:off x="1509441" y="1597422"/>
            <a:ext cx="3316561" cy="759137"/>
          </a:xfrm>
        </p:spPr>
        <p:txBody>
          <a:bodyPr anchor="ctr" anchorCtr="0"/>
          <a:lstStyle>
            <a:lvl1pPr>
              <a:defRPr sz="1400" b="0">
                <a:solidFill>
                  <a:schemeClr val="tx2"/>
                </a:solidFill>
              </a:defRPr>
            </a:lvl1pPr>
          </a:lstStyle>
          <a:p>
            <a:pPr lvl="0"/>
            <a:r>
              <a:rPr lang="en-US"/>
              <a:t>Click to edit Master text styles</a:t>
            </a:r>
          </a:p>
        </p:txBody>
      </p:sp>
      <p:sp>
        <p:nvSpPr>
          <p:cNvPr id="20" name="Text Placeholder 16"/>
          <p:cNvSpPr>
            <a:spLocks noGrp="1"/>
          </p:cNvSpPr>
          <p:nvPr>
            <p:ph type="body" sz="quarter" idx="15" hasCustomPrompt="1"/>
          </p:nvPr>
        </p:nvSpPr>
        <p:spPr>
          <a:xfrm>
            <a:off x="462243" y="2922936"/>
            <a:ext cx="987552" cy="740664"/>
          </a:xfrm>
          <a:solidFill>
            <a:schemeClr val="accent2"/>
          </a:solidFill>
        </p:spPr>
        <p:txBody>
          <a:bodyPr anchor="ctr" anchorCtr="0"/>
          <a:lstStyle>
            <a:lvl1pPr algn="ctr">
              <a:defRPr b="0">
                <a:solidFill>
                  <a:schemeClr val="bg1"/>
                </a:solidFill>
              </a:defRPr>
            </a:lvl1pPr>
          </a:lstStyle>
          <a:p>
            <a:pPr lvl="0"/>
            <a:r>
              <a:rPr lang="en-US"/>
              <a:t>#</a:t>
            </a:r>
          </a:p>
        </p:txBody>
      </p:sp>
      <p:sp>
        <p:nvSpPr>
          <p:cNvPr id="21" name="Text Placeholder 16"/>
          <p:cNvSpPr>
            <a:spLocks noGrp="1"/>
          </p:cNvSpPr>
          <p:nvPr>
            <p:ph type="body" sz="quarter" idx="16" hasCustomPrompt="1"/>
          </p:nvPr>
        </p:nvSpPr>
        <p:spPr>
          <a:xfrm>
            <a:off x="462243" y="4231129"/>
            <a:ext cx="987552" cy="740664"/>
          </a:xfrm>
          <a:solidFill>
            <a:schemeClr val="accent3"/>
          </a:solidFill>
        </p:spPr>
        <p:txBody>
          <a:bodyPr anchor="ctr" anchorCtr="0"/>
          <a:lstStyle>
            <a:lvl1pPr algn="ctr">
              <a:defRPr b="0">
                <a:solidFill>
                  <a:schemeClr val="bg1"/>
                </a:solidFill>
              </a:defRPr>
            </a:lvl1pPr>
          </a:lstStyle>
          <a:p>
            <a:pPr lvl="0"/>
            <a:r>
              <a:rPr lang="en-US"/>
              <a:t>#</a:t>
            </a:r>
          </a:p>
        </p:txBody>
      </p:sp>
      <p:sp>
        <p:nvSpPr>
          <p:cNvPr id="22" name="Text Placeholder 16"/>
          <p:cNvSpPr>
            <a:spLocks noGrp="1"/>
          </p:cNvSpPr>
          <p:nvPr>
            <p:ph type="body" sz="quarter" idx="17" hasCustomPrompt="1"/>
          </p:nvPr>
        </p:nvSpPr>
        <p:spPr>
          <a:xfrm>
            <a:off x="5844863" y="1597421"/>
            <a:ext cx="987552" cy="740664"/>
          </a:xfrm>
          <a:solidFill>
            <a:schemeClr val="accent4"/>
          </a:solidFill>
        </p:spPr>
        <p:txBody>
          <a:bodyPr anchor="ctr" anchorCtr="0"/>
          <a:lstStyle>
            <a:lvl1pPr algn="ctr">
              <a:defRPr b="0">
                <a:solidFill>
                  <a:schemeClr val="bg1"/>
                </a:solidFill>
              </a:defRPr>
            </a:lvl1pPr>
          </a:lstStyle>
          <a:p>
            <a:pPr lvl="0"/>
            <a:r>
              <a:rPr lang="en-US"/>
              <a:t>#</a:t>
            </a:r>
          </a:p>
        </p:txBody>
      </p:sp>
      <p:sp>
        <p:nvSpPr>
          <p:cNvPr id="23" name="Text Placeholder 16"/>
          <p:cNvSpPr>
            <a:spLocks noGrp="1"/>
          </p:cNvSpPr>
          <p:nvPr>
            <p:ph type="body" sz="quarter" idx="18" hasCustomPrompt="1"/>
          </p:nvPr>
        </p:nvSpPr>
        <p:spPr>
          <a:xfrm>
            <a:off x="5844863" y="2924087"/>
            <a:ext cx="987552" cy="740664"/>
          </a:xfrm>
          <a:solidFill>
            <a:schemeClr val="accent5"/>
          </a:solidFill>
        </p:spPr>
        <p:txBody>
          <a:bodyPr anchor="ctr" anchorCtr="0"/>
          <a:lstStyle>
            <a:lvl1pPr algn="ctr">
              <a:defRPr b="0">
                <a:solidFill>
                  <a:schemeClr val="bg1"/>
                </a:solidFill>
              </a:defRPr>
            </a:lvl1pPr>
          </a:lstStyle>
          <a:p>
            <a:pPr lvl="0"/>
            <a:r>
              <a:rPr lang="en-US"/>
              <a:t>#</a:t>
            </a:r>
          </a:p>
        </p:txBody>
      </p:sp>
      <p:sp>
        <p:nvSpPr>
          <p:cNvPr id="24" name="Text Placeholder 16"/>
          <p:cNvSpPr>
            <a:spLocks noGrp="1"/>
          </p:cNvSpPr>
          <p:nvPr>
            <p:ph type="body" sz="quarter" idx="19" hasCustomPrompt="1"/>
          </p:nvPr>
        </p:nvSpPr>
        <p:spPr>
          <a:xfrm>
            <a:off x="5844863" y="4228399"/>
            <a:ext cx="987552" cy="740664"/>
          </a:xfrm>
          <a:solidFill>
            <a:schemeClr val="accent6"/>
          </a:solidFill>
        </p:spPr>
        <p:txBody>
          <a:bodyPr anchor="ctr" anchorCtr="0"/>
          <a:lstStyle>
            <a:lvl1pPr algn="ctr">
              <a:defRPr b="0">
                <a:solidFill>
                  <a:schemeClr val="bg1"/>
                </a:solidFill>
              </a:defRPr>
            </a:lvl1pPr>
          </a:lstStyle>
          <a:p>
            <a:pPr lvl="0"/>
            <a:r>
              <a:rPr lang="en-US"/>
              <a:t>#</a:t>
            </a:r>
          </a:p>
        </p:txBody>
      </p:sp>
      <p:sp>
        <p:nvSpPr>
          <p:cNvPr id="25" name="Text Placeholder 18"/>
          <p:cNvSpPr>
            <a:spLocks noGrp="1"/>
          </p:cNvSpPr>
          <p:nvPr>
            <p:ph type="body" sz="quarter" idx="20"/>
          </p:nvPr>
        </p:nvSpPr>
        <p:spPr>
          <a:xfrm>
            <a:off x="1527165" y="2920207"/>
            <a:ext cx="3316561" cy="759137"/>
          </a:xfrm>
        </p:spPr>
        <p:txBody>
          <a:bodyPr anchor="ctr" anchorCtr="0"/>
          <a:lstStyle>
            <a:lvl1pPr>
              <a:defRPr sz="1400" b="0">
                <a:solidFill>
                  <a:schemeClr val="tx2"/>
                </a:solidFill>
              </a:defRPr>
            </a:lvl1pPr>
          </a:lstStyle>
          <a:p>
            <a:pPr lvl="0"/>
            <a:r>
              <a:rPr lang="en-US"/>
              <a:t>Click to edit Master text styles</a:t>
            </a:r>
          </a:p>
        </p:txBody>
      </p:sp>
      <p:sp>
        <p:nvSpPr>
          <p:cNvPr id="26" name="Text Placeholder 18"/>
          <p:cNvSpPr>
            <a:spLocks noGrp="1"/>
          </p:cNvSpPr>
          <p:nvPr>
            <p:ph type="body" sz="quarter" idx="21"/>
          </p:nvPr>
        </p:nvSpPr>
        <p:spPr>
          <a:xfrm>
            <a:off x="1527165" y="4229765"/>
            <a:ext cx="3316561" cy="759137"/>
          </a:xfrm>
        </p:spPr>
        <p:txBody>
          <a:bodyPr anchor="ctr" anchorCtr="0"/>
          <a:lstStyle>
            <a:lvl1pPr>
              <a:defRPr sz="1400" b="0">
                <a:solidFill>
                  <a:schemeClr val="tx2"/>
                </a:solidFill>
              </a:defRPr>
            </a:lvl1pPr>
          </a:lstStyle>
          <a:p>
            <a:pPr lvl="0"/>
            <a:r>
              <a:rPr lang="en-US"/>
              <a:t>Click to edit Master text styles</a:t>
            </a:r>
          </a:p>
        </p:txBody>
      </p:sp>
      <p:sp>
        <p:nvSpPr>
          <p:cNvPr id="27" name="Text Placeholder 18"/>
          <p:cNvSpPr>
            <a:spLocks noGrp="1"/>
          </p:cNvSpPr>
          <p:nvPr>
            <p:ph type="body" sz="quarter" idx="22"/>
          </p:nvPr>
        </p:nvSpPr>
        <p:spPr>
          <a:xfrm>
            <a:off x="6910416" y="1578950"/>
            <a:ext cx="3316561" cy="759137"/>
          </a:xfrm>
        </p:spPr>
        <p:txBody>
          <a:bodyPr anchor="ctr" anchorCtr="0"/>
          <a:lstStyle>
            <a:lvl1pPr>
              <a:defRPr sz="1400" b="0">
                <a:solidFill>
                  <a:schemeClr val="tx2"/>
                </a:solidFill>
              </a:defRPr>
            </a:lvl1pPr>
          </a:lstStyle>
          <a:p>
            <a:pPr lvl="0"/>
            <a:r>
              <a:rPr lang="en-US"/>
              <a:t>Click to edit Master text styles</a:t>
            </a:r>
          </a:p>
        </p:txBody>
      </p:sp>
      <p:sp>
        <p:nvSpPr>
          <p:cNvPr id="28" name="Text Placeholder 18"/>
          <p:cNvSpPr>
            <a:spLocks noGrp="1"/>
          </p:cNvSpPr>
          <p:nvPr>
            <p:ph type="body" sz="quarter" idx="23"/>
          </p:nvPr>
        </p:nvSpPr>
        <p:spPr>
          <a:xfrm>
            <a:off x="6910417" y="2901735"/>
            <a:ext cx="3316561" cy="759137"/>
          </a:xfrm>
        </p:spPr>
        <p:txBody>
          <a:bodyPr anchor="ctr" anchorCtr="0"/>
          <a:lstStyle>
            <a:lvl1pPr>
              <a:defRPr sz="1400" b="0">
                <a:solidFill>
                  <a:schemeClr val="tx2"/>
                </a:solidFill>
              </a:defRPr>
            </a:lvl1pPr>
          </a:lstStyle>
          <a:p>
            <a:pPr lvl="0"/>
            <a:r>
              <a:rPr lang="en-US"/>
              <a:t>Click to edit Master text styles</a:t>
            </a:r>
          </a:p>
        </p:txBody>
      </p:sp>
      <p:sp>
        <p:nvSpPr>
          <p:cNvPr id="29" name="Text Placeholder 18"/>
          <p:cNvSpPr>
            <a:spLocks noGrp="1"/>
          </p:cNvSpPr>
          <p:nvPr>
            <p:ph type="body" sz="quarter" idx="24"/>
          </p:nvPr>
        </p:nvSpPr>
        <p:spPr>
          <a:xfrm>
            <a:off x="6910417" y="4211293"/>
            <a:ext cx="3316561" cy="759137"/>
          </a:xfrm>
        </p:spPr>
        <p:txBody>
          <a:bodyPr anchor="ctr" anchorCtr="0"/>
          <a:lstStyle>
            <a:lvl1pPr>
              <a:defRPr sz="1400" b="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90520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Brea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98101" y="3353538"/>
            <a:ext cx="9808643" cy="594124"/>
          </a:xfrm>
        </p:spPr>
        <p:txBody>
          <a:bodyPr>
            <a:normAutofit/>
          </a:bodyPr>
          <a:lstStyle>
            <a:lvl1pPr marL="0" indent="0" algn="l">
              <a:lnSpc>
                <a:spcPct val="110000"/>
              </a:lnSpc>
              <a:buNone/>
              <a:defRPr lang="en-US" sz="1800" b="0" kern="1200" cap="all" baseline="0" dirty="0">
                <a:solidFill>
                  <a:schemeClr val="tx2"/>
                </a:solidFill>
                <a:latin typeface="Arial"/>
                <a:ea typeface="+mn-ea"/>
                <a:cs typeface="Aria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2" name="Title 1"/>
          <p:cNvSpPr>
            <a:spLocks noGrp="1"/>
          </p:cNvSpPr>
          <p:nvPr>
            <p:ph type="ctrTitle" hasCustomPrompt="1"/>
          </p:nvPr>
        </p:nvSpPr>
        <p:spPr>
          <a:xfrm>
            <a:off x="598099" y="1612241"/>
            <a:ext cx="9808644" cy="1800519"/>
          </a:xfrm>
        </p:spPr>
        <p:txBody>
          <a:bodyPr anchor="b" anchorCtr="0">
            <a:normAutofit/>
          </a:bodyPr>
          <a:lstStyle>
            <a:lvl1pPr algn="l">
              <a:lnSpc>
                <a:spcPct val="83000"/>
              </a:lnSpc>
              <a:defRPr kumimoji="0" lang="en-US" sz="4000" b="0" i="0" u="none" strike="noStrike" kern="0" cap="all" spc="0" normalizeH="0" baseline="0" dirty="0">
                <a:ln>
                  <a:noFill/>
                </a:ln>
                <a:solidFill>
                  <a:schemeClr val="tx2"/>
                </a:solidFill>
                <a:effectLst/>
                <a:uLnTx/>
                <a:uFillTx/>
                <a:latin typeface="Arial" panose="020B0604020202020204" pitchFamily="34" charset="0"/>
                <a:ea typeface="+mj-ea"/>
                <a:cs typeface="Arial" panose="020B0604020202020204" pitchFamily="34" charset="0"/>
              </a:defRPr>
            </a:lvl1pPr>
          </a:lstStyle>
          <a:p>
            <a:r>
              <a:rPr lang="en-US" dirty="0"/>
              <a:t>PRESENTATION TITLE</a:t>
            </a:r>
          </a:p>
        </p:txBody>
      </p:sp>
      <p:sp>
        <p:nvSpPr>
          <p:cNvPr id="11" name="object 3"/>
          <p:cNvSpPr/>
          <p:nvPr/>
        </p:nvSpPr>
        <p:spPr>
          <a:xfrm>
            <a:off x="0" y="2746080"/>
            <a:ext cx="228600" cy="685801"/>
          </a:xfrm>
          <a:custGeom>
            <a:avLst/>
            <a:gdLst/>
            <a:ahLst/>
            <a:cxnLst/>
            <a:rect l="l" t="t" r="r" b="b"/>
            <a:pathLst>
              <a:path w="228600" h="914400">
                <a:moveTo>
                  <a:pt x="0" y="914400"/>
                </a:moveTo>
                <a:lnTo>
                  <a:pt x="228600" y="914400"/>
                </a:lnTo>
                <a:lnTo>
                  <a:pt x="228600" y="0"/>
                </a:lnTo>
                <a:lnTo>
                  <a:pt x="0" y="0"/>
                </a:lnTo>
                <a:lnTo>
                  <a:pt x="0" y="914400"/>
                </a:lnTo>
                <a:close/>
              </a:path>
            </a:pathLst>
          </a:custGeom>
          <a:solidFill>
            <a:srgbClr val="D91E49"/>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latin typeface="Aria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10841888" y="6037810"/>
            <a:ext cx="959063" cy="262628"/>
          </a:xfrm>
          <a:prstGeom prst="rect">
            <a:avLst/>
          </a:prstGeom>
        </p:spPr>
      </p:pic>
      <p:sp>
        <p:nvSpPr>
          <p:cNvPr id="9" name="TextBox 8">
            <a:extLst>
              <a:ext uri="{FF2B5EF4-FFF2-40B4-BE49-F238E27FC236}">
                <a16:creationId xmlns:a16="http://schemas.microsoft.com/office/drawing/2014/main" id="{33445B73-0E11-4EB6-B039-07922906552A}"/>
              </a:ext>
            </a:extLst>
          </p:cNvPr>
          <p:cNvSpPr txBox="1"/>
          <p:nvPr userDrawn="1"/>
        </p:nvSpPr>
        <p:spPr>
          <a:xfrm>
            <a:off x="8074560" y="6518561"/>
            <a:ext cx="3953540" cy="200055"/>
          </a:xfrm>
          <a:prstGeom prst="rect">
            <a:avLst/>
          </a:prstGeom>
          <a:noFill/>
        </p:spPr>
        <p:txBody>
          <a:bodyPr wrap="square" rtlCol="0">
            <a:spAutoFit/>
          </a:bodyPr>
          <a:lstStyle/>
          <a:p>
            <a:pPr algn="r"/>
            <a:r>
              <a:rPr lang="en-GB" sz="700" dirty="0">
                <a:solidFill>
                  <a:schemeClr val="accent5"/>
                </a:solidFill>
              </a:rPr>
              <a:t>MA-MM-05931</a:t>
            </a:r>
          </a:p>
        </p:txBody>
      </p:sp>
    </p:spTree>
    <p:extLst>
      <p:ext uri="{BB962C8B-B14F-4D97-AF65-F5344CB8AC3E}">
        <p14:creationId xmlns:p14="http://schemas.microsoft.com/office/powerpoint/2010/main" val="245309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lide with minin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58777" y="1371602"/>
            <a:ext cx="10918825" cy="4675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Tree>
    <p:extLst>
      <p:ext uri="{BB962C8B-B14F-4D97-AF65-F5344CB8AC3E}">
        <p14:creationId xmlns:p14="http://schemas.microsoft.com/office/powerpoint/2010/main" val="242055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with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
        <p:nvSpPr>
          <p:cNvPr id="17" name="Text Placeholder 16"/>
          <p:cNvSpPr>
            <a:spLocks noGrp="1"/>
          </p:cNvSpPr>
          <p:nvPr>
            <p:ph type="body" sz="quarter" idx="13" hasCustomPrompt="1"/>
          </p:nvPr>
        </p:nvSpPr>
        <p:spPr>
          <a:xfrm>
            <a:off x="461092" y="1615893"/>
            <a:ext cx="987552" cy="740664"/>
          </a:xfrm>
          <a:solidFill>
            <a:schemeClr val="accent1"/>
          </a:solidFill>
        </p:spPr>
        <p:txBody>
          <a:bodyPr anchor="ctr" anchorCtr="0"/>
          <a:lstStyle>
            <a:lvl1pPr algn="ctr">
              <a:defRPr b="0">
                <a:solidFill>
                  <a:schemeClr val="bg1"/>
                </a:solidFill>
              </a:defRPr>
            </a:lvl1pPr>
          </a:lstStyle>
          <a:p>
            <a:pPr lvl="0"/>
            <a:r>
              <a:rPr lang="en-US"/>
              <a:t>#</a:t>
            </a:r>
          </a:p>
        </p:txBody>
      </p:sp>
      <p:sp>
        <p:nvSpPr>
          <p:cNvPr id="19" name="Text Placeholder 18"/>
          <p:cNvSpPr>
            <a:spLocks noGrp="1"/>
          </p:cNvSpPr>
          <p:nvPr>
            <p:ph type="body" sz="quarter" idx="14"/>
          </p:nvPr>
        </p:nvSpPr>
        <p:spPr>
          <a:xfrm>
            <a:off x="1509441" y="1597422"/>
            <a:ext cx="3316561" cy="759137"/>
          </a:xfrm>
        </p:spPr>
        <p:txBody>
          <a:bodyPr anchor="ctr" anchorCtr="0"/>
          <a:lstStyle>
            <a:lvl1pPr>
              <a:defRPr sz="1400" b="0">
                <a:solidFill>
                  <a:schemeClr val="tx2"/>
                </a:solidFill>
              </a:defRPr>
            </a:lvl1pPr>
          </a:lstStyle>
          <a:p>
            <a:pPr lvl="0"/>
            <a:r>
              <a:rPr lang="en-US"/>
              <a:t>Click to edit Master text styles</a:t>
            </a:r>
          </a:p>
        </p:txBody>
      </p:sp>
      <p:sp>
        <p:nvSpPr>
          <p:cNvPr id="20" name="Text Placeholder 16"/>
          <p:cNvSpPr>
            <a:spLocks noGrp="1"/>
          </p:cNvSpPr>
          <p:nvPr>
            <p:ph type="body" sz="quarter" idx="15" hasCustomPrompt="1"/>
          </p:nvPr>
        </p:nvSpPr>
        <p:spPr>
          <a:xfrm>
            <a:off x="462243" y="2922936"/>
            <a:ext cx="987552" cy="740664"/>
          </a:xfrm>
          <a:solidFill>
            <a:schemeClr val="accent2"/>
          </a:solidFill>
        </p:spPr>
        <p:txBody>
          <a:bodyPr anchor="ctr" anchorCtr="0"/>
          <a:lstStyle>
            <a:lvl1pPr algn="ctr">
              <a:defRPr b="0">
                <a:solidFill>
                  <a:schemeClr val="bg1"/>
                </a:solidFill>
              </a:defRPr>
            </a:lvl1pPr>
          </a:lstStyle>
          <a:p>
            <a:pPr lvl="0"/>
            <a:r>
              <a:rPr lang="en-US"/>
              <a:t>#</a:t>
            </a:r>
          </a:p>
        </p:txBody>
      </p:sp>
      <p:sp>
        <p:nvSpPr>
          <p:cNvPr id="21" name="Text Placeholder 16"/>
          <p:cNvSpPr>
            <a:spLocks noGrp="1"/>
          </p:cNvSpPr>
          <p:nvPr>
            <p:ph type="body" sz="quarter" idx="16" hasCustomPrompt="1"/>
          </p:nvPr>
        </p:nvSpPr>
        <p:spPr>
          <a:xfrm>
            <a:off x="462243" y="4231129"/>
            <a:ext cx="987552" cy="740664"/>
          </a:xfrm>
          <a:solidFill>
            <a:schemeClr val="accent3"/>
          </a:solidFill>
        </p:spPr>
        <p:txBody>
          <a:bodyPr anchor="ctr" anchorCtr="0"/>
          <a:lstStyle>
            <a:lvl1pPr algn="ctr">
              <a:defRPr b="0">
                <a:solidFill>
                  <a:schemeClr val="bg1"/>
                </a:solidFill>
              </a:defRPr>
            </a:lvl1pPr>
          </a:lstStyle>
          <a:p>
            <a:pPr lvl="0"/>
            <a:r>
              <a:rPr lang="en-US"/>
              <a:t>#</a:t>
            </a:r>
          </a:p>
        </p:txBody>
      </p:sp>
      <p:sp>
        <p:nvSpPr>
          <p:cNvPr id="22" name="Text Placeholder 16"/>
          <p:cNvSpPr>
            <a:spLocks noGrp="1"/>
          </p:cNvSpPr>
          <p:nvPr>
            <p:ph type="body" sz="quarter" idx="17" hasCustomPrompt="1"/>
          </p:nvPr>
        </p:nvSpPr>
        <p:spPr>
          <a:xfrm>
            <a:off x="5844863" y="1597421"/>
            <a:ext cx="987552" cy="740664"/>
          </a:xfrm>
          <a:solidFill>
            <a:schemeClr val="accent4"/>
          </a:solidFill>
        </p:spPr>
        <p:txBody>
          <a:bodyPr anchor="ctr" anchorCtr="0"/>
          <a:lstStyle>
            <a:lvl1pPr algn="ctr">
              <a:defRPr b="0">
                <a:solidFill>
                  <a:schemeClr val="bg1"/>
                </a:solidFill>
              </a:defRPr>
            </a:lvl1pPr>
          </a:lstStyle>
          <a:p>
            <a:pPr lvl="0"/>
            <a:r>
              <a:rPr lang="en-US"/>
              <a:t>#</a:t>
            </a:r>
          </a:p>
        </p:txBody>
      </p:sp>
      <p:sp>
        <p:nvSpPr>
          <p:cNvPr id="23" name="Text Placeholder 16"/>
          <p:cNvSpPr>
            <a:spLocks noGrp="1"/>
          </p:cNvSpPr>
          <p:nvPr>
            <p:ph type="body" sz="quarter" idx="18" hasCustomPrompt="1"/>
          </p:nvPr>
        </p:nvSpPr>
        <p:spPr>
          <a:xfrm>
            <a:off x="5844863" y="2924087"/>
            <a:ext cx="987552" cy="740664"/>
          </a:xfrm>
          <a:solidFill>
            <a:schemeClr val="accent5"/>
          </a:solidFill>
        </p:spPr>
        <p:txBody>
          <a:bodyPr anchor="ctr" anchorCtr="0"/>
          <a:lstStyle>
            <a:lvl1pPr algn="ctr">
              <a:defRPr b="0">
                <a:solidFill>
                  <a:schemeClr val="bg1"/>
                </a:solidFill>
              </a:defRPr>
            </a:lvl1pPr>
          </a:lstStyle>
          <a:p>
            <a:pPr lvl="0"/>
            <a:r>
              <a:rPr lang="en-US"/>
              <a:t>#</a:t>
            </a:r>
          </a:p>
        </p:txBody>
      </p:sp>
      <p:sp>
        <p:nvSpPr>
          <p:cNvPr id="24" name="Text Placeholder 16"/>
          <p:cNvSpPr>
            <a:spLocks noGrp="1"/>
          </p:cNvSpPr>
          <p:nvPr>
            <p:ph type="body" sz="quarter" idx="19" hasCustomPrompt="1"/>
          </p:nvPr>
        </p:nvSpPr>
        <p:spPr>
          <a:xfrm>
            <a:off x="5844863" y="4228399"/>
            <a:ext cx="987552" cy="740664"/>
          </a:xfrm>
          <a:solidFill>
            <a:schemeClr val="accent6"/>
          </a:solidFill>
        </p:spPr>
        <p:txBody>
          <a:bodyPr anchor="ctr" anchorCtr="0"/>
          <a:lstStyle>
            <a:lvl1pPr algn="ctr">
              <a:defRPr b="0">
                <a:solidFill>
                  <a:schemeClr val="bg1"/>
                </a:solidFill>
              </a:defRPr>
            </a:lvl1pPr>
          </a:lstStyle>
          <a:p>
            <a:pPr lvl="0"/>
            <a:r>
              <a:rPr lang="en-US"/>
              <a:t>#</a:t>
            </a:r>
          </a:p>
        </p:txBody>
      </p:sp>
      <p:sp>
        <p:nvSpPr>
          <p:cNvPr id="25" name="Text Placeholder 18"/>
          <p:cNvSpPr>
            <a:spLocks noGrp="1"/>
          </p:cNvSpPr>
          <p:nvPr>
            <p:ph type="body" sz="quarter" idx="20"/>
          </p:nvPr>
        </p:nvSpPr>
        <p:spPr>
          <a:xfrm>
            <a:off x="1527165" y="2920207"/>
            <a:ext cx="3316561" cy="759137"/>
          </a:xfrm>
        </p:spPr>
        <p:txBody>
          <a:bodyPr anchor="ctr" anchorCtr="0"/>
          <a:lstStyle>
            <a:lvl1pPr>
              <a:defRPr sz="1400" b="0">
                <a:solidFill>
                  <a:schemeClr val="tx2"/>
                </a:solidFill>
              </a:defRPr>
            </a:lvl1pPr>
          </a:lstStyle>
          <a:p>
            <a:pPr lvl="0"/>
            <a:r>
              <a:rPr lang="en-US"/>
              <a:t>Click to edit Master text styles</a:t>
            </a:r>
          </a:p>
        </p:txBody>
      </p:sp>
      <p:sp>
        <p:nvSpPr>
          <p:cNvPr id="26" name="Text Placeholder 18"/>
          <p:cNvSpPr>
            <a:spLocks noGrp="1"/>
          </p:cNvSpPr>
          <p:nvPr>
            <p:ph type="body" sz="quarter" idx="21"/>
          </p:nvPr>
        </p:nvSpPr>
        <p:spPr>
          <a:xfrm>
            <a:off x="1527165" y="4229765"/>
            <a:ext cx="3316561" cy="759137"/>
          </a:xfrm>
        </p:spPr>
        <p:txBody>
          <a:bodyPr anchor="ctr" anchorCtr="0"/>
          <a:lstStyle>
            <a:lvl1pPr>
              <a:defRPr sz="1400" b="0">
                <a:solidFill>
                  <a:schemeClr val="tx2"/>
                </a:solidFill>
              </a:defRPr>
            </a:lvl1pPr>
          </a:lstStyle>
          <a:p>
            <a:pPr lvl="0"/>
            <a:r>
              <a:rPr lang="en-US"/>
              <a:t>Click to edit Master text styles</a:t>
            </a:r>
          </a:p>
        </p:txBody>
      </p:sp>
      <p:sp>
        <p:nvSpPr>
          <p:cNvPr id="27" name="Text Placeholder 18"/>
          <p:cNvSpPr>
            <a:spLocks noGrp="1"/>
          </p:cNvSpPr>
          <p:nvPr>
            <p:ph type="body" sz="quarter" idx="22"/>
          </p:nvPr>
        </p:nvSpPr>
        <p:spPr>
          <a:xfrm>
            <a:off x="6910416" y="1578950"/>
            <a:ext cx="3316561" cy="759137"/>
          </a:xfrm>
        </p:spPr>
        <p:txBody>
          <a:bodyPr anchor="ctr" anchorCtr="0"/>
          <a:lstStyle>
            <a:lvl1pPr>
              <a:defRPr sz="1400" b="0">
                <a:solidFill>
                  <a:schemeClr val="tx2"/>
                </a:solidFill>
              </a:defRPr>
            </a:lvl1pPr>
          </a:lstStyle>
          <a:p>
            <a:pPr lvl="0"/>
            <a:r>
              <a:rPr lang="en-US"/>
              <a:t>Click to edit Master text styles</a:t>
            </a:r>
          </a:p>
        </p:txBody>
      </p:sp>
      <p:sp>
        <p:nvSpPr>
          <p:cNvPr id="28" name="Text Placeholder 18"/>
          <p:cNvSpPr>
            <a:spLocks noGrp="1"/>
          </p:cNvSpPr>
          <p:nvPr>
            <p:ph type="body" sz="quarter" idx="23"/>
          </p:nvPr>
        </p:nvSpPr>
        <p:spPr>
          <a:xfrm>
            <a:off x="6910417" y="2901735"/>
            <a:ext cx="3316561" cy="759137"/>
          </a:xfrm>
        </p:spPr>
        <p:txBody>
          <a:bodyPr anchor="ctr" anchorCtr="0"/>
          <a:lstStyle>
            <a:lvl1pPr>
              <a:defRPr sz="1400" b="0">
                <a:solidFill>
                  <a:schemeClr val="tx2"/>
                </a:solidFill>
              </a:defRPr>
            </a:lvl1pPr>
          </a:lstStyle>
          <a:p>
            <a:pPr lvl="0"/>
            <a:r>
              <a:rPr lang="en-US"/>
              <a:t>Click to edit Master text styles</a:t>
            </a:r>
          </a:p>
        </p:txBody>
      </p:sp>
      <p:sp>
        <p:nvSpPr>
          <p:cNvPr id="29" name="Text Placeholder 18"/>
          <p:cNvSpPr>
            <a:spLocks noGrp="1"/>
          </p:cNvSpPr>
          <p:nvPr>
            <p:ph type="body" sz="quarter" idx="24"/>
          </p:nvPr>
        </p:nvSpPr>
        <p:spPr>
          <a:xfrm>
            <a:off x="6910417" y="4211293"/>
            <a:ext cx="3316561" cy="759137"/>
          </a:xfrm>
        </p:spPr>
        <p:txBody>
          <a:bodyPr anchor="ctr" anchorCtr="0"/>
          <a:lstStyle>
            <a:lvl1pPr>
              <a:defRPr sz="1400" b="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98732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lide with heavy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58777" y="1371602"/>
            <a:ext cx="10694539" cy="4722103"/>
          </a:xfrm>
        </p:spPr>
        <p:txBody>
          <a:bodyPr/>
          <a:lstStyle>
            <a:lvl1pPr>
              <a:defRPr/>
            </a:lvl1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Tree>
    <p:extLst>
      <p:ext uri="{BB962C8B-B14F-4D97-AF65-F5344CB8AC3E}">
        <p14:creationId xmlns:p14="http://schemas.microsoft.com/office/powerpoint/2010/main" val="417530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with two clo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
        <p:nvSpPr>
          <p:cNvPr id="5" name="Content Placeholder 2"/>
          <p:cNvSpPr>
            <a:spLocks noGrp="1"/>
          </p:cNvSpPr>
          <p:nvPr>
            <p:ph idx="13"/>
          </p:nvPr>
        </p:nvSpPr>
        <p:spPr>
          <a:xfrm>
            <a:off x="5883907" y="1371601"/>
            <a:ext cx="5169408" cy="4412513"/>
          </a:xfrm>
        </p:spPr>
        <p:txBody>
          <a:bodyPr/>
          <a:lstStyle>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58773" y="1371600"/>
            <a:ext cx="5169408" cy="4412512"/>
          </a:xfrm>
        </p:spPr>
        <p:txBody>
          <a:bodyPr/>
          <a:lstStyle>
            <a:lvl1pPr>
              <a:defRPr/>
            </a:lvl1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05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with large image">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5883907" y="1371600"/>
            <a:ext cx="5169408" cy="4413250"/>
          </a:xfrm>
          <a:solidFill>
            <a:schemeClr val="bg2"/>
          </a:solidFill>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
        <p:nvSpPr>
          <p:cNvPr id="8" name="Content Placeholder 7"/>
          <p:cNvSpPr>
            <a:spLocks noGrp="1"/>
          </p:cNvSpPr>
          <p:nvPr>
            <p:ph sz="quarter" idx="14"/>
          </p:nvPr>
        </p:nvSpPr>
        <p:spPr>
          <a:xfrm>
            <a:off x="358775" y="1371600"/>
            <a:ext cx="5169408" cy="4412512"/>
          </a:xfrm>
        </p:spPr>
        <p:txBody>
          <a:bodyPr/>
          <a:lstStyle>
            <a:lvl1pPr>
              <a:defRPr/>
            </a:lvl1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023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with three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
        <p:nvSpPr>
          <p:cNvPr id="9" name="Content Placeholder 2"/>
          <p:cNvSpPr>
            <a:spLocks noGrp="1"/>
          </p:cNvSpPr>
          <p:nvPr>
            <p:ph idx="13" hasCustomPrompt="1"/>
          </p:nvPr>
        </p:nvSpPr>
        <p:spPr>
          <a:xfrm>
            <a:off x="4117213" y="1371600"/>
            <a:ext cx="3392424" cy="4412512"/>
          </a:xfrm>
        </p:spPr>
        <p:txBody>
          <a:bodyPr/>
          <a:lstStyle>
            <a:lvl1pPr marL="0" indent="0" algn="l" defTabSz="685800" rtl="0" eaLnBrk="1" latinLnBrk="0" hangingPunct="1">
              <a:lnSpc>
                <a:spcPct val="110000"/>
              </a:lnSpc>
              <a:spcBef>
                <a:spcPts val="750"/>
              </a:spcBef>
              <a:buFont typeface="Arial" panose="020B0604020202020204" pitchFamily="34" charset="0"/>
              <a:buNone/>
              <a:tabLst/>
              <a:defRPr lang="en-US" sz="1600" b="1" kern="1200" dirty="0" smtClean="0">
                <a:solidFill>
                  <a:schemeClr val="tx2"/>
                </a:solidFill>
                <a:latin typeface="Arial" panose="020B0604020202020204" pitchFamily="34" charset="0"/>
                <a:ea typeface="+mn-ea"/>
                <a:cs typeface="Arial" panose="020B0604020202020204" pitchFamily="34" charset="0"/>
              </a:defRPr>
            </a:lvl1pPr>
            <a:lvl3pPr>
              <a:defRPr lang="en-US" sz="1000" b="0" kern="1200" spc="-23" dirty="0">
                <a:solidFill>
                  <a:schemeClr val="tx2"/>
                </a:solidFill>
                <a:latin typeface="Arial"/>
                <a:ea typeface="+mn-ea"/>
                <a:cs typeface="Arial"/>
              </a:defRPr>
            </a:lvl3pPr>
            <a:lvl4pPr>
              <a:defRPr sz="1000"/>
            </a:lvl4pPr>
            <a:lvl5pPr>
              <a:defRPr sz="1000"/>
            </a:lvl5pPr>
          </a:lstStyle>
          <a:p>
            <a:pPr marL="0" marR="922496" lvl="0" indent="0" algn="l" defTabSz="685800" rtl="0" eaLnBrk="1" latinLnBrk="0" hangingPunct="1">
              <a:lnSpc>
                <a:spcPct val="110000"/>
              </a:lnSpc>
              <a:spcBef>
                <a:spcPts val="750"/>
              </a:spcBef>
              <a:buFont typeface="Arial" panose="020B0604020202020204" pitchFamily="34" charset="0"/>
              <a:buNone/>
            </a:pPr>
            <a:r>
              <a:rPr lang="en-US"/>
              <a:t>Header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hasCustomPrompt="1"/>
          </p:nvPr>
        </p:nvSpPr>
        <p:spPr>
          <a:xfrm>
            <a:off x="7875649" y="1371600"/>
            <a:ext cx="3392424" cy="4412512"/>
          </a:xfrm>
        </p:spPr>
        <p:txBody>
          <a:bodyPr/>
          <a:lstStyle>
            <a:lvl1pPr marL="0" indent="0" algn="l" defTabSz="685800" rtl="0" eaLnBrk="1" latinLnBrk="0" hangingPunct="1">
              <a:lnSpc>
                <a:spcPct val="110000"/>
              </a:lnSpc>
              <a:spcBef>
                <a:spcPts val="750"/>
              </a:spcBef>
              <a:buFont typeface="Arial" panose="020B0604020202020204" pitchFamily="34" charset="0"/>
              <a:buNone/>
              <a:defRPr lang="en-US" sz="1600" b="1" kern="1200" dirty="0" smtClean="0">
                <a:solidFill>
                  <a:schemeClr val="tx2"/>
                </a:solidFill>
                <a:latin typeface="Arial" panose="020B0604020202020204" pitchFamily="34" charset="0"/>
                <a:ea typeface="+mn-ea"/>
                <a:cs typeface="Arial" panose="020B0604020202020204" pitchFamily="34" charset="0"/>
              </a:defRPr>
            </a:lvl1pPr>
            <a:lvl3pPr>
              <a:defRPr lang="en-US" sz="1000" b="0" kern="1200" spc="-23" dirty="0">
                <a:solidFill>
                  <a:schemeClr val="tx2"/>
                </a:solidFill>
                <a:latin typeface="Arial"/>
                <a:ea typeface="+mn-ea"/>
                <a:cs typeface="Arial"/>
              </a:defRPr>
            </a:lvl3pPr>
            <a:lvl4pPr>
              <a:defRPr sz="1000"/>
            </a:lvl4pPr>
            <a:lvl5pPr>
              <a:defRPr sz="1000"/>
            </a:lvl5pPr>
          </a:lstStyle>
          <a:p>
            <a:pPr marL="0" marR="922496" lvl="0" indent="0" algn="l" defTabSz="685800" rtl="0" eaLnBrk="1" latinLnBrk="0" hangingPunct="1">
              <a:lnSpc>
                <a:spcPct val="110000"/>
              </a:lnSpc>
              <a:spcBef>
                <a:spcPts val="750"/>
              </a:spcBef>
              <a:buFont typeface="Arial" panose="020B0604020202020204" pitchFamily="34" charset="0"/>
              <a:buNone/>
            </a:pPr>
            <a:r>
              <a:rPr lang="en-US"/>
              <a:t>Header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5" hasCustomPrompt="1"/>
          </p:nvPr>
        </p:nvSpPr>
        <p:spPr>
          <a:xfrm>
            <a:off x="358775" y="1371600"/>
            <a:ext cx="3392424" cy="4413250"/>
          </a:xfrm>
        </p:spPr>
        <p:txBody>
          <a:bodyPr/>
          <a:lstStyle>
            <a:lvl1pPr>
              <a:defRPr lang="en-US" sz="1600" b="1" kern="1200" dirty="0" smtClean="0">
                <a:solidFill>
                  <a:schemeClr val="tx2"/>
                </a:solidFill>
                <a:latin typeface="Arial" panose="020B0604020202020204" pitchFamily="34" charset="0"/>
                <a:ea typeface="+mn-ea"/>
                <a:cs typeface="Arial" panose="020B0604020202020204" pitchFamily="34" charset="0"/>
              </a:defRPr>
            </a:lvl1pPr>
            <a:lvl3pPr>
              <a:defRPr sz="1000"/>
            </a:lvl3pPr>
            <a:lvl4pPr>
              <a:defRPr sz="1000"/>
            </a:lvl4pPr>
            <a:lvl5pPr>
              <a:defRPr sz="1000"/>
            </a:lvl5pPr>
          </a:lstStyle>
          <a:p>
            <a:pPr marL="0" lvl="0" indent="0" algn="l" defTabSz="685800" rtl="0" eaLnBrk="1" latinLnBrk="0" hangingPunct="1">
              <a:lnSpc>
                <a:spcPct val="110000"/>
              </a:lnSpc>
              <a:spcBef>
                <a:spcPts val="750"/>
              </a:spcBef>
              <a:buFont typeface="Arial" panose="020B0604020202020204" pitchFamily="34" charset="0"/>
              <a:buNone/>
            </a:pPr>
            <a:r>
              <a:rPr lang="en-US"/>
              <a:t>Header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88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with four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
        <p:nvSpPr>
          <p:cNvPr id="12" name="Content Placeholder 11"/>
          <p:cNvSpPr>
            <a:spLocks noGrp="1"/>
          </p:cNvSpPr>
          <p:nvPr>
            <p:ph sz="quarter" idx="15" hasCustomPrompt="1"/>
          </p:nvPr>
        </p:nvSpPr>
        <p:spPr>
          <a:xfrm>
            <a:off x="358775" y="1371600"/>
            <a:ext cx="2501384" cy="4413250"/>
          </a:xfrm>
        </p:spPr>
        <p:txBody>
          <a:bodyPr/>
          <a:lstStyle>
            <a:lvl1pPr>
              <a:defRPr lang="en-US" sz="1400" b="1" kern="1200" dirty="0" smtClean="0">
                <a:solidFill>
                  <a:schemeClr val="tx2"/>
                </a:solidFill>
                <a:latin typeface="Arial" panose="020B0604020202020204" pitchFamily="34" charset="0"/>
                <a:ea typeface="+mn-ea"/>
                <a:cs typeface="Arial" panose="020B0604020202020204" pitchFamily="34" charset="0"/>
              </a:defRPr>
            </a:lvl1pPr>
            <a:lvl3pPr>
              <a:defRPr sz="1000"/>
            </a:lvl3pPr>
            <a:lvl4pPr>
              <a:defRPr sz="1000"/>
            </a:lvl4pPr>
            <a:lvl5pPr>
              <a:defRPr sz="1000"/>
            </a:lvl5pPr>
          </a:lstStyle>
          <a:p>
            <a:pPr marL="0" lvl="0" indent="0" algn="l" defTabSz="685800" rtl="0" eaLnBrk="1" latinLnBrk="0" hangingPunct="1">
              <a:lnSpc>
                <a:spcPct val="110000"/>
              </a:lnSpc>
              <a:spcBef>
                <a:spcPts val="750"/>
              </a:spcBef>
              <a:buFont typeface="Arial" panose="020B0604020202020204" pitchFamily="34" charset="0"/>
              <a:buNone/>
            </a:pPr>
            <a:r>
              <a:rPr lang="en-US"/>
              <a:t>Header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11"/>
          <p:cNvSpPr>
            <a:spLocks noGrp="1"/>
          </p:cNvSpPr>
          <p:nvPr>
            <p:ph sz="quarter" idx="16" hasCustomPrompt="1"/>
          </p:nvPr>
        </p:nvSpPr>
        <p:spPr>
          <a:xfrm>
            <a:off x="3164588" y="1371600"/>
            <a:ext cx="2501384" cy="4413250"/>
          </a:xfrm>
        </p:spPr>
        <p:txBody>
          <a:bodyPr/>
          <a:lstStyle>
            <a:lvl1pPr>
              <a:defRPr lang="en-US" sz="1400" b="1" kern="1200" dirty="0" smtClean="0">
                <a:solidFill>
                  <a:schemeClr val="tx2"/>
                </a:solidFill>
                <a:latin typeface="Arial" panose="020B0604020202020204" pitchFamily="34" charset="0"/>
                <a:ea typeface="+mn-ea"/>
                <a:cs typeface="Arial" panose="020B0604020202020204" pitchFamily="34" charset="0"/>
              </a:defRPr>
            </a:lvl1pPr>
            <a:lvl3pPr>
              <a:defRPr sz="1000"/>
            </a:lvl3pPr>
            <a:lvl4pPr>
              <a:defRPr sz="1000"/>
            </a:lvl4pPr>
            <a:lvl5pPr>
              <a:defRPr sz="1000"/>
            </a:lvl5pPr>
          </a:lstStyle>
          <a:p>
            <a:pPr marL="0" lvl="0" indent="0" algn="l" defTabSz="685800" rtl="0" eaLnBrk="1" latinLnBrk="0" hangingPunct="1">
              <a:lnSpc>
                <a:spcPct val="110000"/>
              </a:lnSpc>
              <a:spcBef>
                <a:spcPts val="750"/>
              </a:spcBef>
              <a:buFont typeface="Arial" panose="020B0604020202020204" pitchFamily="34" charset="0"/>
              <a:buNone/>
            </a:pPr>
            <a:r>
              <a:rPr lang="en-US"/>
              <a:t>Header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11"/>
          <p:cNvSpPr>
            <a:spLocks noGrp="1"/>
          </p:cNvSpPr>
          <p:nvPr>
            <p:ph sz="quarter" idx="17" hasCustomPrompt="1"/>
          </p:nvPr>
        </p:nvSpPr>
        <p:spPr>
          <a:xfrm>
            <a:off x="5970403" y="1371600"/>
            <a:ext cx="2501384" cy="4413250"/>
          </a:xfrm>
        </p:spPr>
        <p:txBody>
          <a:bodyPr/>
          <a:lstStyle>
            <a:lvl1pPr>
              <a:defRPr lang="en-US" sz="1400" b="1" kern="1200" dirty="0" smtClean="0">
                <a:solidFill>
                  <a:schemeClr val="tx2"/>
                </a:solidFill>
                <a:latin typeface="Arial" panose="020B0604020202020204" pitchFamily="34" charset="0"/>
                <a:ea typeface="+mn-ea"/>
                <a:cs typeface="Arial" panose="020B0604020202020204" pitchFamily="34" charset="0"/>
              </a:defRPr>
            </a:lvl1pPr>
            <a:lvl3pPr>
              <a:defRPr sz="1000"/>
            </a:lvl3pPr>
            <a:lvl4pPr>
              <a:defRPr sz="1000"/>
            </a:lvl4pPr>
            <a:lvl5pPr>
              <a:defRPr sz="1000"/>
            </a:lvl5pPr>
          </a:lstStyle>
          <a:p>
            <a:pPr marL="0" lvl="0" indent="0" algn="l" defTabSz="685800" rtl="0" eaLnBrk="1" latinLnBrk="0" hangingPunct="1">
              <a:lnSpc>
                <a:spcPct val="110000"/>
              </a:lnSpc>
              <a:spcBef>
                <a:spcPts val="750"/>
              </a:spcBef>
              <a:buFont typeface="Arial" panose="020B0604020202020204" pitchFamily="34" charset="0"/>
              <a:buNone/>
            </a:pPr>
            <a:r>
              <a:rPr lang="en-US"/>
              <a:t>Header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1"/>
          <p:cNvSpPr>
            <a:spLocks noGrp="1"/>
          </p:cNvSpPr>
          <p:nvPr>
            <p:ph sz="quarter" idx="18" hasCustomPrompt="1"/>
          </p:nvPr>
        </p:nvSpPr>
        <p:spPr>
          <a:xfrm>
            <a:off x="8776216" y="1371600"/>
            <a:ext cx="2501384" cy="4413250"/>
          </a:xfrm>
        </p:spPr>
        <p:txBody>
          <a:bodyPr/>
          <a:lstStyle>
            <a:lvl1pPr>
              <a:defRPr lang="en-US" sz="1400" b="1" kern="1200" dirty="0" smtClean="0">
                <a:solidFill>
                  <a:schemeClr val="tx2"/>
                </a:solidFill>
                <a:latin typeface="Arial" panose="020B0604020202020204" pitchFamily="34" charset="0"/>
                <a:ea typeface="+mn-ea"/>
                <a:cs typeface="Arial" panose="020B0604020202020204" pitchFamily="34" charset="0"/>
              </a:defRPr>
            </a:lvl1pPr>
            <a:lvl3pPr>
              <a:defRPr sz="1000"/>
            </a:lvl3pPr>
            <a:lvl4pPr>
              <a:defRPr sz="1000"/>
            </a:lvl4pPr>
            <a:lvl5pPr>
              <a:defRPr sz="1000"/>
            </a:lvl5pPr>
          </a:lstStyle>
          <a:p>
            <a:pPr marL="0" lvl="0" indent="0" algn="l" defTabSz="685800" rtl="0" eaLnBrk="1" latinLnBrk="0" hangingPunct="1">
              <a:lnSpc>
                <a:spcPct val="110000"/>
              </a:lnSpc>
              <a:spcBef>
                <a:spcPts val="750"/>
              </a:spcBef>
              <a:buFont typeface="Arial" panose="020B0604020202020204" pitchFamily="34" charset="0"/>
              <a:buNone/>
            </a:pPr>
            <a:r>
              <a:rPr lang="en-US"/>
              <a:t>Header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99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with bi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118512" y="1371602"/>
            <a:ext cx="9235289" cy="4675973"/>
          </a:xfrm>
        </p:spPr>
        <p:txBody>
          <a:bodyPr/>
          <a:lstStyle>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
        <p:nvSpPr>
          <p:cNvPr id="5" name="Picture Placeholder 4"/>
          <p:cNvSpPr>
            <a:spLocks noGrp="1"/>
          </p:cNvSpPr>
          <p:nvPr>
            <p:ph type="pic" sz="quarter" idx="13" hasCustomPrompt="1"/>
          </p:nvPr>
        </p:nvSpPr>
        <p:spPr>
          <a:xfrm>
            <a:off x="478465" y="1467447"/>
            <a:ext cx="1435395" cy="1418629"/>
          </a:xfrm>
          <a:solidFill>
            <a:schemeClr val="bg2"/>
          </a:solidFill>
        </p:spPr>
        <p:txBody>
          <a:bodyPr wrap="none">
            <a:normAutofit/>
          </a:bodyPr>
          <a:lstStyle>
            <a:lvl1pPr>
              <a:defRPr sz="788"/>
            </a:lvl1pPr>
          </a:lstStyle>
          <a:p>
            <a:r>
              <a:rPr lang="en-US"/>
              <a:t>Click to add image</a:t>
            </a:r>
          </a:p>
        </p:txBody>
      </p:sp>
    </p:spTree>
    <p:extLst>
      <p:ext uri="{BB962C8B-B14F-4D97-AF65-F5344CB8AC3E}">
        <p14:creationId xmlns:p14="http://schemas.microsoft.com/office/powerpoint/2010/main" val="93362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Tree>
    <p:extLst>
      <p:ext uri="{BB962C8B-B14F-4D97-AF65-F5344CB8AC3E}">
        <p14:creationId xmlns:p14="http://schemas.microsoft.com/office/powerpoint/2010/main" val="18509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Tree>
    <p:extLst>
      <p:ext uri="{BB962C8B-B14F-4D97-AF65-F5344CB8AC3E}">
        <p14:creationId xmlns:p14="http://schemas.microsoft.com/office/powerpoint/2010/main" val="289509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DF17-DAC7-4971-8BEB-BF9389946D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8A0DA5-EFD3-4CFB-9C83-F16AEC7051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C23025C5-03B1-479F-BF7B-196DBCE2A285}"/>
              </a:ext>
            </a:extLst>
          </p:cNvPr>
          <p:cNvSpPr>
            <a:spLocks noGrp="1"/>
          </p:cNvSpPr>
          <p:nvPr>
            <p:ph type="sldNum" sz="quarter" idx="12"/>
          </p:nvPr>
        </p:nvSpPr>
        <p:spPr/>
        <p:txBody>
          <a:bodyPr/>
          <a:lstStyle/>
          <a:p>
            <a:fld id="{9BCE729F-CD65-4BB2-91EE-CC0EA66D8A8F}" type="slidenum">
              <a:rPr lang="en-US" smtClean="0"/>
              <a:t>‹#›</a:t>
            </a:fld>
            <a:endParaRPr lang="en-US"/>
          </a:p>
        </p:txBody>
      </p:sp>
    </p:spTree>
    <p:extLst>
      <p:ext uri="{BB962C8B-B14F-4D97-AF65-F5344CB8AC3E}">
        <p14:creationId xmlns:p14="http://schemas.microsoft.com/office/powerpoint/2010/main" val="806479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0919FD13-1E3C-4032-9F19-BB4CC0409FA9}"/>
              </a:ext>
            </a:extLst>
          </p:cNvPr>
          <p:cNvSpPr>
            <a:spLocks noGrp="1"/>
          </p:cNvSpPr>
          <p:nvPr>
            <p:ph idx="1"/>
          </p:nvPr>
        </p:nvSpPr>
        <p:spPr>
          <a:xfrm>
            <a:off x="717452" y="1181819"/>
            <a:ext cx="10832656" cy="48819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717452" y="6177652"/>
            <a:ext cx="9451783" cy="374440"/>
          </a:xfrm>
          <a:prstGeom prst="rect">
            <a:avLst/>
          </a:prstGeom>
        </p:spPr>
        <p:txBody>
          <a:bodyPr anchor="b"/>
          <a:lstStyle/>
          <a:p>
            <a:endParaRPr lang="en-SG"/>
          </a:p>
        </p:txBody>
      </p:sp>
      <p:sp>
        <p:nvSpPr>
          <p:cNvPr id="14" name="TextBox 13">
            <a:extLst>
              <a:ext uri="{FF2B5EF4-FFF2-40B4-BE49-F238E27FC236}">
                <a16:creationId xmlns:a16="http://schemas.microsoft.com/office/drawing/2014/main" id="{B2B4298D-A48A-4328-BE1C-B2CE94291720}"/>
              </a:ext>
            </a:extLst>
          </p:cNvPr>
          <p:cNvSpPr txBox="1"/>
          <p:nvPr userDrawn="1"/>
        </p:nvSpPr>
        <p:spPr>
          <a:xfrm>
            <a:off x="5536390" y="6622034"/>
            <a:ext cx="1119217" cy="215444"/>
          </a:xfrm>
          <a:prstGeom prst="rect">
            <a:avLst/>
          </a:prstGeom>
          <a:noFill/>
        </p:spPr>
        <p:txBody>
          <a:bodyPr wrap="none" rtlCol="0">
            <a:spAutoFit/>
          </a:bodyPr>
          <a:lstStyle/>
          <a:p>
            <a:r>
              <a:rPr lang="en-SG" sz="800">
                <a:solidFill>
                  <a:schemeClr val="bg1"/>
                </a:solidFill>
              </a:rPr>
              <a:t>For internal use only</a:t>
            </a:r>
          </a:p>
        </p:txBody>
      </p:sp>
    </p:spTree>
    <p:extLst>
      <p:ext uri="{BB962C8B-B14F-4D97-AF65-F5344CB8AC3E}">
        <p14:creationId xmlns:p14="http://schemas.microsoft.com/office/powerpoint/2010/main" val="139585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Brea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98101" y="3353538"/>
            <a:ext cx="9808643" cy="594124"/>
          </a:xfrm>
        </p:spPr>
        <p:txBody>
          <a:bodyPr>
            <a:normAutofit/>
          </a:bodyPr>
          <a:lstStyle>
            <a:lvl1pPr marL="0" indent="0" algn="l">
              <a:lnSpc>
                <a:spcPct val="110000"/>
              </a:lnSpc>
              <a:buNone/>
              <a:defRPr lang="en-US" sz="1800" b="0" kern="1200" cap="all" baseline="0" dirty="0">
                <a:solidFill>
                  <a:schemeClr val="tx2"/>
                </a:solidFill>
                <a:latin typeface="Arial"/>
                <a:ea typeface="+mn-ea"/>
                <a:cs typeface="Aria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2" name="Title 1"/>
          <p:cNvSpPr>
            <a:spLocks noGrp="1"/>
          </p:cNvSpPr>
          <p:nvPr>
            <p:ph type="ctrTitle" hasCustomPrompt="1"/>
          </p:nvPr>
        </p:nvSpPr>
        <p:spPr>
          <a:xfrm>
            <a:off x="598099" y="1612241"/>
            <a:ext cx="9808644" cy="1800519"/>
          </a:xfrm>
        </p:spPr>
        <p:txBody>
          <a:bodyPr anchor="b" anchorCtr="0">
            <a:normAutofit/>
          </a:bodyPr>
          <a:lstStyle>
            <a:lvl1pPr algn="l">
              <a:lnSpc>
                <a:spcPct val="83000"/>
              </a:lnSpc>
              <a:defRPr kumimoji="0" lang="en-US" sz="4000" b="0" i="0" u="none" strike="noStrike" kern="0" cap="all" spc="0" normalizeH="0" baseline="0" dirty="0">
                <a:ln>
                  <a:noFill/>
                </a:ln>
                <a:solidFill>
                  <a:schemeClr val="tx2"/>
                </a:solidFill>
                <a:effectLst/>
                <a:uLnTx/>
                <a:uFillTx/>
                <a:latin typeface="Arial" panose="020B0604020202020204" pitchFamily="34" charset="0"/>
                <a:ea typeface="+mj-ea"/>
                <a:cs typeface="Arial" panose="020B0604020202020204" pitchFamily="34" charset="0"/>
              </a:defRPr>
            </a:lvl1pPr>
          </a:lstStyle>
          <a:p>
            <a:r>
              <a:rPr lang="en-US" dirty="0"/>
              <a:t>PRESENTATION TITLE</a:t>
            </a:r>
          </a:p>
        </p:txBody>
      </p:sp>
      <p:sp>
        <p:nvSpPr>
          <p:cNvPr id="11" name="object 3"/>
          <p:cNvSpPr/>
          <p:nvPr/>
        </p:nvSpPr>
        <p:spPr>
          <a:xfrm>
            <a:off x="0" y="2746080"/>
            <a:ext cx="228600" cy="685801"/>
          </a:xfrm>
          <a:custGeom>
            <a:avLst/>
            <a:gdLst/>
            <a:ahLst/>
            <a:cxnLst/>
            <a:rect l="l" t="t" r="r" b="b"/>
            <a:pathLst>
              <a:path w="228600" h="914400">
                <a:moveTo>
                  <a:pt x="0" y="914400"/>
                </a:moveTo>
                <a:lnTo>
                  <a:pt x="228600" y="914400"/>
                </a:lnTo>
                <a:lnTo>
                  <a:pt x="228600" y="0"/>
                </a:lnTo>
                <a:lnTo>
                  <a:pt x="0" y="0"/>
                </a:lnTo>
                <a:lnTo>
                  <a:pt x="0" y="914400"/>
                </a:lnTo>
                <a:close/>
              </a:path>
            </a:pathLst>
          </a:custGeom>
          <a:solidFill>
            <a:srgbClr val="D91E49"/>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latin typeface="Aria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10841888" y="6037810"/>
            <a:ext cx="959063" cy="262628"/>
          </a:xfrm>
          <a:prstGeom prst="rect">
            <a:avLst/>
          </a:prstGeom>
        </p:spPr>
      </p:pic>
      <p:sp>
        <p:nvSpPr>
          <p:cNvPr id="9" name="TextBox 8">
            <a:extLst>
              <a:ext uri="{FF2B5EF4-FFF2-40B4-BE49-F238E27FC236}">
                <a16:creationId xmlns:a16="http://schemas.microsoft.com/office/drawing/2014/main" id="{33445B73-0E11-4EB6-B039-07922906552A}"/>
              </a:ext>
            </a:extLst>
          </p:cNvPr>
          <p:cNvSpPr txBox="1"/>
          <p:nvPr userDrawn="1"/>
        </p:nvSpPr>
        <p:spPr>
          <a:xfrm>
            <a:off x="8074560" y="6518561"/>
            <a:ext cx="3953540" cy="200055"/>
          </a:xfrm>
          <a:prstGeom prst="rect">
            <a:avLst/>
          </a:prstGeom>
          <a:noFill/>
        </p:spPr>
        <p:txBody>
          <a:bodyPr wrap="square" rtlCol="0">
            <a:spAutoFit/>
          </a:bodyPr>
          <a:lstStyle/>
          <a:p>
            <a:pPr algn="r"/>
            <a:r>
              <a:rPr lang="en-GB" sz="700" dirty="0">
                <a:solidFill>
                  <a:schemeClr val="accent5"/>
                </a:solidFill>
              </a:rPr>
              <a:t>MA-MM-05931</a:t>
            </a:r>
          </a:p>
        </p:txBody>
      </p:sp>
    </p:spTree>
    <p:extLst>
      <p:ext uri="{BB962C8B-B14F-4D97-AF65-F5344CB8AC3E}">
        <p14:creationId xmlns:p14="http://schemas.microsoft.com/office/powerpoint/2010/main" val="79085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7547287C-DC5B-4CE6-B102-92E67C5561E4}"/>
              </a:ext>
            </a:extLst>
          </p:cNvPr>
          <p:cNvSpPr>
            <a:spLocks noGrp="1"/>
          </p:cNvSpPr>
          <p:nvPr>
            <p:ph type="ftr" sz="quarter" idx="11"/>
          </p:nvPr>
        </p:nvSpPr>
        <p:spPr>
          <a:xfrm>
            <a:off x="717452" y="6152681"/>
            <a:ext cx="9323695" cy="374440"/>
          </a:xfrm>
          <a:prstGeom prst="rect">
            <a:avLst/>
          </a:prstGeom>
        </p:spPr>
        <p:txBody>
          <a:bodyPr anchor="b"/>
          <a:lstStyle/>
          <a:p>
            <a:endParaRPr lang="en-SG"/>
          </a:p>
        </p:txBody>
      </p:sp>
      <p:sp>
        <p:nvSpPr>
          <p:cNvPr id="19" name="Rectangle 18">
            <a:extLst>
              <a:ext uri="{FF2B5EF4-FFF2-40B4-BE49-F238E27FC236}">
                <a16:creationId xmlns:a16="http://schemas.microsoft.com/office/drawing/2014/main" id="{D48BA23D-FEF2-4475-8A79-AD3C3D9B8B67}"/>
              </a:ext>
            </a:extLst>
          </p:cNvPr>
          <p:cNvSpPr/>
          <p:nvPr userDrawn="1"/>
        </p:nvSpPr>
        <p:spPr>
          <a:xfrm>
            <a:off x="717452" y="1035284"/>
            <a:ext cx="10832656" cy="45719"/>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TextBox 15">
            <a:extLst>
              <a:ext uri="{FF2B5EF4-FFF2-40B4-BE49-F238E27FC236}">
                <a16:creationId xmlns:a16="http://schemas.microsoft.com/office/drawing/2014/main" id="{ECDFB653-1A64-4CA6-B41B-35B72C805266}"/>
              </a:ext>
            </a:extLst>
          </p:cNvPr>
          <p:cNvSpPr txBox="1"/>
          <p:nvPr userDrawn="1"/>
        </p:nvSpPr>
        <p:spPr>
          <a:xfrm>
            <a:off x="5536390" y="6622034"/>
            <a:ext cx="1119217" cy="215444"/>
          </a:xfrm>
          <a:prstGeom prst="rect">
            <a:avLst/>
          </a:prstGeom>
          <a:noFill/>
        </p:spPr>
        <p:txBody>
          <a:bodyPr wrap="none" rtlCol="0">
            <a:spAutoFit/>
          </a:bodyPr>
          <a:lstStyle/>
          <a:p>
            <a:r>
              <a:rPr lang="en-SG" sz="800">
                <a:solidFill>
                  <a:schemeClr val="bg1"/>
                </a:solidFill>
              </a:rPr>
              <a:t>For internal use only</a:t>
            </a:r>
          </a:p>
        </p:txBody>
      </p:sp>
    </p:spTree>
    <p:extLst>
      <p:ext uri="{BB962C8B-B14F-4D97-AF65-F5344CB8AC3E}">
        <p14:creationId xmlns:p14="http://schemas.microsoft.com/office/powerpoint/2010/main" val="302139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lide with minin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58777" y="1371602"/>
            <a:ext cx="10918825" cy="4675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Tree>
    <p:extLst>
      <p:ext uri="{BB962C8B-B14F-4D97-AF65-F5344CB8AC3E}">
        <p14:creationId xmlns:p14="http://schemas.microsoft.com/office/powerpoint/2010/main" val="83268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ide with heavy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58777" y="1371602"/>
            <a:ext cx="10694539" cy="4722103"/>
          </a:xfrm>
        </p:spPr>
        <p:txBody>
          <a:bodyPr/>
          <a:lstStyle>
            <a:lvl1pPr>
              <a:defRPr/>
            </a:lvl1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Tree>
    <p:extLst>
      <p:ext uri="{BB962C8B-B14F-4D97-AF65-F5344CB8AC3E}">
        <p14:creationId xmlns:p14="http://schemas.microsoft.com/office/powerpoint/2010/main" val="130858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with two clo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
        <p:nvSpPr>
          <p:cNvPr id="5" name="Content Placeholder 2"/>
          <p:cNvSpPr>
            <a:spLocks noGrp="1"/>
          </p:cNvSpPr>
          <p:nvPr>
            <p:ph idx="13"/>
          </p:nvPr>
        </p:nvSpPr>
        <p:spPr>
          <a:xfrm>
            <a:off x="5883907" y="1371601"/>
            <a:ext cx="5169408" cy="4412513"/>
          </a:xfrm>
        </p:spPr>
        <p:txBody>
          <a:bodyPr/>
          <a:lstStyle>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58773" y="1371600"/>
            <a:ext cx="5169408" cy="4412512"/>
          </a:xfrm>
        </p:spPr>
        <p:txBody>
          <a:bodyPr/>
          <a:lstStyle>
            <a:lvl1pPr>
              <a:defRPr/>
            </a:lvl1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833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with large image">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5883907" y="1371600"/>
            <a:ext cx="5169408" cy="4413250"/>
          </a:xfrm>
          <a:solidFill>
            <a:schemeClr val="bg2"/>
          </a:solidFill>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
        <p:nvSpPr>
          <p:cNvPr id="8" name="Content Placeholder 7"/>
          <p:cNvSpPr>
            <a:spLocks noGrp="1"/>
          </p:cNvSpPr>
          <p:nvPr>
            <p:ph sz="quarter" idx="14"/>
          </p:nvPr>
        </p:nvSpPr>
        <p:spPr>
          <a:xfrm>
            <a:off x="358775" y="1371600"/>
            <a:ext cx="5169408" cy="4412512"/>
          </a:xfrm>
        </p:spPr>
        <p:txBody>
          <a:bodyPr/>
          <a:lstStyle>
            <a:lvl1pPr>
              <a:defRPr/>
            </a:lvl1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241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with three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
        <p:nvSpPr>
          <p:cNvPr id="9" name="Content Placeholder 2"/>
          <p:cNvSpPr>
            <a:spLocks noGrp="1"/>
          </p:cNvSpPr>
          <p:nvPr>
            <p:ph idx="13" hasCustomPrompt="1"/>
          </p:nvPr>
        </p:nvSpPr>
        <p:spPr>
          <a:xfrm>
            <a:off x="4117213" y="1371600"/>
            <a:ext cx="3392424" cy="4412512"/>
          </a:xfrm>
        </p:spPr>
        <p:txBody>
          <a:bodyPr/>
          <a:lstStyle>
            <a:lvl1pPr marL="0" indent="0" algn="l" defTabSz="685800" rtl="0" eaLnBrk="1" latinLnBrk="0" hangingPunct="1">
              <a:lnSpc>
                <a:spcPct val="110000"/>
              </a:lnSpc>
              <a:spcBef>
                <a:spcPts val="750"/>
              </a:spcBef>
              <a:buFont typeface="Arial" panose="020B0604020202020204" pitchFamily="34" charset="0"/>
              <a:buNone/>
              <a:tabLst/>
              <a:defRPr lang="en-US" sz="1600" b="1" kern="1200" dirty="0" smtClean="0">
                <a:solidFill>
                  <a:schemeClr val="tx2"/>
                </a:solidFill>
                <a:latin typeface="Arial" panose="020B0604020202020204" pitchFamily="34" charset="0"/>
                <a:ea typeface="+mn-ea"/>
                <a:cs typeface="Arial" panose="020B0604020202020204" pitchFamily="34" charset="0"/>
              </a:defRPr>
            </a:lvl1pPr>
            <a:lvl3pPr>
              <a:defRPr lang="en-US" sz="1000" b="0" kern="1200" spc="-23" dirty="0">
                <a:solidFill>
                  <a:schemeClr val="tx2"/>
                </a:solidFill>
                <a:latin typeface="Arial"/>
                <a:ea typeface="+mn-ea"/>
                <a:cs typeface="Arial"/>
              </a:defRPr>
            </a:lvl3pPr>
            <a:lvl4pPr>
              <a:defRPr sz="1000"/>
            </a:lvl4pPr>
            <a:lvl5pPr>
              <a:defRPr sz="1000"/>
            </a:lvl5pPr>
          </a:lstStyle>
          <a:p>
            <a:pPr marL="0" marR="922496" lvl="0" indent="0" algn="l" defTabSz="685800" rtl="0" eaLnBrk="1" latinLnBrk="0" hangingPunct="1">
              <a:lnSpc>
                <a:spcPct val="110000"/>
              </a:lnSpc>
              <a:spcBef>
                <a:spcPts val="750"/>
              </a:spcBef>
              <a:buFont typeface="Arial" panose="020B0604020202020204" pitchFamily="34" charset="0"/>
              <a:buNone/>
            </a:pPr>
            <a:r>
              <a:rPr lang="en-US"/>
              <a:t>Header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hasCustomPrompt="1"/>
          </p:nvPr>
        </p:nvSpPr>
        <p:spPr>
          <a:xfrm>
            <a:off x="7875649" y="1371600"/>
            <a:ext cx="3392424" cy="4412512"/>
          </a:xfrm>
        </p:spPr>
        <p:txBody>
          <a:bodyPr/>
          <a:lstStyle>
            <a:lvl1pPr marL="0" indent="0" algn="l" defTabSz="685800" rtl="0" eaLnBrk="1" latinLnBrk="0" hangingPunct="1">
              <a:lnSpc>
                <a:spcPct val="110000"/>
              </a:lnSpc>
              <a:spcBef>
                <a:spcPts val="750"/>
              </a:spcBef>
              <a:buFont typeface="Arial" panose="020B0604020202020204" pitchFamily="34" charset="0"/>
              <a:buNone/>
              <a:defRPr lang="en-US" sz="1600" b="1" kern="1200" dirty="0" smtClean="0">
                <a:solidFill>
                  <a:schemeClr val="tx2"/>
                </a:solidFill>
                <a:latin typeface="Arial" panose="020B0604020202020204" pitchFamily="34" charset="0"/>
                <a:ea typeface="+mn-ea"/>
                <a:cs typeface="Arial" panose="020B0604020202020204" pitchFamily="34" charset="0"/>
              </a:defRPr>
            </a:lvl1pPr>
            <a:lvl3pPr>
              <a:defRPr lang="en-US" sz="1000" b="0" kern="1200" spc="-23" dirty="0">
                <a:solidFill>
                  <a:schemeClr val="tx2"/>
                </a:solidFill>
                <a:latin typeface="Arial"/>
                <a:ea typeface="+mn-ea"/>
                <a:cs typeface="Arial"/>
              </a:defRPr>
            </a:lvl3pPr>
            <a:lvl4pPr>
              <a:defRPr sz="1000"/>
            </a:lvl4pPr>
            <a:lvl5pPr>
              <a:defRPr sz="1000"/>
            </a:lvl5pPr>
          </a:lstStyle>
          <a:p>
            <a:pPr marL="0" marR="922496" lvl="0" indent="0" algn="l" defTabSz="685800" rtl="0" eaLnBrk="1" latinLnBrk="0" hangingPunct="1">
              <a:lnSpc>
                <a:spcPct val="110000"/>
              </a:lnSpc>
              <a:spcBef>
                <a:spcPts val="750"/>
              </a:spcBef>
              <a:buFont typeface="Arial" panose="020B0604020202020204" pitchFamily="34" charset="0"/>
              <a:buNone/>
            </a:pPr>
            <a:r>
              <a:rPr lang="en-US"/>
              <a:t>Header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5" hasCustomPrompt="1"/>
          </p:nvPr>
        </p:nvSpPr>
        <p:spPr>
          <a:xfrm>
            <a:off x="358775" y="1371600"/>
            <a:ext cx="3392424" cy="4413250"/>
          </a:xfrm>
        </p:spPr>
        <p:txBody>
          <a:bodyPr/>
          <a:lstStyle>
            <a:lvl1pPr>
              <a:defRPr lang="en-US" sz="1600" b="1" kern="1200" dirty="0" smtClean="0">
                <a:solidFill>
                  <a:schemeClr val="tx2"/>
                </a:solidFill>
                <a:latin typeface="Arial" panose="020B0604020202020204" pitchFamily="34" charset="0"/>
                <a:ea typeface="+mn-ea"/>
                <a:cs typeface="Arial" panose="020B0604020202020204" pitchFamily="34" charset="0"/>
              </a:defRPr>
            </a:lvl1pPr>
            <a:lvl3pPr>
              <a:defRPr sz="1000"/>
            </a:lvl3pPr>
            <a:lvl4pPr>
              <a:defRPr sz="1000"/>
            </a:lvl4pPr>
            <a:lvl5pPr>
              <a:defRPr sz="1000"/>
            </a:lvl5pPr>
          </a:lstStyle>
          <a:p>
            <a:pPr marL="0" lvl="0" indent="0" algn="l" defTabSz="685800" rtl="0" eaLnBrk="1" latinLnBrk="0" hangingPunct="1">
              <a:lnSpc>
                <a:spcPct val="110000"/>
              </a:lnSpc>
              <a:spcBef>
                <a:spcPts val="750"/>
              </a:spcBef>
              <a:buFont typeface="Arial" panose="020B0604020202020204" pitchFamily="34" charset="0"/>
              <a:buNone/>
            </a:pPr>
            <a:r>
              <a:rPr lang="en-US"/>
              <a:t>Header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794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with four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9BCE729F-CD65-4BB2-91EE-CC0EA66D8A8F}" type="slidenum">
              <a:rPr lang="en-US" smtClean="0"/>
              <a:t>‹#›</a:t>
            </a:fld>
            <a:endParaRPr lang="en-US"/>
          </a:p>
        </p:txBody>
      </p:sp>
      <p:sp>
        <p:nvSpPr>
          <p:cNvPr id="12" name="Content Placeholder 11"/>
          <p:cNvSpPr>
            <a:spLocks noGrp="1"/>
          </p:cNvSpPr>
          <p:nvPr>
            <p:ph sz="quarter" idx="15" hasCustomPrompt="1"/>
          </p:nvPr>
        </p:nvSpPr>
        <p:spPr>
          <a:xfrm>
            <a:off x="358775" y="1371600"/>
            <a:ext cx="2501384" cy="4413250"/>
          </a:xfrm>
        </p:spPr>
        <p:txBody>
          <a:bodyPr/>
          <a:lstStyle>
            <a:lvl1pPr>
              <a:defRPr lang="en-US" sz="1400" b="1" kern="1200" dirty="0" smtClean="0">
                <a:solidFill>
                  <a:schemeClr val="tx2"/>
                </a:solidFill>
                <a:latin typeface="Arial" panose="020B0604020202020204" pitchFamily="34" charset="0"/>
                <a:ea typeface="+mn-ea"/>
                <a:cs typeface="Arial" panose="020B0604020202020204" pitchFamily="34" charset="0"/>
              </a:defRPr>
            </a:lvl1pPr>
            <a:lvl3pPr>
              <a:defRPr sz="1000"/>
            </a:lvl3pPr>
            <a:lvl4pPr>
              <a:defRPr sz="1000"/>
            </a:lvl4pPr>
            <a:lvl5pPr>
              <a:defRPr sz="1000"/>
            </a:lvl5pPr>
          </a:lstStyle>
          <a:p>
            <a:pPr marL="0" lvl="0" indent="0" algn="l" defTabSz="685800" rtl="0" eaLnBrk="1" latinLnBrk="0" hangingPunct="1">
              <a:lnSpc>
                <a:spcPct val="110000"/>
              </a:lnSpc>
              <a:spcBef>
                <a:spcPts val="750"/>
              </a:spcBef>
              <a:buFont typeface="Arial" panose="020B0604020202020204" pitchFamily="34" charset="0"/>
              <a:buNone/>
            </a:pPr>
            <a:r>
              <a:rPr lang="en-US"/>
              <a:t>Header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11"/>
          <p:cNvSpPr>
            <a:spLocks noGrp="1"/>
          </p:cNvSpPr>
          <p:nvPr>
            <p:ph sz="quarter" idx="16" hasCustomPrompt="1"/>
          </p:nvPr>
        </p:nvSpPr>
        <p:spPr>
          <a:xfrm>
            <a:off x="3164588" y="1371600"/>
            <a:ext cx="2501384" cy="4413250"/>
          </a:xfrm>
        </p:spPr>
        <p:txBody>
          <a:bodyPr/>
          <a:lstStyle>
            <a:lvl1pPr>
              <a:defRPr lang="en-US" sz="1400" b="1" kern="1200" dirty="0" smtClean="0">
                <a:solidFill>
                  <a:schemeClr val="tx2"/>
                </a:solidFill>
                <a:latin typeface="Arial" panose="020B0604020202020204" pitchFamily="34" charset="0"/>
                <a:ea typeface="+mn-ea"/>
                <a:cs typeface="Arial" panose="020B0604020202020204" pitchFamily="34" charset="0"/>
              </a:defRPr>
            </a:lvl1pPr>
            <a:lvl3pPr>
              <a:defRPr sz="1000"/>
            </a:lvl3pPr>
            <a:lvl4pPr>
              <a:defRPr sz="1000"/>
            </a:lvl4pPr>
            <a:lvl5pPr>
              <a:defRPr sz="1000"/>
            </a:lvl5pPr>
          </a:lstStyle>
          <a:p>
            <a:pPr marL="0" lvl="0" indent="0" algn="l" defTabSz="685800" rtl="0" eaLnBrk="1" latinLnBrk="0" hangingPunct="1">
              <a:lnSpc>
                <a:spcPct val="110000"/>
              </a:lnSpc>
              <a:spcBef>
                <a:spcPts val="750"/>
              </a:spcBef>
              <a:buFont typeface="Arial" panose="020B0604020202020204" pitchFamily="34" charset="0"/>
              <a:buNone/>
            </a:pPr>
            <a:r>
              <a:rPr lang="en-US"/>
              <a:t>Header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11"/>
          <p:cNvSpPr>
            <a:spLocks noGrp="1"/>
          </p:cNvSpPr>
          <p:nvPr>
            <p:ph sz="quarter" idx="17" hasCustomPrompt="1"/>
          </p:nvPr>
        </p:nvSpPr>
        <p:spPr>
          <a:xfrm>
            <a:off x="5970403" y="1371600"/>
            <a:ext cx="2501384" cy="4413250"/>
          </a:xfrm>
        </p:spPr>
        <p:txBody>
          <a:bodyPr/>
          <a:lstStyle>
            <a:lvl1pPr>
              <a:defRPr lang="en-US" sz="1400" b="1" kern="1200" dirty="0" smtClean="0">
                <a:solidFill>
                  <a:schemeClr val="tx2"/>
                </a:solidFill>
                <a:latin typeface="Arial" panose="020B0604020202020204" pitchFamily="34" charset="0"/>
                <a:ea typeface="+mn-ea"/>
                <a:cs typeface="Arial" panose="020B0604020202020204" pitchFamily="34" charset="0"/>
              </a:defRPr>
            </a:lvl1pPr>
            <a:lvl3pPr>
              <a:defRPr sz="1000"/>
            </a:lvl3pPr>
            <a:lvl4pPr>
              <a:defRPr sz="1000"/>
            </a:lvl4pPr>
            <a:lvl5pPr>
              <a:defRPr sz="1000"/>
            </a:lvl5pPr>
          </a:lstStyle>
          <a:p>
            <a:pPr marL="0" lvl="0" indent="0" algn="l" defTabSz="685800" rtl="0" eaLnBrk="1" latinLnBrk="0" hangingPunct="1">
              <a:lnSpc>
                <a:spcPct val="110000"/>
              </a:lnSpc>
              <a:spcBef>
                <a:spcPts val="750"/>
              </a:spcBef>
              <a:buFont typeface="Arial" panose="020B0604020202020204" pitchFamily="34" charset="0"/>
              <a:buNone/>
            </a:pPr>
            <a:r>
              <a:rPr lang="en-US"/>
              <a:t>Header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1"/>
          <p:cNvSpPr>
            <a:spLocks noGrp="1"/>
          </p:cNvSpPr>
          <p:nvPr>
            <p:ph sz="quarter" idx="18" hasCustomPrompt="1"/>
          </p:nvPr>
        </p:nvSpPr>
        <p:spPr>
          <a:xfrm>
            <a:off x="8776216" y="1371600"/>
            <a:ext cx="2501384" cy="4413250"/>
          </a:xfrm>
        </p:spPr>
        <p:txBody>
          <a:bodyPr/>
          <a:lstStyle>
            <a:lvl1pPr>
              <a:defRPr lang="en-US" sz="1400" b="1" kern="1200" dirty="0" smtClean="0">
                <a:solidFill>
                  <a:schemeClr val="tx2"/>
                </a:solidFill>
                <a:latin typeface="Arial" panose="020B0604020202020204" pitchFamily="34" charset="0"/>
                <a:ea typeface="+mn-ea"/>
                <a:cs typeface="Arial" panose="020B0604020202020204" pitchFamily="34" charset="0"/>
              </a:defRPr>
            </a:lvl1pPr>
            <a:lvl3pPr>
              <a:defRPr sz="1000"/>
            </a:lvl3pPr>
            <a:lvl4pPr>
              <a:defRPr sz="1000"/>
            </a:lvl4pPr>
            <a:lvl5pPr>
              <a:defRPr sz="1000"/>
            </a:lvl5pPr>
          </a:lstStyle>
          <a:p>
            <a:pPr marL="0" lvl="0" indent="0" algn="l" defTabSz="685800" rtl="0" eaLnBrk="1" latinLnBrk="0" hangingPunct="1">
              <a:lnSpc>
                <a:spcPct val="110000"/>
              </a:lnSpc>
              <a:spcBef>
                <a:spcPts val="750"/>
              </a:spcBef>
              <a:buFont typeface="Arial" panose="020B0604020202020204" pitchFamily="34" charset="0"/>
              <a:buNone/>
            </a:pPr>
            <a:r>
              <a:rPr lang="en-US"/>
              <a:t>Header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374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777" y="1371602"/>
            <a:ext cx="10694539" cy="48053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bject 3"/>
          <p:cNvSpPr/>
          <p:nvPr/>
        </p:nvSpPr>
        <p:spPr>
          <a:xfrm>
            <a:off x="0" y="451458"/>
            <a:ext cx="228600" cy="685801"/>
          </a:xfrm>
          <a:custGeom>
            <a:avLst/>
            <a:gdLst/>
            <a:ahLst/>
            <a:cxnLst/>
            <a:rect l="l" t="t" r="r" b="b"/>
            <a:pathLst>
              <a:path w="228600" h="914400">
                <a:moveTo>
                  <a:pt x="0" y="914400"/>
                </a:moveTo>
                <a:lnTo>
                  <a:pt x="228600" y="914400"/>
                </a:lnTo>
                <a:lnTo>
                  <a:pt x="228600" y="0"/>
                </a:lnTo>
                <a:lnTo>
                  <a:pt x="0" y="0"/>
                </a:lnTo>
                <a:lnTo>
                  <a:pt x="0" y="914400"/>
                </a:lnTo>
                <a:close/>
              </a:path>
            </a:pathLst>
          </a:custGeom>
          <a:solidFill>
            <a:srgbClr val="D91E49"/>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latin typeface="Arial"/>
            </a:endParaRPr>
          </a:p>
        </p:txBody>
      </p:sp>
      <p:sp>
        <p:nvSpPr>
          <p:cNvPr id="15" name="object 4"/>
          <p:cNvSpPr/>
          <p:nvPr/>
        </p:nvSpPr>
        <p:spPr>
          <a:xfrm>
            <a:off x="11053315" y="451457"/>
            <a:ext cx="910088" cy="685800"/>
          </a:xfrm>
          <a:custGeom>
            <a:avLst/>
            <a:gdLst/>
            <a:ahLst/>
            <a:cxnLst/>
            <a:rect l="l" t="t" r="r" b="b"/>
            <a:pathLst>
              <a:path w="914400" h="914400">
                <a:moveTo>
                  <a:pt x="0" y="914400"/>
                </a:moveTo>
                <a:lnTo>
                  <a:pt x="914400" y="914400"/>
                </a:lnTo>
                <a:lnTo>
                  <a:pt x="914400" y="0"/>
                </a:lnTo>
                <a:lnTo>
                  <a:pt x="0" y="0"/>
                </a:lnTo>
                <a:lnTo>
                  <a:pt x="0" y="914400"/>
                </a:lnTo>
                <a:close/>
              </a:path>
            </a:pathLst>
          </a:custGeom>
          <a:solidFill>
            <a:sysClr val="window" lastClr="FFFFFF">
              <a:lumMod val="85000"/>
            </a:sys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latin typeface="Arial"/>
            </a:endParaRPr>
          </a:p>
        </p:txBody>
      </p:sp>
      <p:sp>
        <p:nvSpPr>
          <p:cNvPr id="16" name="Slide Number Placeholder 5"/>
          <p:cNvSpPr>
            <a:spLocks noGrp="1"/>
          </p:cNvSpPr>
          <p:nvPr>
            <p:ph type="sldNum" sz="quarter" idx="4"/>
          </p:nvPr>
        </p:nvSpPr>
        <p:spPr>
          <a:xfrm>
            <a:off x="11053315" y="451455"/>
            <a:ext cx="910085" cy="685802"/>
          </a:xfrm>
          <a:prstGeom prst="rect">
            <a:avLst/>
          </a:prstGeom>
        </p:spPr>
        <p:txBody>
          <a:bodyPr vert="horz" lIns="91440" tIns="45720" rIns="91440" bIns="45720" rtlCol="0" anchor="ctr"/>
          <a:lstStyle>
            <a:lvl1pPr algn="ctr">
              <a:defRPr lang="en-US" sz="1350" kern="1200" spc="-4" smtClean="0">
                <a:solidFill>
                  <a:schemeClr val="tx2"/>
                </a:solidFill>
                <a:latin typeface="Arial"/>
                <a:ea typeface="+mn-ea"/>
                <a:cs typeface="Arial"/>
              </a:defRPr>
            </a:lvl1pPr>
          </a:lstStyle>
          <a:p>
            <a:fld id="{9BCE729F-CD65-4BB2-91EE-CC0EA66D8A8F}" type="slidenum">
              <a:rPr lang="en-US" smtClean="0"/>
              <a:t>‹#›</a:t>
            </a:fld>
            <a:endParaRPr lang="en-US" dirty="0"/>
          </a:p>
        </p:txBody>
      </p:sp>
      <p:sp>
        <p:nvSpPr>
          <p:cNvPr id="17" name="Title Placeholder 1"/>
          <p:cNvSpPr>
            <a:spLocks noGrp="1"/>
          </p:cNvSpPr>
          <p:nvPr>
            <p:ph type="title"/>
          </p:nvPr>
        </p:nvSpPr>
        <p:spPr>
          <a:xfrm>
            <a:off x="358775" y="451456"/>
            <a:ext cx="10694540" cy="685802"/>
          </a:xfrm>
          <a:prstGeom prst="rect">
            <a:avLst/>
          </a:prstGeom>
        </p:spPr>
        <p:txBody>
          <a:bodyPr vert="horz" lIns="91440" tIns="45720" rIns="91440" bIns="45720" rtlCol="0" anchor="ctr">
            <a:noAutofit/>
          </a:bodyPr>
          <a:lstStyle/>
          <a:p>
            <a:r>
              <a:rPr lang="en-US" dirty="0"/>
              <a:t>Click to edit Master title style</a:t>
            </a:r>
          </a:p>
        </p:txBody>
      </p:sp>
      <p:pic>
        <p:nvPicPr>
          <p:cNvPr id="20" name="Picture 19"/>
          <p:cNvPicPr>
            <a:picLocks noChangeAspect="1"/>
          </p:cNvPicPr>
          <p:nvPr/>
        </p:nvPicPr>
        <p:blipFill>
          <a:blip r:embed="rId17">
            <a:extLst>
              <a:ext uri="{28A0092B-C50C-407E-A947-70E740481C1C}">
                <a14:useLocalDpi xmlns:a14="http://schemas.microsoft.com/office/drawing/2010/main" val="0"/>
              </a:ext>
            </a:extLst>
          </a:blip>
          <a:srcRect/>
          <a:stretch/>
        </p:blipFill>
        <p:spPr>
          <a:xfrm>
            <a:off x="10841888" y="6037810"/>
            <a:ext cx="959063" cy="262628"/>
          </a:xfrm>
          <a:prstGeom prst="rect">
            <a:avLst/>
          </a:prstGeom>
        </p:spPr>
      </p:pic>
      <p:sp>
        <p:nvSpPr>
          <p:cNvPr id="21" name="object 19"/>
          <p:cNvSpPr/>
          <p:nvPr/>
        </p:nvSpPr>
        <p:spPr>
          <a:xfrm flipV="1">
            <a:off x="457201" y="6343951"/>
            <a:ext cx="11506201" cy="45719"/>
          </a:xfrm>
          <a:custGeom>
            <a:avLst/>
            <a:gdLst/>
            <a:ahLst/>
            <a:cxnLst/>
            <a:rect l="l" t="t" r="r" b="b"/>
            <a:pathLst>
              <a:path w="11277600">
                <a:moveTo>
                  <a:pt x="0" y="0"/>
                </a:moveTo>
                <a:lnTo>
                  <a:pt x="11277600" y="0"/>
                </a:lnTo>
              </a:path>
            </a:pathLst>
          </a:custGeom>
          <a:ln w="22263">
            <a:solidFill>
              <a:srgbClr val="A62B4D"/>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11" name="TextBox 10">
            <a:extLst>
              <a:ext uri="{FF2B5EF4-FFF2-40B4-BE49-F238E27FC236}">
                <a16:creationId xmlns:a16="http://schemas.microsoft.com/office/drawing/2014/main" id="{1182CF01-E666-46F2-944E-2A09DB711941}"/>
              </a:ext>
            </a:extLst>
          </p:cNvPr>
          <p:cNvSpPr txBox="1"/>
          <p:nvPr/>
        </p:nvSpPr>
        <p:spPr>
          <a:xfrm>
            <a:off x="8074560" y="6518561"/>
            <a:ext cx="3953540" cy="200055"/>
          </a:xfrm>
          <a:prstGeom prst="rect">
            <a:avLst/>
          </a:prstGeom>
          <a:noFill/>
        </p:spPr>
        <p:txBody>
          <a:bodyPr wrap="square" rtlCol="0">
            <a:spAutoFit/>
          </a:bodyPr>
          <a:lstStyle/>
          <a:p>
            <a:pPr algn="r"/>
            <a:r>
              <a:rPr lang="en-GB" sz="700" dirty="0">
                <a:solidFill>
                  <a:schemeClr val="accent5"/>
                </a:solidFill>
              </a:rPr>
              <a:t>MA-MM-05931</a:t>
            </a:r>
          </a:p>
        </p:txBody>
      </p:sp>
    </p:spTree>
    <p:extLst>
      <p:ext uri="{BB962C8B-B14F-4D97-AF65-F5344CB8AC3E}">
        <p14:creationId xmlns:p14="http://schemas.microsoft.com/office/powerpoint/2010/main" val="324964593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4" r:id="rId5"/>
    <p:sldLayoutId id="2147483669" r:id="rId6"/>
    <p:sldLayoutId id="2147483671" r:id="rId7"/>
    <p:sldLayoutId id="2147483672" r:id="rId8"/>
    <p:sldLayoutId id="2147483673" r:id="rId9"/>
    <p:sldLayoutId id="2147483674" r:id="rId10"/>
    <p:sldLayoutId id="2147483675" r:id="rId11"/>
    <p:sldLayoutId id="2147483676" r:id="rId12"/>
    <p:sldLayoutId id="2147483678" r:id="rId13"/>
    <p:sldLayoutId id="2147483679" r:id="rId14"/>
    <p:sldLayoutId id="214748368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000" kern="1200" cap="all"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777" y="1371602"/>
            <a:ext cx="10694539" cy="48053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bject 3"/>
          <p:cNvSpPr/>
          <p:nvPr/>
        </p:nvSpPr>
        <p:spPr>
          <a:xfrm>
            <a:off x="0" y="451458"/>
            <a:ext cx="228600" cy="685801"/>
          </a:xfrm>
          <a:custGeom>
            <a:avLst/>
            <a:gdLst/>
            <a:ahLst/>
            <a:cxnLst/>
            <a:rect l="l" t="t" r="r" b="b"/>
            <a:pathLst>
              <a:path w="228600" h="914400">
                <a:moveTo>
                  <a:pt x="0" y="914400"/>
                </a:moveTo>
                <a:lnTo>
                  <a:pt x="228600" y="914400"/>
                </a:lnTo>
                <a:lnTo>
                  <a:pt x="228600" y="0"/>
                </a:lnTo>
                <a:lnTo>
                  <a:pt x="0" y="0"/>
                </a:lnTo>
                <a:lnTo>
                  <a:pt x="0" y="914400"/>
                </a:lnTo>
                <a:close/>
              </a:path>
            </a:pathLst>
          </a:custGeom>
          <a:solidFill>
            <a:srgbClr val="D91E49"/>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latin typeface="Arial"/>
            </a:endParaRPr>
          </a:p>
        </p:txBody>
      </p:sp>
      <p:sp>
        <p:nvSpPr>
          <p:cNvPr id="15" name="object 4"/>
          <p:cNvSpPr/>
          <p:nvPr/>
        </p:nvSpPr>
        <p:spPr>
          <a:xfrm>
            <a:off x="11053315" y="451457"/>
            <a:ext cx="910088" cy="685800"/>
          </a:xfrm>
          <a:custGeom>
            <a:avLst/>
            <a:gdLst/>
            <a:ahLst/>
            <a:cxnLst/>
            <a:rect l="l" t="t" r="r" b="b"/>
            <a:pathLst>
              <a:path w="914400" h="914400">
                <a:moveTo>
                  <a:pt x="0" y="914400"/>
                </a:moveTo>
                <a:lnTo>
                  <a:pt x="914400" y="914400"/>
                </a:lnTo>
                <a:lnTo>
                  <a:pt x="914400" y="0"/>
                </a:lnTo>
                <a:lnTo>
                  <a:pt x="0" y="0"/>
                </a:lnTo>
                <a:lnTo>
                  <a:pt x="0" y="914400"/>
                </a:lnTo>
                <a:close/>
              </a:path>
            </a:pathLst>
          </a:custGeom>
          <a:solidFill>
            <a:sysClr val="window" lastClr="FFFFFF">
              <a:lumMod val="85000"/>
            </a:sys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latin typeface="Arial"/>
            </a:endParaRPr>
          </a:p>
        </p:txBody>
      </p:sp>
      <p:sp>
        <p:nvSpPr>
          <p:cNvPr id="16" name="Slide Number Placeholder 5"/>
          <p:cNvSpPr>
            <a:spLocks noGrp="1"/>
          </p:cNvSpPr>
          <p:nvPr>
            <p:ph type="sldNum" sz="quarter" idx="4"/>
          </p:nvPr>
        </p:nvSpPr>
        <p:spPr>
          <a:xfrm>
            <a:off x="11053315" y="451455"/>
            <a:ext cx="910085" cy="685802"/>
          </a:xfrm>
          <a:prstGeom prst="rect">
            <a:avLst/>
          </a:prstGeom>
        </p:spPr>
        <p:txBody>
          <a:bodyPr vert="horz" lIns="91440" tIns="45720" rIns="91440" bIns="45720" rtlCol="0" anchor="ctr"/>
          <a:lstStyle>
            <a:lvl1pPr algn="ctr">
              <a:defRPr lang="en-US" sz="1350" kern="1200" spc="-4" smtClean="0">
                <a:solidFill>
                  <a:schemeClr val="tx2"/>
                </a:solidFill>
                <a:latin typeface="Arial"/>
                <a:ea typeface="+mn-ea"/>
                <a:cs typeface="Arial"/>
              </a:defRPr>
            </a:lvl1pPr>
          </a:lstStyle>
          <a:p>
            <a:fld id="{9BCE729F-CD65-4BB2-91EE-CC0EA66D8A8F}" type="slidenum">
              <a:rPr lang="en-US" smtClean="0"/>
              <a:t>‹#›</a:t>
            </a:fld>
            <a:endParaRPr lang="en-US" dirty="0"/>
          </a:p>
        </p:txBody>
      </p:sp>
      <p:sp>
        <p:nvSpPr>
          <p:cNvPr id="17" name="Title Placeholder 1"/>
          <p:cNvSpPr>
            <a:spLocks noGrp="1"/>
          </p:cNvSpPr>
          <p:nvPr>
            <p:ph type="title"/>
          </p:nvPr>
        </p:nvSpPr>
        <p:spPr>
          <a:xfrm>
            <a:off x="358775" y="451456"/>
            <a:ext cx="10694540" cy="685802"/>
          </a:xfrm>
          <a:prstGeom prst="rect">
            <a:avLst/>
          </a:prstGeom>
        </p:spPr>
        <p:txBody>
          <a:bodyPr vert="horz" lIns="91440" tIns="45720" rIns="91440" bIns="45720" rtlCol="0" anchor="ctr">
            <a:noAutofit/>
          </a:bodyPr>
          <a:lstStyle/>
          <a:p>
            <a:r>
              <a:rPr lang="en-US" dirty="0"/>
              <a:t>Click to edit Master title style</a:t>
            </a:r>
          </a:p>
        </p:txBody>
      </p:sp>
      <p:pic>
        <p:nvPicPr>
          <p:cNvPr id="20" name="Picture 19"/>
          <p:cNvPicPr>
            <a:picLocks noChangeAspect="1"/>
          </p:cNvPicPr>
          <p:nvPr/>
        </p:nvPicPr>
        <p:blipFill>
          <a:blip r:embed="rId17">
            <a:extLst>
              <a:ext uri="{28A0092B-C50C-407E-A947-70E740481C1C}">
                <a14:useLocalDpi xmlns:a14="http://schemas.microsoft.com/office/drawing/2010/main" val="0"/>
              </a:ext>
            </a:extLst>
          </a:blip>
          <a:srcRect/>
          <a:stretch/>
        </p:blipFill>
        <p:spPr>
          <a:xfrm>
            <a:off x="10841888" y="6037810"/>
            <a:ext cx="959063" cy="262628"/>
          </a:xfrm>
          <a:prstGeom prst="rect">
            <a:avLst/>
          </a:prstGeom>
        </p:spPr>
      </p:pic>
      <p:sp>
        <p:nvSpPr>
          <p:cNvPr id="21" name="object 19"/>
          <p:cNvSpPr/>
          <p:nvPr/>
        </p:nvSpPr>
        <p:spPr>
          <a:xfrm flipV="1">
            <a:off x="457201" y="6343951"/>
            <a:ext cx="11506201" cy="45719"/>
          </a:xfrm>
          <a:custGeom>
            <a:avLst/>
            <a:gdLst/>
            <a:ahLst/>
            <a:cxnLst/>
            <a:rect l="l" t="t" r="r" b="b"/>
            <a:pathLst>
              <a:path w="11277600">
                <a:moveTo>
                  <a:pt x="0" y="0"/>
                </a:moveTo>
                <a:lnTo>
                  <a:pt x="11277600" y="0"/>
                </a:lnTo>
              </a:path>
            </a:pathLst>
          </a:custGeom>
          <a:ln w="22263">
            <a:solidFill>
              <a:srgbClr val="A62B4D"/>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11" name="TextBox 10">
            <a:extLst>
              <a:ext uri="{FF2B5EF4-FFF2-40B4-BE49-F238E27FC236}">
                <a16:creationId xmlns:a16="http://schemas.microsoft.com/office/drawing/2014/main" id="{1182CF01-E666-46F2-944E-2A09DB711941}"/>
              </a:ext>
            </a:extLst>
          </p:cNvPr>
          <p:cNvSpPr txBox="1"/>
          <p:nvPr/>
        </p:nvSpPr>
        <p:spPr>
          <a:xfrm>
            <a:off x="8074560" y="6518561"/>
            <a:ext cx="3953540" cy="200055"/>
          </a:xfrm>
          <a:prstGeom prst="rect">
            <a:avLst/>
          </a:prstGeom>
          <a:noFill/>
        </p:spPr>
        <p:txBody>
          <a:bodyPr wrap="square" rtlCol="0">
            <a:spAutoFit/>
          </a:bodyPr>
          <a:lstStyle/>
          <a:p>
            <a:pPr algn="r"/>
            <a:r>
              <a:rPr lang="en-GB" sz="700" dirty="0">
                <a:solidFill>
                  <a:schemeClr val="accent5"/>
                </a:solidFill>
              </a:rPr>
              <a:t>MA-MM-05931</a:t>
            </a:r>
          </a:p>
        </p:txBody>
      </p:sp>
    </p:spTree>
    <p:extLst>
      <p:ext uri="{BB962C8B-B14F-4D97-AF65-F5344CB8AC3E}">
        <p14:creationId xmlns:p14="http://schemas.microsoft.com/office/powerpoint/2010/main" val="303057195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000" kern="1200" cap="all"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10" Type="http://schemas.microsoft.com/office/2007/relationships/hdphoto" Target="../media/hdphoto2.wdp"/><Relationship Id="rId4" Type="http://schemas.openxmlformats.org/officeDocument/2006/relationships/image" Target="../media/image28.sv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E00735-47C8-46F3-AC08-5E2201E5A4E4}"/>
              </a:ext>
            </a:extLst>
          </p:cNvPr>
          <p:cNvSpPr>
            <a:spLocks noGrp="1"/>
          </p:cNvSpPr>
          <p:nvPr>
            <p:ph type="ctrTitle"/>
          </p:nvPr>
        </p:nvSpPr>
        <p:spPr>
          <a:xfrm>
            <a:off x="1016366" y="2354899"/>
            <a:ext cx="8833030" cy="1800519"/>
          </a:xfrm>
        </p:spPr>
        <p:txBody>
          <a:bodyPr>
            <a:normAutofit fontScale="90000"/>
          </a:bodyPr>
          <a:lstStyle/>
          <a:p>
            <a:r>
              <a:rPr lang="ru-RU" dirty="0"/>
              <a:t>Долгосрочная </a:t>
            </a:r>
            <a:r>
              <a:rPr lang="ru-RU" dirty="0" err="1"/>
              <a:t>иммуносупрессия</a:t>
            </a:r>
            <a:r>
              <a:rPr lang="ru-RU" dirty="0"/>
              <a:t> на основе </a:t>
            </a:r>
            <a:r>
              <a:rPr lang="ru-RU" dirty="0" err="1"/>
              <a:t>такролимуса</a:t>
            </a:r>
            <a:r>
              <a:rPr lang="ru-RU" dirty="0"/>
              <a:t> с пролонгированным действием у реципиентов трансплантата почки de </a:t>
            </a:r>
            <a:r>
              <a:rPr lang="ru-RU" dirty="0" err="1"/>
              <a:t>novo</a:t>
            </a:r>
            <a:r>
              <a:rPr lang="ru-RU" dirty="0"/>
              <a:t>: 5-летнее </a:t>
            </a:r>
            <a:r>
              <a:rPr lang="ru-RU" dirty="0" err="1"/>
              <a:t>проспективное</a:t>
            </a:r>
            <a:r>
              <a:rPr lang="ru-RU" dirty="0"/>
              <a:t> наблюдение за пациентами в исследовании ADVANCE</a:t>
            </a:r>
            <a:endParaRPr lang="en-US" dirty="0"/>
          </a:p>
        </p:txBody>
      </p:sp>
      <p:sp>
        <p:nvSpPr>
          <p:cNvPr id="6" name="Text Placeholder 5">
            <a:extLst>
              <a:ext uri="{FF2B5EF4-FFF2-40B4-BE49-F238E27FC236}">
                <a16:creationId xmlns:a16="http://schemas.microsoft.com/office/drawing/2014/main" id="{8EE741A2-EA5B-477E-9A6D-2BDD40CD510D}"/>
              </a:ext>
            </a:extLst>
          </p:cNvPr>
          <p:cNvSpPr>
            <a:spLocks noGrp="1"/>
          </p:cNvSpPr>
          <p:nvPr>
            <p:ph type="body" sz="quarter" idx="10"/>
          </p:nvPr>
        </p:nvSpPr>
        <p:spPr>
          <a:xfrm>
            <a:off x="1016366" y="4519749"/>
            <a:ext cx="5626100" cy="865506"/>
          </a:xfrm>
        </p:spPr>
        <p:txBody>
          <a:bodyPr/>
          <a:lstStyle/>
          <a:p>
            <a:r>
              <a:rPr lang="en-US" sz="800" dirty="0" err="1">
                <a:solidFill>
                  <a:schemeClr val="accent5"/>
                </a:solidFill>
              </a:rPr>
              <a:t>Pernin</a:t>
            </a:r>
            <a:r>
              <a:rPr lang="en-US" sz="800" dirty="0">
                <a:solidFill>
                  <a:schemeClr val="accent5"/>
                </a:solidFill>
              </a:rPr>
              <a:t> V, </a:t>
            </a:r>
            <a:r>
              <a:rPr lang="en-US" sz="800" dirty="0" err="1">
                <a:solidFill>
                  <a:schemeClr val="accent5"/>
                </a:solidFill>
              </a:rPr>
              <a:t>Glyda</a:t>
            </a:r>
            <a:r>
              <a:rPr lang="en-US" sz="800" dirty="0">
                <a:solidFill>
                  <a:schemeClr val="accent5"/>
                </a:solidFill>
              </a:rPr>
              <a:t> M, </a:t>
            </a:r>
            <a:r>
              <a:rPr lang="en-US" sz="800" dirty="0" err="1">
                <a:solidFill>
                  <a:schemeClr val="accent5"/>
                </a:solidFill>
              </a:rPr>
              <a:t>Viklický</a:t>
            </a:r>
            <a:r>
              <a:rPr lang="en-US" sz="800" dirty="0">
                <a:solidFill>
                  <a:schemeClr val="accent5"/>
                </a:solidFill>
              </a:rPr>
              <a:t> O, </a:t>
            </a:r>
            <a:r>
              <a:rPr lang="en-US" sz="800" dirty="0" err="1">
                <a:solidFill>
                  <a:schemeClr val="accent5"/>
                </a:solidFill>
              </a:rPr>
              <a:t>Lõhmus</a:t>
            </a:r>
            <a:r>
              <a:rPr lang="en-US" sz="800" dirty="0">
                <a:solidFill>
                  <a:schemeClr val="accent5"/>
                </a:solidFill>
              </a:rPr>
              <a:t> A, </a:t>
            </a:r>
            <a:r>
              <a:rPr lang="en-US" sz="800" dirty="0" err="1">
                <a:solidFill>
                  <a:schemeClr val="accent5"/>
                </a:solidFill>
              </a:rPr>
              <a:t>Wennberg</a:t>
            </a:r>
            <a:r>
              <a:rPr lang="en-US" sz="800" dirty="0">
                <a:solidFill>
                  <a:schemeClr val="accent5"/>
                </a:solidFill>
              </a:rPr>
              <a:t> L, </a:t>
            </a:r>
            <a:r>
              <a:rPr lang="en-US" sz="800" dirty="0" err="1">
                <a:solidFill>
                  <a:schemeClr val="accent5"/>
                </a:solidFill>
              </a:rPr>
              <a:t>Witzke</a:t>
            </a:r>
            <a:r>
              <a:rPr lang="en-US" sz="800" dirty="0">
                <a:solidFill>
                  <a:schemeClr val="accent5"/>
                </a:solidFill>
              </a:rPr>
              <a:t> O, von </a:t>
            </a:r>
            <a:r>
              <a:rPr lang="en-US" sz="800" dirty="0" err="1">
                <a:solidFill>
                  <a:schemeClr val="accent5"/>
                </a:solidFill>
              </a:rPr>
              <a:t>Zur-Mühlen</a:t>
            </a:r>
            <a:r>
              <a:rPr lang="en-US" sz="800" dirty="0">
                <a:solidFill>
                  <a:schemeClr val="accent5"/>
                </a:solidFill>
              </a:rPr>
              <a:t> B, et al. Long-term Prolonged-release Tacrolimus-based Immunosuppression in De Novo Kidney Transplant Recipients: 5-Y Prospective Follow-up of Patients in the ADVANCE Study. Transplantation Direct. 2023;9:e1432.</a:t>
            </a:r>
          </a:p>
        </p:txBody>
      </p:sp>
      <p:sp>
        <p:nvSpPr>
          <p:cNvPr id="2" name="Прямоугольник 1">
            <a:extLst>
              <a:ext uri="{FF2B5EF4-FFF2-40B4-BE49-F238E27FC236}">
                <a16:creationId xmlns:a16="http://schemas.microsoft.com/office/drawing/2014/main" id="{6DE90059-2AA3-425D-8632-4D45465C67BD}"/>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34ECFCB9-AE88-44D4-A4FF-76A620C9FE1F}"/>
              </a:ext>
            </a:extLst>
          </p:cNvPr>
          <p:cNvSpPr txBox="1"/>
          <p:nvPr/>
        </p:nvSpPr>
        <p:spPr>
          <a:xfrm>
            <a:off x="9174228" y="6502775"/>
            <a:ext cx="2939683" cy="276999"/>
          </a:xfrm>
          <a:prstGeom prst="rect">
            <a:avLst/>
          </a:prstGeom>
          <a:noFill/>
        </p:spPr>
        <p:txBody>
          <a:bodyPr wrap="square">
            <a:spAutoFit/>
          </a:bodyPr>
          <a:lstStyle/>
          <a:p>
            <a:r>
              <a:rPr lang="en-US" sz="1200" dirty="0"/>
              <a:t>MAT-RU-ADV-2023-00006</a:t>
            </a:r>
            <a:r>
              <a:rPr lang="ru-RU" sz="1200" dirty="0"/>
              <a:t>-</a:t>
            </a:r>
            <a:r>
              <a:rPr lang="en-US" sz="1200" dirty="0"/>
              <a:t>AUG-2023</a:t>
            </a:r>
          </a:p>
        </p:txBody>
      </p:sp>
    </p:spTree>
    <p:extLst>
      <p:ext uri="{BB962C8B-B14F-4D97-AF65-F5344CB8AC3E}">
        <p14:creationId xmlns:p14="http://schemas.microsoft.com/office/powerpoint/2010/main" val="223519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0D7D-9E50-4CDA-8921-C85261493731}"/>
              </a:ext>
            </a:extLst>
          </p:cNvPr>
          <p:cNvSpPr>
            <a:spLocks noGrp="1"/>
          </p:cNvSpPr>
          <p:nvPr>
            <p:ph type="title"/>
          </p:nvPr>
        </p:nvSpPr>
        <p:spPr/>
        <p:txBody>
          <a:bodyPr/>
          <a:lstStyle/>
          <a:p>
            <a:r>
              <a:rPr lang="ru-RU" sz="2400" cap="none" dirty="0"/>
              <a:t>ВЫЖИВАЕМОСТЬ ТРАНСПЛАНТАТА: 5-ЛЕТНЕЕ НАБЛЮДЕНИЕ</a:t>
            </a:r>
            <a:endParaRPr lang="en-US" sz="2400" cap="none" dirty="0"/>
          </a:p>
        </p:txBody>
      </p:sp>
      <p:sp>
        <p:nvSpPr>
          <p:cNvPr id="117" name="TextBox 116">
            <a:extLst>
              <a:ext uri="{FF2B5EF4-FFF2-40B4-BE49-F238E27FC236}">
                <a16:creationId xmlns:a16="http://schemas.microsoft.com/office/drawing/2014/main" id="{88CE20C1-647E-AACA-56EC-E8E0C13DA671}"/>
              </a:ext>
            </a:extLst>
          </p:cNvPr>
          <p:cNvSpPr txBox="1"/>
          <p:nvPr/>
        </p:nvSpPr>
        <p:spPr>
          <a:xfrm>
            <a:off x="3406013" y="1368000"/>
            <a:ext cx="5334255" cy="338554"/>
          </a:xfrm>
          <a:prstGeom prst="rect">
            <a:avLst/>
          </a:prstGeom>
          <a:noFill/>
        </p:spPr>
        <p:txBody>
          <a:bodyPr wrap="square" rtlCol="0">
            <a:spAutoFit/>
          </a:bodyPr>
          <a:lstStyle/>
          <a:p>
            <a:pPr algn="ctr"/>
            <a:r>
              <a:rPr lang="en-US" sz="1600" b="1" i="0" u="none" strike="noStrike" baseline="0" dirty="0">
                <a:solidFill>
                  <a:schemeClr val="accent2"/>
                </a:solidFill>
              </a:rPr>
              <a:t>Kaplan–Meier estimates for graft survival in the EPS</a:t>
            </a:r>
            <a:endParaRPr lang="en-SG" sz="1600" b="1" baseline="30000" dirty="0">
              <a:solidFill>
                <a:schemeClr val="accent2"/>
              </a:solidFill>
            </a:endParaRPr>
          </a:p>
        </p:txBody>
      </p:sp>
      <p:sp>
        <p:nvSpPr>
          <p:cNvPr id="7" name="TextBox 6">
            <a:extLst>
              <a:ext uri="{FF2B5EF4-FFF2-40B4-BE49-F238E27FC236}">
                <a16:creationId xmlns:a16="http://schemas.microsoft.com/office/drawing/2014/main" id="{09C9F722-798D-EE9E-2E28-EF84082464B8}"/>
              </a:ext>
            </a:extLst>
          </p:cNvPr>
          <p:cNvSpPr txBox="1"/>
          <p:nvPr/>
        </p:nvSpPr>
        <p:spPr>
          <a:xfrm>
            <a:off x="360000" y="6397200"/>
            <a:ext cx="6094476" cy="200055"/>
          </a:xfrm>
          <a:prstGeom prst="rect">
            <a:avLst/>
          </a:prstGeom>
          <a:noFill/>
        </p:spPr>
        <p:txBody>
          <a:bodyPr wrap="square">
            <a:spAutoFit/>
          </a:bodyPr>
          <a:lstStyle/>
          <a:p>
            <a:r>
              <a:rPr lang="en-US" sz="700" dirty="0" err="1">
                <a:solidFill>
                  <a:schemeClr val="accent5"/>
                </a:solidFill>
              </a:rPr>
              <a:t>Pernin</a:t>
            </a:r>
            <a:r>
              <a:rPr lang="en-US" sz="700" dirty="0">
                <a:solidFill>
                  <a:schemeClr val="accent5"/>
                </a:solidFill>
              </a:rPr>
              <a:t> V, et al. Transplant Direct. 2023;9: e1432. </a:t>
            </a:r>
            <a:endParaRPr lang="en-SG" sz="700" dirty="0">
              <a:solidFill>
                <a:schemeClr val="accent5"/>
              </a:solidFill>
            </a:endParaRPr>
          </a:p>
        </p:txBody>
      </p:sp>
      <p:sp>
        <p:nvSpPr>
          <p:cNvPr id="6" name="Slide Number Placeholder 5">
            <a:extLst>
              <a:ext uri="{FF2B5EF4-FFF2-40B4-BE49-F238E27FC236}">
                <a16:creationId xmlns:a16="http://schemas.microsoft.com/office/drawing/2014/main" id="{1798F969-F7AD-00FA-6E9F-D76A3B0EC0FE}"/>
              </a:ext>
            </a:extLst>
          </p:cNvPr>
          <p:cNvSpPr txBox="1">
            <a:spLocks/>
          </p:cNvSpPr>
          <p:nvPr/>
        </p:nvSpPr>
        <p:spPr>
          <a:xfrm>
            <a:off x="11053315" y="451455"/>
            <a:ext cx="910085" cy="685802"/>
          </a:xfrm>
          <a:prstGeom prst="rect">
            <a:avLst/>
          </a:prstGeom>
        </p:spPr>
        <p:txBody>
          <a:bodyPr vert="horz" lIns="91440" tIns="45720" rIns="91440" bIns="45720" rtlCol="0" anchor="ctr"/>
          <a:lstStyle>
            <a:defPPr>
              <a:defRPr lang="en-US"/>
            </a:defPPr>
            <a:lvl1pPr marL="0" algn="ctr" defTabSz="914400" rtl="0" eaLnBrk="1" latinLnBrk="0" hangingPunct="1">
              <a:defRPr lang="en-US" sz="1350" kern="1200" spc="-4" smtClean="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CE729F-CD65-4BB2-91EE-CC0EA66D8A8F}" type="slidenum">
              <a:rPr lang="en-SG" smtClean="0"/>
              <a:pPr/>
              <a:t>10</a:t>
            </a:fld>
            <a:endParaRPr lang="en-SG" dirty="0"/>
          </a:p>
        </p:txBody>
      </p:sp>
      <p:sp>
        <p:nvSpPr>
          <p:cNvPr id="12" name="Rectangle 11">
            <a:extLst>
              <a:ext uri="{FF2B5EF4-FFF2-40B4-BE49-F238E27FC236}">
                <a16:creationId xmlns:a16="http://schemas.microsoft.com/office/drawing/2014/main" id="{D6A885C0-2863-1690-EFCB-E5A87F692A9E}"/>
              </a:ext>
            </a:extLst>
          </p:cNvPr>
          <p:cNvSpPr/>
          <p:nvPr/>
        </p:nvSpPr>
        <p:spPr>
          <a:xfrm>
            <a:off x="360000" y="6002027"/>
            <a:ext cx="10261900" cy="369494"/>
          </a:xfrm>
          <a:prstGeom prst="rect">
            <a:avLst/>
          </a:prstGeom>
        </p:spPr>
        <p:txBody>
          <a:bodyPr wrap="square" anchor="b">
            <a:noAutofit/>
          </a:bodyPr>
          <a:lstStyle/>
          <a:p>
            <a:pPr lvl="0"/>
            <a:r>
              <a:rPr lang="en-US" sz="700" baseline="30000" dirty="0" err="1">
                <a:solidFill>
                  <a:schemeClr val="accent5"/>
                </a:solidFill>
              </a:rPr>
              <a:t>a</a:t>
            </a:r>
            <a:r>
              <a:rPr lang="en-US" sz="700" dirty="0" err="1">
                <a:solidFill>
                  <a:schemeClr val="accent5"/>
                </a:solidFill>
              </a:rPr>
              <a:t>Calculated</a:t>
            </a:r>
            <a:r>
              <a:rPr lang="en-US" sz="700" dirty="0">
                <a:solidFill>
                  <a:schemeClr val="accent5"/>
                </a:solidFill>
              </a:rPr>
              <a:t> by the Cox proportional hazards model. </a:t>
            </a:r>
            <a:br>
              <a:rPr lang="en-US" sz="700" dirty="0">
                <a:solidFill>
                  <a:schemeClr val="accent5"/>
                </a:solidFill>
              </a:rPr>
            </a:br>
            <a:r>
              <a:rPr lang="en-US" sz="700" dirty="0">
                <a:solidFill>
                  <a:schemeClr val="accent5"/>
                </a:solidFill>
              </a:rPr>
              <a:t>CI, confidence interval; EPS, enrolled patient set; HR, hazard ratio</a:t>
            </a:r>
          </a:p>
        </p:txBody>
      </p:sp>
      <p:pic>
        <p:nvPicPr>
          <p:cNvPr id="18" name="Graphic 17">
            <a:extLst>
              <a:ext uri="{FF2B5EF4-FFF2-40B4-BE49-F238E27FC236}">
                <a16:creationId xmlns:a16="http://schemas.microsoft.com/office/drawing/2014/main" id="{8CA91A0B-6110-7F6E-1531-F7814EA25B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8737" y="1830048"/>
            <a:ext cx="5372455" cy="3333275"/>
          </a:xfrm>
          <a:prstGeom prst="rect">
            <a:avLst/>
          </a:prstGeom>
        </p:spPr>
      </p:pic>
      <p:grpSp>
        <p:nvGrpSpPr>
          <p:cNvPr id="53" name="Group 52">
            <a:extLst>
              <a:ext uri="{FF2B5EF4-FFF2-40B4-BE49-F238E27FC236}">
                <a16:creationId xmlns:a16="http://schemas.microsoft.com/office/drawing/2014/main" id="{223AD2E5-D096-4BC3-AC24-B4BB2A38E94A}"/>
              </a:ext>
            </a:extLst>
          </p:cNvPr>
          <p:cNvGrpSpPr/>
          <p:nvPr/>
        </p:nvGrpSpPr>
        <p:grpSpPr>
          <a:xfrm>
            <a:off x="6806320" y="2182147"/>
            <a:ext cx="4419680" cy="2743200"/>
            <a:chOff x="6871063" y="2057400"/>
            <a:chExt cx="4419680" cy="2743200"/>
          </a:xfrm>
        </p:grpSpPr>
        <p:sp>
          <p:nvSpPr>
            <p:cNvPr id="33" name="Rectangle 32">
              <a:extLst>
                <a:ext uri="{FF2B5EF4-FFF2-40B4-BE49-F238E27FC236}">
                  <a16:creationId xmlns:a16="http://schemas.microsoft.com/office/drawing/2014/main" id="{16E10C36-72D1-0610-5944-8757D1908FF6}"/>
                </a:ext>
              </a:extLst>
            </p:cNvPr>
            <p:cNvSpPr/>
            <p:nvPr/>
          </p:nvSpPr>
          <p:spPr>
            <a:xfrm>
              <a:off x="6871063" y="2057400"/>
              <a:ext cx="4419680" cy="2743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TextBox 19">
              <a:extLst>
                <a:ext uri="{FF2B5EF4-FFF2-40B4-BE49-F238E27FC236}">
                  <a16:creationId xmlns:a16="http://schemas.microsoft.com/office/drawing/2014/main" id="{5B14FCB2-35E5-BE9C-23A7-727BE977909E}"/>
                </a:ext>
              </a:extLst>
            </p:cNvPr>
            <p:cNvSpPr txBox="1"/>
            <p:nvPr/>
          </p:nvSpPr>
          <p:spPr>
            <a:xfrm>
              <a:off x="7700577" y="2153143"/>
              <a:ext cx="2897579" cy="307777"/>
            </a:xfrm>
            <a:prstGeom prst="rect">
              <a:avLst/>
            </a:prstGeom>
            <a:noFill/>
          </p:spPr>
          <p:txBody>
            <a:bodyPr wrap="square" rtlCol="0">
              <a:spAutoFit/>
            </a:bodyPr>
            <a:lstStyle/>
            <a:p>
              <a:r>
                <a:rPr lang="ru-RU" sz="1400" b="1" dirty="0">
                  <a:solidFill>
                    <a:schemeClr val="accent4">
                      <a:lumMod val="75000"/>
                    </a:schemeClr>
                  </a:solidFill>
                </a:rPr>
                <a:t>Риск потери трансплантата</a:t>
              </a:r>
              <a:r>
                <a:rPr lang="en-SG" sz="1400" b="1" baseline="30000" dirty="0">
                  <a:solidFill>
                    <a:schemeClr val="accent4">
                      <a:lumMod val="75000"/>
                    </a:schemeClr>
                  </a:solidFill>
                </a:rPr>
                <a:t>a</a:t>
              </a:r>
            </a:p>
          </p:txBody>
        </p:sp>
        <p:grpSp>
          <p:nvGrpSpPr>
            <p:cNvPr id="42" name="Group 41">
              <a:extLst>
                <a:ext uri="{FF2B5EF4-FFF2-40B4-BE49-F238E27FC236}">
                  <a16:creationId xmlns:a16="http://schemas.microsoft.com/office/drawing/2014/main" id="{23B8AEFC-C4B8-A9A8-8CB4-FDBFB15C7BC2}"/>
                </a:ext>
              </a:extLst>
            </p:cNvPr>
            <p:cNvGrpSpPr/>
            <p:nvPr/>
          </p:nvGrpSpPr>
          <p:grpSpPr>
            <a:xfrm>
              <a:off x="7126514" y="2472064"/>
              <a:ext cx="3926801" cy="1156720"/>
              <a:chOff x="7126514" y="2476443"/>
              <a:chExt cx="3926801" cy="1156720"/>
            </a:xfrm>
          </p:grpSpPr>
          <p:sp>
            <p:nvSpPr>
              <p:cNvPr id="22" name="Rounded Rectangle 21">
                <a:extLst>
                  <a:ext uri="{FF2B5EF4-FFF2-40B4-BE49-F238E27FC236}">
                    <a16:creationId xmlns:a16="http://schemas.microsoft.com/office/drawing/2014/main" id="{164EF291-FF8B-AAC9-D50B-A502860EC730}"/>
                  </a:ext>
                </a:extLst>
              </p:cNvPr>
              <p:cNvSpPr/>
              <p:nvPr/>
            </p:nvSpPr>
            <p:spPr>
              <a:xfrm>
                <a:off x="7126514" y="2585728"/>
                <a:ext cx="3926801" cy="612426"/>
              </a:xfrm>
              <a:prstGeom prst="roundRect">
                <a:avLst>
                  <a:gd name="adj" fmla="val 50000"/>
                </a:avLst>
              </a:prstGeom>
              <a:solidFill>
                <a:schemeClr val="bg1"/>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043A49C-4A62-5938-486C-0E04413CD9C1}"/>
                  </a:ext>
                </a:extLst>
              </p:cNvPr>
              <p:cNvSpPr txBox="1"/>
              <p:nvPr/>
            </p:nvSpPr>
            <p:spPr>
              <a:xfrm>
                <a:off x="8818045" y="2476443"/>
                <a:ext cx="543739" cy="830997"/>
              </a:xfrm>
              <a:prstGeom prst="rect">
                <a:avLst/>
              </a:prstGeom>
              <a:noFill/>
            </p:spPr>
            <p:txBody>
              <a:bodyPr wrap="none" rtlCol="0">
                <a:spAutoFit/>
              </a:bodyPr>
              <a:lstStyle/>
              <a:p>
                <a:r>
                  <a:rPr lang="en-SG" sz="4800" b="1" dirty="0">
                    <a:solidFill>
                      <a:schemeClr val="accent1"/>
                    </a:solidFill>
                  </a:rPr>
                  <a:t>&gt;</a:t>
                </a:r>
              </a:p>
            </p:txBody>
          </p:sp>
          <p:grpSp>
            <p:nvGrpSpPr>
              <p:cNvPr id="35" name="Group 34">
                <a:extLst>
                  <a:ext uri="{FF2B5EF4-FFF2-40B4-BE49-F238E27FC236}">
                    <a16:creationId xmlns:a16="http://schemas.microsoft.com/office/drawing/2014/main" id="{136D8828-E183-DFE5-4ACA-7E7A7D5A5263}"/>
                  </a:ext>
                </a:extLst>
              </p:cNvPr>
              <p:cNvGrpSpPr/>
              <p:nvPr/>
            </p:nvGrpSpPr>
            <p:grpSpPr>
              <a:xfrm>
                <a:off x="7126514" y="2678618"/>
                <a:ext cx="3926801" cy="426647"/>
                <a:chOff x="7149351" y="2678618"/>
                <a:chExt cx="3926801" cy="426647"/>
              </a:xfrm>
            </p:grpSpPr>
            <p:sp>
              <p:nvSpPr>
                <p:cNvPr id="26" name="Rectangle: Rounded Corners 24">
                  <a:extLst>
                    <a:ext uri="{FF2B5EF4-FFF2-40B4-BE49-F238E27FC236}">
                      <a16:creationId xmlns:a16="http://schemas.microsoft.com/office/drawing/2014/main" id="{83D33FC8-61A5-4E09-2E16-C8EFA810873C}"/>
                    </a:ext>
                  </a:extLst>
                </p:cNvPr>
                <p:cNvSpPr/>
                <p:nvPr/>
              </p:nvSpPr>
              <p:spPr>
                <a:xfrm>
                  <a:off x="7149351" y="2678618"/>
                  <a:ext cx="1516747" cy="4266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b="1" dirty="0">
                      <a:solidFill>
                        <a:schemeClr val="accent1"/>
                      </a:solidFill>
                    </a:rPr>
                    <a:t>Возраст донора ≥50 лет</a:t>
                  </a:r>
                  <a:endParaRPr lang="en-SG" sz="1300" b="1" dirty="0">
                    <a:solidFill>
                      <a:schemeClr val="accent1"/>
                    </a:solidFill>
                  </a:endParaRPr>
                </a:p>
              </p:txBody>
            </p:sp>
            <p:sp>
              <p:nvSpPr>
                <p:cNvPr id="31" name="Rectangle: Rounded Corners 27">
                  <a:extLst>
                    <a:ext uri="{FF2B5EF4-FFF2-40B4-BE49-F238E27FC236}">
                      <a16:creationId xmlns:a16="http://schemas.microsoft.com/office/drawing/2014/main" id="{1333B5DF-9B65-1B95-94C6-B43C76EE796C}"/>
                    </a:ext>
                  </a:extLst>
                </p:cNvPr>
                <p:cNvSpPr/>
                <p:nvPr/>
              </p:nvSpPr>
              <p:spPr>
                <a:xfrm>
                  <a:off x="9559405" y="2684393"/>
                  <a:ext cx="1516747" cy="4150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b="1" dirty="0">
                      <a:solidFill>
                        <a:schemeClr val="accent1"/>
                      </a:solidFill>
                    </a:rPr>
                    <a:t>Возраст донора &lt;50 лет</a:t>
                  </a:r>
                  <a:endParaRPr lang="en-SG" sz="1300" b="1" dirty="0">
                    <a:solidFill>
                      <a:schemeClr val="accent1"/>
                    </a:solidFill>
                  </a:endParaRPr>
                </a:p>
              </p:txBody>
            </p:sp>
          </p:grpSp>
          <p:sp>
            <p:nvSpPr>
              <p:cNvPr id="32" name="TextBox 31">
                <a:extLst>
                  <a:ext uri="{FF2B5EF4-FFF2-40B4-BE49-F238E27FC236}">
                    <a16:creationId xmlns:a16="http://schemas.microsoft.com/office/drawing/2014/main" id="{AF13BE4D-BEC2-B334-969A-1E37F1FBC4B8}"/>
                  </a:ext>
                </a:extLst>
              </p:cNvPr>
              <p:cNvSpPr txBox="1"/>
              <p:nvPr/>
            </p:nvSpPr>
            <p:spPr>
              <a:xfrm>
                <a:off x="8531380" y="3233053"/>
                <a:ext cx="1117068" cy="400110"/>
              </a:xfrm>
              <a:prstGeom prst="rect">
                <a:avLst/>
              </a:prstGeom>
              <a:noFill/>
            </p:spPr>
            <p:txBody>
              <a:bodyPr wrap="square" rtlCol="0">
                <a:spAutoFit/>
              </a:bodyPr>
              <a:lstStyle/>
              <a:p>
                <a:pPr algn="ctr"/>
                <a:r>
                  <a:rPr lang="en-SG" sz="1200" b="1" dirty="0">
                    <a:solidFill>
                      <a:schemeClr val="accent4"/>
                    </a:solidFill>
                  </a:rPr>
                  <a:t>HR, 2.13 </a:t>
                </a:r>
                <a:br>
                  <a:rPr lang="en-SG" sz="1200" dirty="0">
                    <a:solidFill>
                      <a:schemeClr val="accent4"/>
                    </a:solidFill>
                  </a:rPr>
                </a:br>
                <a:r>
                  <a:rPr lang="en-SG" sz="800" dirty="0">
                    <a:solidFill>
                      <a:schemeClr val="accent4"/>
                    </a:solidFill>
                  </a:rPr>
                  <a:t>(</a:t>
                </a:r>
                <a:r>
                  <a:rPr lang="it-IT" sz="800" dirty="0">
                    <a:solidFill>
                      <a:schemeClr val="accent4"/>
                    </a:solidFill>
                  </a:rPr>
                  <a:t>95% CI: 1.40, 3.23) </a:t>
                </a:r>
                <a:endParaRPr lang="en-SG" sz="800" dirty="0">
                  <a:solidFill>
                    <a:schemeClr val="accent4"/>
                  </a:solidFill>
                </a:endParaRPr>
              </a:p>
            </p:txBody>
          </p:sp>
        </p:grpSp>
        <p:grpSp>
          <p:nvGrpSpPr>
            <p:cNvPr id="44" name="Group 43">
              <a:extLst>
                <a:ext uri="{FF2B5EF4-FFF2-40B4-BE49-F238E27FC236}">
                  <a16:creationId xmlns:a16="http://schemas.microsoft.com/office/drawing/2014/main" id="{AF6839D9-8A9B-9560-4D04-295FF0AFC1BD}"/>
                </a:ext>
              </a:extLst>
            </p:cNvPr>
            <p:cNvGrpSpPr/>
            <p:nvPr/>
          </p:nvGrpSpPr>
          <p:grpSpPr>
            <a:xfrm>
              <a:off x="7126514" y="3623274"/>
              <a:ext cx="3926801" cy="1156720"/>
              <a:chOff x="7126514" y="2476443"/>
              <a:chExt cx="3926801" cy="1156720"/>
            </a:xfrm>
          </p:grpSpPr>
          <p:sp>
            <p:nvSpPr>
              <p:cNvPr id="45" name="Rounded Rectangle 44">
                <a:extLst>
                  <a:ext uri="{FF2B5EF4-FFF2-40B4-BE49-F238E27FC236}">
                    <a16:creationId xmlns:a16="http://schemas.microsoft.com/office/drawing/2014/main" id="{6FA834BC-06DA-3041-236F-CD76824FADCF}"/>
                  </a:ext>
                </a:extLst>
              </p:cNvPr>
              <p:cNvSpPr/>
              <p:nvPr/>
            </p:nvSpPr>
            <p:spPr>
              <a:xfrm>
                <a:off x="7126514" y="2585728"/>
                <a:ext cx="3926801" cy="612426"/>
              </a:xfrm>
              <a:prstGeom prst="roundRect">
                <a:avLst>
                  <a:gd name="adj" fmla="val 50000"/>
                </a:avLst>
              </a:prstGeom>
              <a:solidFill>
                <a:schemeClr val="bg1"/>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CB011A7-4F87-2188-1199-1724A075924E}"/>
                  </a:ext>
                </a:extLst>
              </p:cNvPr>
              <p:cNvSpPr txBox="1"/>
              <p:nvPr/>
            </p:nvSpPr>
            <p:spPr>
              <a:xfrm>
                <a:off x="8818045" y="2476443"/>
                <a:ext cx="543739" cy="830997"/>
              </a:xfrm>
              <a:prstGeom prst="rect">
                <a:avLst/>
              </a:prstGeom>
              <a:noFill/>
            </p:spPr>
            <p:txBody>
              <a:bodyPr wrap="none" rtlCol="0">
                <a:spAutoFit/>
              </a:bodyPr>
              <a:lstStyle/>
              <a:p>
                <a:r>
                  <a:rPr lang="en-SG" sz="4800" b="1" dirty="0">
                    <a:solidFill>
                      <a:schemeClr val="accent1"/>
                    </a:solidFill>
                  </a:rPr>
                  <a:t>&lt;</a:t>
                </a:r>
              </a:p>
            </p:txBody>
          </p:sp>
          <p:grpSp>
            <p:nvGrpSpPr>
              <p:cNvPr id="47" name="Group 46">
                <a:extLst>
                  <a:ext uri="{FF2B5EF4-FFF2-40B4-BE49-F238E27FC236}">
                    <a16:creationId xmlns:a16="http://schemas.microsoft.com/office/drawing/2014/main" id="{874887C9-00A8-1216-C760-01D75888CBF2}"/>
                  </a:ext>
                </a:extLst>
              </p:cNvPr>
              <p:cNvGrpSpPr/>
              <p:nvPr/>
            </p:nvGrpSpPr>
            <p:grpSpPr>
              <a:xfrm>
                <a:off x="7481106" y="2678618"/>
                <a:ext cx="3217617" cy="426647"/>
                <a:chOff x="7503943" y="2678618"/>
                <a:chExt cx="3217617" cy="426647"/>
              </a:xfrm>
            </p:grpSpPr>
            <p:sp>
              <p:nvSpPr>
                <p:cNvPr id="49" name="Rectangle: Rounded Corners 24">
                  <a:extLst>
                    <a:ext uri="{FF2B5EF4-FFF2-40B4-BE49-F238E27FC236}">
                      <a16:creationId xmlns:a16="http://schemas.microsoft.com/office/drawing/2014/main" id="{46F007F7-871B-418E-E17B-567271CE1B5D}"/>
                    </a:ext>
                  </a:extLst>
                </p:cNvPr>
                <p:cNvSpPr/>
                <p:nvPr/>
              </p:nvSpPr>
              <p:spPr>
                <a:xfrm>
                  <a:off x="7503943" y="2678618"/>
                  <a:ext cx="1162155" cy="4266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accent1"/>
                      </a:solidFill>
                    </a:rPr>
                    <a:t>Живой
донор</a:t>
                  </a:r>
                  <a:endParaRPr lang="en-SG" sz="1200" b="1" dirty="0">
                    <a:solidFill>
                      <a:schemeClr val="accent1"/>
                    </a:solidFill>
                  </a:endParaRPr>
                </a:p>
              </p:txBody>
            </p:sp>
            <p:sp>
              <p:nvSpPr>
                <p:cNvPr id="50" name="Rectangle: Rounded Corners 27">
                  <a:extLst>
                    <a:ext uri="{FF2B5EF4-FFF2-40B4-BE49-F238E27FC236}">
                      <a16:creationId xmlns:a16="http://schemas.microsoft.com/office/drawing/2014/main" id="{3DAC33EA-869A-7487-1FF6-0CD9A7016BD2}"/>
                    </a:ext>
                  </a:extLst>
                </p:cNvPr>
                <p:cNvSpPr/>
                <p:nvPr/>
              </p:nvSpPr>
              <p:spPr>
                <a:xfrm>
                  <a:off x="9559405" y="2684393"/>
                  <a:ext cx="1162155" cy="4150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accent1"/>
                      </a:solidFill>
                    </a:rPr>
                    <a:t>Мертвый донор</a:t>
                  </a:r>
                  <a:endParaRPr lang="en-SG" sz="1200" b="1" dirty="0">
                    <a:solidFill>
                      <a:schemeClr val="accent1"/>
                    </a:solidFill>
                  </a:endParaRPr>
                </a:p>
              </p:txBody>
            </p:sp>
          </p:grpSp>
          <p:sp>
            <p:nvSpPr>
              <p:cNvPr id="48" name="TextBox 47">
                <a:extLst>
                  <a:ext uri="{FF2B5EF4-FFF2-40B4-BE49-F238E27FC236}">
                    <a16:creationId xmlns:a16="http://schemas.microsoft.com/office/drawing/2014/main" id="{9852495E-087A-B791-9536-CB8565A442E7}"/>
                  </a:ext>
                </a:extLst>
              </p:cNvPr>
              <p:cNvSpPr txBox="1"/>
              <p:nvPr/>
            </p:nvSpPr>
            <p:spPr>
              <a:xfrm>
                <a:off x="8531380" y="3233053"/>
                <a:ext cx="1117068" cy="400110"/>
              </a:xfrm>
              <a:prstGeom prst="rect">
                <a:avLst/>
              </a:prstGeom>
              <a:noFill/>
            </p:spPr>
            <p:txBody>
              <a:bodyPr wrap="square" rtlCol="0">
                <a:spAutoFit/>
              </a:bodyPr>
              <a:lstStyle/>
              <a:p>
                <a:pPr algn="ctr"/>
                <a:r>
                  <a:rPr lang="en-SG" sz="1200" b="1" dirty="0">
                    <a:solidFill>
                      <a:schemeClr val="accent4"/>
                    </a:solidFill>
                  </a:rPr>
                  <a:t>HR, 0.21 </a:t>
                </a:r>
                <a:br>
                  <a:rPr lang="en-SG" sz="1200" dirty="0">
                    <a:solidFill>
                      <a:schemeClr val="accent4"/>
                    </a:solidFill>
                  </a:rPr>
                </a:br>
                <a:r>
                  <a:rPr lang="en-SG" sz="800" dirty="0">
                    <a:solidFill>
                      <a:schemeClr val="accent4"/>
                    </a:solidFill>
                  </a:rPr>
                  <a:t>(95% CI: 0.08, 0.58)</a:t>
                </a:r>
              </a:p>
            </p:txBody>
          </p:sp>
        </p:grpSp>
      </p:grpSp>
      <p:grpSp>
        <p:nvGrpSpPr>
          <p:cNvPr id="52" name="Group 51">
            <a:extLst>
              <a:ext uri="{FF2B5EF4-FFF2-40B4-BE49-F238E27FC236}">
                <a16:creationId xmlns:a16="http://schemas.microsoft.com/office/drawing/2014/main" id="{4B5E998A-9506-B6C3-1CEB-70FFFE9F0D4E}"/>
              </a:ext>
            </a:extLst>
          </p:cNvPr>
          <p:cNvGrpSpPr/>
          <p:nvPr/>
        </p:nvGrpSpPr>
        <p:grpSpPr>
          <a:xfrm>
            <a:off x="966000" y="5128932"/>
            <a:ext cx="10260000" cy="720000"/>
            <a:chOff x="966000" y="5078442"/>
            <a:chExt cx="10260000" cy="720000"/>
          </a:xfrm>
        </p:grpSpPr>
        <p:sp>
          <p:nvSpPr>
            <p:cNvPr id="11" name="Rectangle: Rounded Corners 9">
              <a:extLst>
                <a:ext uri="{FF2B5EF4-FFF2-40B4-BE49-F238E27FC236}">
                  <a16:creationId xmlns:a16="http://schemas.microsoft.com/office/drawing/2014/main" id="{E89CD3A2-CCC0-591E-10CA-B122C98B95E6}"/>
                </a:ext>
              </a:extLst>
            </p:cNvPr>
            <p:cNvSpPr/>
            <p:nvPr/>
          </p:nvSpPr>
          <p:spPr>
            <a:xfrm>
              <a:off x="966000" y="5078442"/>
              <a:ext cx="10260000" cy="720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ru-RU" sz="1400" b="1" dirty="0">
                  <a:solidFill>
                    <a:schemeClr val="bg1"/>
                  </a:solidFill>
                </a:rPr>
                <a:t>Выживаемость трансплантата составила 93,8% через 1 год и 88,1% через 5 лет после трансплантации, без заметной разницы между группами и по половому признаку</a:t>
              </a:r>
              <a:endParaRPr lang="en-SG" sz="1400" b="1" dirty="0">
                <a:solidFill>
                  <a:schemeClr val="bg1"/>
                </a:solidFill>
              </a:endParaRPr>
            </a:p>
          </p:txBody>
        </p:sp>
        <p:sp>
          <p:nvSpPr>
            <p:cNvPr id="51" name="Triangle 50">
              <a:extLst>
                <a:ext uri="{FF2B5EF4-FFF2-40B4-BE49-F238E27FC236}">
                  <a16:creationId xmlns:a16="http://schemas.microsoft.com/office/drawing/2014/main" id="{7A5013B7-6E28-38E3-7210-47699B2FC365}"/>
                </a:ext>
              </a:extLst>
            </p:cNvPr>
            <p:cNvSpPr/>
            <p:nvPr/>
          </p:nvSpPr>
          <p:spPr>
            <a:xfrm rot="5400000">
              <a:off x="750000" y="5294442"/>
              <a:ext cx="720000" cy="288000"/>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Прямоугольник 27">
            <a:extLst>
              <a:ext uri="{FF2B5EF4-FFF2-40B4-BE49-F238E27FC236}">
                <a16:creationId xmlns:a16="http://schemas.microsoft.com/office/drawing/2014/main" id="{CE604026-F8F8-41D4-BBAC-F6F245635C78}"/>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9280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15">
            <a:extLst>
              <a:ext uri="{FF2B5EF4-FFF2-40B4-BE49-F238E27FC236}">
                <a16:creationId xmlns:a16="http://schemas.microsoft.com/office/drawing/2014/main" id="{13488965-A1DF-407F-B64C-90F9397C1695}"/>
              </a:ext>
            </a:extLst>
          </p:cNvPr>
          <p:cNvSpPr>
            <a:spLocks noGrp="1"/>
          </p:cNvSpPr>
          <p:nvPr>
            <p:ph type="subTitle" idx="1"/>
          </p:nvPr>
        </p:nvSpPr>
        <p:spPr>
          <a:xfrm>
            <a:off x="598101" y="3353538"/>
            <a:ext cx="9808643" cy="594124"/>
          </a:xfrm>
        </p:spPr>
        <p:txBody>
          <a:bodyPr>
            <a:normAutofit fontScale="70000" lnSpcReduction="20000"/>
          </a:bodyPr>
          <a:lstStyle/>
          <a:p>
            <a:r>
              <a:rPr lang="ru-RU" sz="2000" dirty="0"/>
              <a:t>ВТОРИЧНЫЕ КОНЕЧНЫЕ ТОЧКИ
</a:t>
            </a:r>
            <a:endParaRPr lang="en-US" sz="2000" dirty="0"/>
          </a:p>
        </p:txBody>
      </p:sp>
      <p:sp>
        <p:nvSpPr>
          <p:cNvPr id="15" name="Title 14">
            <a:extLst>
              <a:ext uri="{FF2B5EF4-FFF2-40B4-BE49-F238E27FC236}">
                <a16:creationId xmlns:a16="http://schemas.microsoft.com/office/drawing/2014/main" id="{F3EC5016-ECD8-4F64-A632-B59AECA9EE6A}"/>
              </a:ext>
            </a:extLst>
          </p:cNvPr>
          <p:cNvSpPr>
            <a:spLocks noGrp="1"/>
          </p:cNvSpPr>
          <p:nvPr>
            <p:ph type="ctrTitle"/>
          </p:nvPr>
        </p:nvSpPr>
        <p:spPr>
          <a:xfrm>
            <a:off x="598099" y="1612241"/>
            <a:ext cx="8309928" cy="1800519"/>
          </a:xfrm>
        </p:spPr>
        <p:txBody>
          <a:bodyPr>
            <a:noAutofit/>
          </a:bodyPr>
          <a:lstStyle/>
          <a:p>
            <a:r>
              <a:rPr lang="ru-RU" sz="3200" dirty="0">
                <a:solidFill>
                  <a:schemeClr val="accent1"/>
                </a:solidFill>
              </a:rPr>
              <a:t>РЕЗУЛЬТАТЫ</a:t>
            </a:r>
            <a:endParaRPr lang="en-US" sz="3200" dirty="0">
              <a:solidFill>
                <a:schemeClr val="accent1"/>
              </a:solidFill>
            </a:endParaRPr>
          </a:p>
        </p:txBody>
      </p:sp>
      <p:sp>
        <p:nvSpPr>
          <p:cNvPr id="3" name="Subtitle 3">
            <a:extLst>
              <a:ext uri="{FF2B5EF4-FFF2-40B4-BE49-F238E27FC236}">
                <a16:creationId xmlns:a16="http://schemas.microsoft.com/office/drawing/2014/main" id="{E7087D0C-313F-040B-16A7-A93CB358E53F}"/>
              </a:ext>
            </a:extLst>
          </p:cNvPr>
          <p:cNvSpPr txBox="1">
            <a:spLocks/>
          </p:cNvSpPr>
          <p:nvPr/>
        </p:nvSpPr>
        <p:spPr>
          <a:xfrm>
            <a:off x="598101" y="3805013"/>
            <a:ext cx="9808643" cy="1440745"/>
          </a:xfrm>
          <a:prstGeom prst="rect">
            <a:avLst/>
          </a:prstGeom>
        </p:spPr>
        <p:txBody>
          <a:bodyPr vert="horz" lIns="91440" tIns="45720" rIns="91440" bIns="45720" rtlCol="0">
            <a:noAutofit/>
          </a:bodyPr>
          <a:lstStyle>
            <a:lvl1pPr marL="0" indent="0" algn="l" defTabSz="685800" rtl="0" eaLnBrk="1" latinLnBrk="0" hangingPunct="1">
              <a:lnSpc>
                <a:spcPct val="110000"/>
              </a:lnSpc>
              <a:spcBef>
                <a:spcPts val="750"/>
              </a:spcBef>
              <a:buFont typeface="Arial" panose="020B0604020202020204" pitchFamily="34" charset="0"/>
              <a:buNone/>
              <a:defRPr lang="en-US" sz="1800" b="0" kern="1200" cap="all" baseline="0" dirty="0">
                <a:solidFill>
                  <a:schemeClr val="tx2"/>
                </a:solidFill>
                <a:latin typeface="Arial"/>
                <a:ea typeface="+mn-ea"/>
                <a:cs typeface="Arial"/>
              </a:defRPr>
            </a:lvl1pPr>
            <a:lvl2pPr marL="342900" indent="0" algn="ctr" defTabSz="685800" rtl="0" eaLnBrk="1" latinLnBrk="0" hangingPunct="1">
              <a:lnSpc>
                <a:spcPct val="120000"/>
              </a:lnSpc>
              <a:spcBef>
                <a:spcPts val="0"/>
              </a:spcBef>
              <a:spcAft>
                <a:spcPts val="300"/>
              </a:spcAft>
              <a:buFont typeface="Arial" panose="020B0604020202020204" pitchFamily="34" charset="0"/>
              <a:buNone/>
              <a:defRPr sz="1500" b="0" kern="1200">
                <a:solidFill>
                  <a:schemeClr val="accent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120000"/>
              </a:lnSpc>
              <a:spcBef>
                <a:spcPts val="450"/>
              </a:spcBef>
              <a:spcAft>
                <a:spcPts val="300"/>
              </a:spcAft>
              <a:buFont typeface="Arial" panose="020B0604020202020204" pitchFamily="34" charset="0"/>
              <a:buNone/>
              <a:defRPr sz="1350" b="0" kern="1200">
                <a:solidFill>
                  <a:schemeClr val="tx2"/>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120000"/>
              </a:lnSpc>
              <a:spcBef>
                <a:spcPts val="450"/>
              </a:spcBef>
              <a:spcAft>
                <a:spcPts val="300"/>
              </a:spcAft>
              <a:buFont typeface="Arial" panose="020B0604020202020204" pitchFamily="34" charset="0"/>
              <a:buNone/>
              <a:defRPr sz="1200" b="0" kern="1200">
                <a:solidFill>
                  <a:schemeClr val="tx2"/>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120000"/>
              </a:lnSpc>
              <a:spcBef>
                <a:spcPts val="450"/>
              </a:spcBef>
              <a:spcAft>
                <a:spcPts val="300"/>
              </a:spcAft>
              <a:buFont typeface="Helvetica" panose="020B0604020202020204" pitchFamily="34" charset="0"/>
              <a:buNone/>
              <a:defRPr sz="1200" b="0" kern="1200">
                <a:solidFill>
                  <a:schemeClr val="tx2"/>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80000" indent="-180000">
              <a:buFont typeface="Arial" panose="020B0604020202020204" pitchFamily="34" charset="0"/>
              <a:buChar char="•"/>
            </a:pPr>
            <a:r>
              <a:rPr lang="ru-RU" sz="1200" dirty="0">
                <a:solidFill>
                  <a:schemeClr val="bg1">
                    <a:lumMod val="50000"/>
                  </a:schemeClr>
                </a:solidFill>
              </a:rPr>
              <a:t>ВЫЖИВАЕМОСТЬ ПАЦИЕНТОВ
ВЫЖИВАНИЕ БЕЗ ОТТОРЖЕНИЯ
ФУНКЦИЯ ПОЧЕК
DSA</a:t>
            </a:r>
            <a:endParaRPr lang="en-US" sz="1200" dirty="0">
              <a:solidFill>
                <a:schemeClr val="bg1">
                  <a:lumMod val="50000"/>
                </a:schemeClr>
              </a:solidFill>
            </a:endParaRPr>
          </a:p>
        </p:txBody>
      </p:sp>
      <p:sp>
        <p:nvSpPr>
          <p:cNvPr id="2" name="Rectangle 1">
            <a:extLst>
              <a:ext uri="{FF2B5EF4-FFF2-40B4-BE49-F238E27FC236}">
                <a16:creationId xmlns:a16="http://schemas.microsoft.com/office/drawing/2014/main" id="{5F435279-926D-1A65-C271-A8F508A845FE}"/>
              </a:ext>
            </a:extLst>
          </p:cNvPr>
          <p:cNvSpPr/>
          <p:nvPr/>
        </p:nvSpPr>
        <p:spPr>
          <a:xfrm>
            <a:off x="360000" y="6396101"/>
            <a:ext cx="5946120" cy="200055"/>
          </a:xfrm>
          <a:prstGeom prst="rect">
            <a:avLst/>
          </a:prstGeom>
        </p:spPr>
        <p:txBody>
          <a:bodyPr wrap="square">
            <a:spAutoFit/>
          </a:bodyPr>
          <a:lstStyle/>
          <a:p>
            <a:r>
              <a:rPr lang="en-US" sz="700" dirty="0" err="1">
                <a:solidFill>
                  <a:schemeClr val="accent5"/>
                </a:solidFill>
              </a:rPr>
              <a:t>Pernin</a:t>
            </a:r>
            <a:r>
              <a:rPr lang="en-US" sz="700" dirty="0">
                <a:solidFill>
                  <a:schemeClr val="accent5"/>
                </a:solidFill>
              </a:rPr>
              <a:t> V, et al. Transplant Direct. 2023;9:e1432.</a:t>
            </a:r>
          </a:p>
        </p:txBody>
      </p:sp>
      <p:sp>
        <p:nvSpPr>
          <p:cNvPr id="6" name="Прямоугольник 5">
            <a:extLst>
              <a:ext uri="{FF2B5EF4-FFF2-40B4-BE49-F238E27FC236}">
                <a16:creationId xmlns:a16="http://schemas.microsoft.com/office/drawing/2014/main" id="{329D56B3-72E4-48A9-BAC8-0BD3FCACA6D0}"/>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1135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DCA1C09-4D92-A371-25E0-2B627F5658B3}"/>
              </a:ext>
            </a:extLst>
          </p:cNvPr>
          <p:cNvSpPr txBox="1"/>
          <p:nvPr/>
        </p:nvSpPr>
        <p:spPr>
          <a:xfrm>
            <a:off x="3049478" y="1368000"/>
            <a:ext cx="6093044" cy="338554"/>
          </a:xfrm>
          <a:prstGeom prst="rect">
            <a:avLst/>
          </a:prstGeom>
          <a:noFill/>
        </p:spPr>
        <p:txBody>
          <a:bodyPr wrap="square" rtlCol="0">
            <a:spAutoFit/>
          </a:bodyPr>
          <a:lstStyle/>
          <a:p>
            <a:pPr algn="ctr"/>
            <a:r>
              <a:rPr lang="en-US" sz="1600" b="1" i="0" u="none" strike="noStrike" baseline="0" dirty="0">
                <a:solidFill>
                  <a:schemeClr val="accent2"/>
                </a:solidFill>
              </a:rPr>
              <a:t>Kaplan–Meier estimates for patient survival in the EPS</a:t>
            </a:r>
            <a:endParaRPr lang="en-SG" sz="1600" b="1" baseline="30000" dirty="0">
              <a:solidFill>
                <a:schemeClr val="accent2"/>
              </a:solidFill>
            </a:endParaRPr>
          </a:p>
        </p:txBody>
      </p:sp>
      <p:sp>
        <p:nvSpPr>
          <p:cNvPr id="4" name="Title 3">
            <a:extLst>
              <a:ext uri="{FF2B5EF4-FFF2-40B4-BE49-F238E27FC236}">
                <a16:creationId xmlns:a16="http://schemas.microsoft.com/office/drawing/2014/main" id="{085A3DE6-C27C-B2BA-6DFD-38E5B9D233B3}"/>
              </a:ext>
            </a:extLst>
          </p:cNvPr>
          <p:cNvSpPr>
            <a:spLocks noGrp="1"/>
          </p:cNvSpPr>
          <p:nvPr>
            <p:ph type="title"/>
          </p:nvPr>
        </p:nvSpPr>
        <p:spPr>
          <a:xfrm>
            <a:off x="381802" y="441931"/>
            <a:ext cx="10694540" cy="685802"/>
          </a:xfrm>
        </p:spPr>
        <p:txBody>
          <a:bodyPr/>
          <a:lstStyle/>
          <a:p>
            <a:r>
              <a:rPr lang="ru-RU" sz="2400" cap="none" dirty="0"/>
              <a:t>ВЫЖИВАЕМОСТЬ ПАЦИЕНТОВ: 5-ЛЕТНЕЕ НАБЛЮДЕНИЕ</a:t>
            </a:r>
            <a:endParaRPr lang="en-SG" sz="2400" cap="none" dirty="0"/>
          </a:p>
        </p:txBody>
      </p:sp>
      <p:sp>
        <p:nvSpPr>
          <p:cNvPr id="19" name="Slide Number Placeholder 5">
            <a:extLst>
              <a:ext uri="{FF2B5EF4-FFF2-40B4-BE49-F238E27FC236}">
                <a16:creationId xmlns:a16="http://schemas.microsoft.com/office/drawing/2014/main" id="{529B0DF8-D3D0-DCD7-9902-49ECBD8E5F1B}"/>
              </a:ext>
            </a:extLst>
          </p:cNvPr>
          <p:cNvSpPr txBox="1">
            <a:spLocks/>
          </p:cNvSpPr>
          <p:nvPr/>
        </p:nvSpPr>
        <p:spPr>
          <a:xfrm>
            <a:off x="11053315" y="451455"/>
            <a:ext cx="910085" cy="685802"/>
          </a:xfrm>
          <a:prstGeom prst="rect">
            <a:avLst/>
          </a:prstGeom>
        </p:spPr>
        <p:txBody>
          <a:bodyPr vert="horz" lIns="91440" tIns="45720" rIns="91440" bIns="45720" rtlCol="0" anchor="ctr"/>
          <a:lstStyle>
            <a:defPPr>
              <a:defRPr lang="en-US"/>
            </a:defPPr>
            <a:lvl1pPr marL="0" algn="ctr" defTabSz="914400" rtl="0" eaLnBrk="1" latinLnBrk="0" hangingPunct="1">
              <a:defRPr lang="en-US" sz="1350" kern="1200" spc="-4" smtClean="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CE729F-CD65-4BB2-91EE-CC0EA66D8A8F}" type="slidenum">
              <a:rPr lang="en-SG" smtClean="0"/>
              <a:pPr/>
              <a:t>12</a:t>
            </a:fld>
            <a:endParaRPr lang="en-SG" dirty="0"/>
          </a:p>
        </p:txBody>
      </p:sp>
      <p:sp>
        <p:nvSpPr>
          <p:cNvPr id="25" name="Rectangle 24">
            <a:extLst>
              <a:ext uri="{FF2B5EF4-FFF2-40B4-BE49-F238E27FC236}">
                <a16:creationId xmlns:a16="http://schemas.microsoft.com/office/drawing/2014/main" id="{3CBDFD36-F144-5952-D601-1D1722ACC9E6}"/>
              </a:ext>
            </a:extLst>
          </p:cNvPr>
          <p:cNvSpPr/>
          <p:nvPr/>
        </p:nvSpPr>
        <p:spPr>
          <a:xfrm>
            <a:off x="358775" y="6002027"/>
            <a:ext cx="10261900" cy="369494"/>
          </a:xfrm>
          <a:prstGeom prst="rect">
            <a:avLst/>
          </a:prstGeom>
        </p:spPr>
        <p:txBody>
          <a:bodyPr wrap="square" anchor="b">
            <a:noAutofit/>
          </a:bodyPr>
          <a:lstStyle/>
          <a:p>
            <a:pPr lvl="0"/>
            <a:r>
              <a:rPr lang="en-US" sz="700" baseline="30000" dirty="0" err="1">
                <a:solidFill>
                  <a:schemeClr val="accent5"/>
                </a:solidFill>
              </a:rPr>
              <a:t>a</a:t>
            </a:r>
            <a:r>
              <a:rPr lang="en-US" sz="700" dirty="0" err="1">
                <a:solidFill>
                  <a:schemeClr val="accent5"/>
                </a:solidFill>
              </a:rPr>
              <a:t>Calculated</a:t>
            </a:r>
            <a:r>
              <a:rPr lang="en-US" sz="700" dirty="0">
                <a:solidFill>
                  <a:schemeClr val="accent5"/>
                </a:solidFill>
              </a:rPr>
              <a:t> by the Cox proportional hazards model. </a:t>
            </a:r>
            <a:br>
              <a:rPr lang="en-US" sz="700" dirty="0">
                <a:solidFill>
                  <a:schemeClr val="accent5"/>
                </a:solidFill>
              </a:rPr>
            </a:br>
            <a:r>
              <a:rPr lang="en-US" sz="700" dirty="0">
                <a:solidFill>
                  <a:schemeClr val="accent5"/>
                </a:solidFill>
              </a:rPr>
              <a:t>CI, confidence interval; EPS, enrolled patient set; HR, hazard ratio</a:t>
            </a:r>
          </a:p>
        </p:txBody>
      </p:sp>
      <p:pic>
        <p:nvPicPr>
          <p:cNvPr id="24" name="Graphic 17">
            <a:extLst>
              <a:ext uri="{FF2B5EF4-FFF2-40B4-BE49-F238E27FC236}">
                <a16:creationId xmlns:a16="http://schemas.microsoft.com/office/drawing/2014/main" id="{3D0041AE-ED9A-852F-5BA3-C8FDCF90D8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8737" y="1830048"/>
            <a:ext cx="5372455" cy="3333275"/>
          </a:xfrm>
          <a:prstGeom prst="rect">
            <a:avLst/>
          </a:prstGeom>
        </p:spPr>
      </p:pic>
      <p:grpSp>
        <p:nvGrpSpPr>
          <p:cNvPr id="26" name="Group 25">
            <a:extLst>
              <a:ext uri="{FF2B5EF4-FFF2-40B4-BE49-F238E27FC236}">
                <a16:creationId xmlns:a16="http://schemas.microsoft.com/office/drawing/2014/main" id="{CB8EF609-9C0D-F726-67C5-D6189C1A754D}"/>
              </a:ext>
            </a:extLst>
          </p:cNvPr>
          <p:cNvGrpSpPr/>
          <p:nvPr/>
        </p:nvGrpSpPr>
        <p:grpSpPr>
          <a:xfrm>
            <a:off x="966000" y="5128932"/>
            <a:ext cx="10260000" cy="720000"/>
            <a:chOff x="966000" y="5078442"/>
            <a:chExt cx="10260000" cy="720000"/>
          </a:xfrm>
        </p:grpSpPr>
        <p:sp>
          <p:nvSpPr>
            <p:cNvPr id="27" name="Rectangle: Rounded Corners 9">
              <a:extLst>
                <a:ext uri="{FF2B5EF4-FFF2-40B4-BE49-F238E27FC236}">
                  <a16:creationId xmlns:a16="http://schemas.microsoft.com/office/drawing/2014/main" id="{EC17BC77-9BD6-A8E5-D936-535E5ED05D5B}"/>
                </a:ext>
              </a:extLst>
            </p:cNvPr>
            <p:cNvSpPr/>
            <p:nvPr/>
          </p:nvSpPr>
          <p:spPr>
            <a:xfrm>
              <a:off x="966000" y="5078442"/>
              <a:ext cx="10260000" cy="720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bg1"/>
                  </a:solidFill>
                </a:rPr>
                <a:t>Выживаемость пациентов составила 97,8% и 94,4% через 1 год и 5 лет после трансплантации</a:t>
              </a:r>
              <a:r>
                <a:rPr lang="en-US" sz="1400" b="1" dirty="0">
                  <a:solidFill>
                    <a:schemeClr val="bg1"/>
                  </a:solidFill>
                </a:rPr>
                <a:t> </a:t>
              </a:r>
              <a:r>
                <a:rPr lang="ru-RU" sz="1400" b="1" dirty="0">
                  <a:solidFill>
                    <a:schemeClr val="bg1"/>
                  </a:solidFill>
                </a:rPr>
                <a:t>соответственно, без заметной разницы между группами</a:t>
              </a:r>
              <a:endParaRPr lang="en-SG" sz="1400" b="1" dirty="0">
                <a:solidFill>
                  <a:schemeClr val="bg1"/>
                </a:solidFill>
              </a:endParaRPr>
            </a:p>
          </p:txBody>
        </p:sp>
        <p:sp>
          <p:nvSpPr>
            <p:cNvPr id="28" name="Triangle 27">
              <a:extLst>
                <a:ext uri="{FF2B5EF4-FFF2-40B4-BE49-F238E27FC236}">
                  <a16:creationId xmlns:a16="http://schemas.microsoft.com/office/drawing/2014/main" id="{6C567789-43FF-8B07-EEE2-513055BD24FF}"/>
                </a:ext>
              </a:extLst>
            </p:cNvPr>
            <p:cNvSpPr/>
            <p:nvPr/>
          </p:nvSpPr>
          <p:spPr>
            <a:xfrm rot="5400000">
              <a:off x="750000" y="5294442"/>
              <a:ext cx="720000" cy="288000"/>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25CBDAF3-6667-6C8D-DBE1-D4BF898AB974}"/>
              </a:ext>
            </a:extLst>
          </p:cNvPr>
          <p:cNvSpPr/>
          <p:nvPr/>
        </p:nvSpPr>
        <p:spPr>
          <a:xfrm>
            <a:off x="6806320" y="2182147"/>
            <a:ext cx="4419680" cy="20967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3" name="TextBox 32">
            <a:extLst>
              <a:ext uri="{FF2B5EF4-FFF2-40B4-BE49-F238E27FC236}">
                <a16:creationId xmlns:a16="http://schemas.microsoft.com/office/drawing/2014/main" id="{A5A01D1D-92D6-5F72-F3B1-51644977C9EE}"/>
              </a:ext>
            </a:extLst>
          </p:cNvPr>
          <p:cNvSpPr txBox="1"/>
          <p:nvPr/>
        </p:nvSpPr>
        <p:spPr>
          <a:xfrm>
            <a:off x="8164805" y="2277890"/>
            <a:ext cx="1702710" cy="307777"/>
          </a:xfrm>
          <a:prstGeom prst="rect">
            <a:avLst/>
          </a:prstGeom>
          <a:noFill/>
        </p:spPr>
        <p:txBody>
          <a:bodyPr wrap="square" rtlCol="0">
            <a:spAutoFit/>
          </a:bodyPr>
          <a:lstStyle/>
          <a:p>
            <a:r>
              <a:rPr lang="ru-RU" sz="1400" b="1" dirty="0">
                <a:solidFill>
                  <a:schemeClr val="accent4">
                    <a:lumMod val="75000"/>
                  </a:schemeClr>
                </a:solidFill>
              </a:rPr>
              <a:t>Риск смерти</a:t>
            </a:r>
            <a:r>
              <a:rPr lang="en-SG" sz="1400" b="1" baseline="30000" dirty="0">
                <a:solidFill>
                  <a:schemeClr val="accent4">
                    <a:lumMod val="75000"/>
                  </a:schemeClr>
                </a:solidFill>
              </a:rPr>
              <a:t>a</a:t>
            </a:r>
          </a:p>
        </p:txBody>
      </p:sp>
      <p:grpSp>
        <p:nvGrpSpPr>
          <p:cNvPr id="34" name="Group 33">
            <a:extLst>
              <a:ext uri="{FF2B5EF4-FFF2-40B4-BE49-F238E27FC236}">
                <a16:creationId xmlns:a16="http://schemas.microsoft.com/office/drawing/2014/main" id="{1A5D875C-7199-DD67-68B9-27B7C7B112CD}"/>
              </a:ext>
            </a:extLst>
          </p:cNvPr>
          <p:cNvGrpSpPr/>
          <p:nvPr/>
        </p:nvGrpSpPr>
        <p:grpSpPr>
          <a:xfrm>
            <a:off x="7061771" y="2865360"/>
            <a:ext cx="3926801" cy="1198284"/>
            <a:chOff x="7126514" y="2476443"/>
            <a:chExt cx="3926801" cy="1198284"/>
          </a:xfrm>
        </p:grpSpPr>
        <p:sp>
          <p:nvSpPr>
            <p:cNvPr id="42" name="Rounded Rectangle 41">
              <a:extLst>
                <a:ext uri="{FF2B5EF4-FFF2-40B4-BE49-F238E27FC236}">
                  <a16:creationId xmlns:a16="http://schemas.microsoft.com/office/drawing/2014/main" id="{AFBCA6C4-37C8-7CC2-192D-9189353C94D5}"/>
                </a:ext>
              </a:extLst>
            </p:cNvPr>
            <p:cNvSpPr/>
            <p:nvPr/>
          </p:nvSpPr>
          <p:spPr>
            <a:xfrm>
              <a:off x="7126514" y="2585728"/>
              <a:ext cx="3926801" cy="612426"/>
            </a:xfrm>
            <a:prstGeom prst="roundRect">
              <a:avLst>
                <a:gd name="adj" fmla="val 50000"/>
              </a:avLst>
            </a:prstGeom>
            <a:solidFill>
              <a:schemeClr val="bg1"/>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F5F1813-ADB9-B06A-0158-A7FBC907AEE2}"/>
                </a:ext>
              </a:extLst>
            </p:cNvPr>
            <p:cNvSpPr txBox="1"/>
            <p:nvPr/>
          </p:nvSpPr>
          <p:spPr>
            <a:xfrm>
              <a:off x="8818045" y="2476443"/>
              <a:ext cx="543739" cy="830997"/>
            </a:xfrm>
            <a:prstGeom prst="rect">
              <a:avLst/>
            </a:prstGeom>
            <a:noFill/>
          </p:spPr>
          <p:txBody>
            <a:bodyPr wrap="none" rtlCol="0">
              <a:spAutoFit/>
            </a:bodyPr>
            <a:lstStyle/>
            <a:p>
              <a:r>
                <a:rPr lang="en-SG" sz="4800" b="1" dirty="0">
                  <a:solidFill>
                    <a:schemeClr val="accent1"/>
                  </a:solidFill>
                </a:rPr>
                <a:t>&gt;</a:t>
              </a:r>
            </a:p>
          </p:txBody>
        </p:sp>
        <p:grpSp>
          <p:nvGrpSpPr>
            <p:cNvPr id="44" name="Group 43">
              <a:extLst>
                <a:ext uri="{FF2B5EF4-FFF2-40B4-BE49-F238E27FC236}">
                  <a16:creationId xmlns:a16="http://schemas.microsoft.com/office/drawing/2014/main" id="{788D0A95-EF75-FAB9-1652-58309483734F}"/>
                </a:ext>
              </a:extLst>
            </p:cNvPr>
            <p:cNvGrpSpPr/>
            <p:nvPr/>
          </p:nvGrpSpPr>
          <p:grpSpPr>
            <a:xfrm>
              <a:off x="7126514" y="2678618"/>
              <a:ext cx="3926801" cy="426647"/>
              <a:chOff x="7149351" y="2678618"/>
              <a:chExt cx="3926801" cy="426647"/>
            </a:xfrm>
          </p:grpSpPr>
          <p:sp>
            <p:nvSpPr>
              <p:cNvPr id="46" name="Rectangle: Rounded Corners 24">
                <a:extLst>
                  <a:ext uri="{FF2B5EF4-FFF2-40B4-BE49-F238E27FC236}">
                    <a16:creationId xmlns:a16="http://schemas.microsoft.com/office/drawing/2014/main" id="{0FB5413A-C341-53C9-DBF1-E6EFFBF2DDC0}"/>
                  </a:ext>
                </a:extLst>
              </p:cNvPr>
              <p:cNvSpPr/>
              <p:nvPr/>
            </p:nvSpPr>
            <p:spPr>
              <a:xfrm>
                <a:off x="7149351" y="2678618"/>
                <a:ext cx="1516747" cy="4266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b="1" dirty="0">
                    <a:solidFill>
                      <a:schemeClr val="accent1"/>
                    </a:solidFill>
                  </a:rPr>
                  <a:t>Возраст донора ≥50 лет</a:t>
                </a:r>
                <a:endParaRPr lang="en-SG" sz="1300" b="1" dirty="0">
                  <a:solidFill>
                    <a:schemeClr val="accent1"/>
                  </a:solidFill>
                </a:endParaRPr>
              </a:p>
            </p:txBody>
          </p:sp>
          <p:sp>
            <p:nvSpPr>
              <p:cNvPr id="47" name="Rectangle: Rounded Corners 27">
                <a:extLst>
                  <a:ext uri="{FF2B5EF4-FFF2-40B4-BE49-F238E27FC236}">
                    <a16:creationId xmlns:a16="http://schemas.microsoft.com/office/drawing/2014/main" id="{A811C61C-428D-87FC-2A28-D78998F8F677}"/>
                  </a:ext>
                </a:extLst>
              </p:cNvPr>
              <p:cNvSpPr/>
              <p:nvPr/>
            </p:nvSpPr>
            <p:spPr>
              <a:xfrm>
                <a:off x="9559405" y="2684393"/>
                <a:ext cx="1516747" cy="4150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b="1" dirty="0">
                    <a:solidFill>
                      <a:schemeClr val="accent1"/>
                    </a:solidFill>
                  </a:rPr>
                  <a:t>Возраст донора &lt;50 лет</a:t>
                </a:r>
                <a:endParaRPr lang="en-SG" sz="1300" b="1" dirty="0">
                  <a:solidFill>
                    <a:schemeClr val="accent1"/>
                  </a:solidFill>
                </a:endParaRPr>
              </a:p>
            </p:txBody>
          </p:sp>
        </p:grpSp>
        <p:sp>
          <p:nvSpPr>
            <p:cNvPr id="45" name="TextBox 44">
              <a:extLst>
                <a:ext uri="{FF2B5EF4-FFF2-40B4-BE49-F238E27FC236}">
                  <a16:creationId xmlns:a16="http://schemas.microsoft.com/office/drawing/2014/main" id="{4CD4F5EE-4E60-4962-7861-4696FF14DD73}"/>
                </a:ext>
              </a:extLst>
            </p:cNvPr>
            <p:cNvSpPr txBox="1"/>
            <p:nvPr/>
          </p:nvSpPr>
          <p:spPr>
            <a:xfrm>
              <a:off x="8531380" y="3274617"/>
              <a:ext cx="1117068" cy="400110"/>
            </a:xfrm>
            <a:prstGeom prst="rect">
              <a:avLst/>
            </a:prstGeom>
            <a:noFill/>
          </p:spPr>
          <p:txBody>
            <a:bodyPr wrap="square" rtlCol="0">
              <a:spAutoFit/>
            </a:bodyPr>
            <a:lstStyle/>
            <a:p>
              <a:pPr algn="ctr"/>
              <a:r>
                <a:rPr lang="en-SG" sz="1200" b="1" dirty="0">
                  <a:solidFill>
                    <a:schemeClr val="accent4"/>
                  </a:solidFill>
                </a:rPr>
                <a:t>HR, 2.23</a:t>
              </a:r>
              <a:br>
                <a:rPr lang="en-SG" sz="1200" dirty="0">
                  <a:solidFill>
                    <a:schemeClr val="accent4"/>
                  </a:solidFill>
                </a:rPr>
              </a:br>
              <a:r>
                <a:rPr lang="en-SG" sz="800" dirty="0">
                  <a:solidFill>
                    <a:schemeClr val="accent4"/>
                  </a:solidFill>
                </a:rPr>
                <a:t>(95% CI: 1.16, 4.28)</a:t>
              </a:r>
            </a:p>
          </p:txBody>
        </p:sp>
      </p:grpSp>
      <p:sp>
        <p:nvSpPr>
          <p:cNvPr id="2" name="TextBox 1">
            <a:extLst>
              <a:ext uri="{FF2B5EF4-FFF2-40B4-BE49-F238E27FC236}">
                <a16:creationId xmlns:a16="http://schemas.microsoft.com/office/drawing/2014/main" id="{4CD030B6-63FB-C6F3-0988-BFBE17F4121B}"/>
              </a:ext>
            </a:extLst>
          </p:cNvPr>
          <p:cNvSpPr txBox="1"/>
          <p:nvPr/>
        </p:nvSpPr>
        <p:spPr>
          <a:xfrm>
            <a:off x="360000" y="6397200"/>
            <a:ext cx="6094476" cy="200055"/>
          </a:xfrm>
          <a:prstGeom prst="rect">
            <a:avLst/>
          </a:prstGeom>
          <a:noFill/>
        </p:spPr>
        <p:txBody>
          <a:bodyPr wrap="square">
            <a:spAutoFit/>
          </a:bodyPr>
          <a:lstStyle/>
          <a:p>
            <a:r>
              <a:rPr lang="en-US" sz="700" dirty="0" err="1">
                <a:solidFill>
                  <a:schemeClr val="accent5"/>
                </a:solidFill>
              </a:rPr>
              <a:t>Pernin</a:t>
            </a:r>
            <a:r>
              <a:rPr lang="en-US" sz="700" dirty="0">
                <a:solidFill>
                  <a:schemeClr val="accent5"/>
                </a:solidFill>
              </a:rPr>
              <a:t> V, et al. Transplant Direct. 2023;9: e1432. </a:t>
            </a:r>
            <a:endParaRPr lang="en-SG" sz="700" dirty="0">
              <a:solidFill>
                <a:schemeClr val="accent5"/>
              </a:solidFill>
            </a:endParaRPr>
          </a:p>
        </p:txBody>
      </p:sp>
      <p:sp>
        <p:nvSpPr>
          <p:cNvPr id="20" name="Прямоугольник 19">
            <a:extLst>
              <a:ext uri="{FF2B5EF4-FFF2-40B4-BE49-F238E27FC236}">
                <a16:creationId xmlns:a16="http://schemas.microsoft.com/office/drawing/2014/main" id="{3DFEA54C-752F-400B-BAAA-C78283834346}"/>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4056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0D7D-9E50-4CDA-8921-C85261493731}"/>
              </a:ext>
            </a:extLst>
          </p:cNvPr>
          <p:cNvSpPr>
            <a:spLocks noGrp="1"/>
          </p:cNvSpPr>
          <p:nvPr>
            <p:ph type="title"/>
          </p:nvPr>
        </p:nvSpPr>
        <p:spPr/>
        <p:txBody>
          <a:bodyPr/>
          <a:lstStyle/>
          <a:p>
            <a:r>
              <a:rPr lang="ru-RU" sz="2400" cap="none" dirty="0"/>
              <a:t>ВЫЖИВАЕМОСТЬ БЕЗ ОТТОРЖЕНИЯ (</a:t>
            </a:r>
            <a:r>
              <a:rPr lang="en-US" sz="2400" cap="none" dirty="0"/>
              <a:t>AR)</a:t>
            </a:r>
            <a:r>
              <a:rPr lang="ru-RU" sz="2400" cap="none" dirty="0"/>
              <a:t> И ПОДТВЕРЖДЕННОГО ОТТОРЖЕНИЯ (BCAR): 5-ЛЕТНЕЕ НАБЛЮДЕНИЕ</a:t>
            </a:r>
            <a:endParaRPr lang="en-US" sz="2400" cap="none" dirty="0"/>
          </a:p>
        </p:txBody>
      </p:sp>
      <p:sp>
        <p:nvSpPr>
          <p:cNvPr id="94" name="Rectangle 93">
            <a:extLst>
              <a:ext uri="{FF2B5EF4-FFF2-40B4-BE49-F238E27FC236}">
                <a16:creationId xmlns:a16="http://schemas.microsoft.com/office/drawing/2014/main" id="{657F0CA5-1DDB-C160-3C3D-9CC953A8B834}"/>
              </a:ext>
            </a:extLst>
          </p:cNvPr>
          <p:cNvSpPr/>
          <p:nvPr/>
        </p:nvSpPr>
        <p:spPr>
          <a:xfrm>
            <a:off x="358775" y="6173103"/>
            <a:ext cx="10261900" cy="200055"/>
          </a:xfrm>
          <a:prstGeom prst="rect">
            <a:avLst/>
          </a:prstGeom>
        </p:spPr>
        <p:txBody>
          <a:bodyPr wrap="square" anchor="b">
            <a:spAutoFit/>
          </a:bodyPr>
          <a:lstStyle/>
          <a:p>
            <a:pPr lvl="0"/>
            <a:r>
              <a:rPr lang="en-US" sz="700" dirty="0">
                <a:solidFill>
                  <a:schemeClr val="accent5"/>
                </a:solidFill>
              </a:rPr>
              <a:t>AR, acute rejection; BCAR, biopsy-confirmed acute rejection; CI, confidence interval; EPS, enrolled patient set</a:t>
            </a:r>
          </a:p>
        </p:txBody>
      </p:sp>
      <p:sp>
        <p:nvSpPr>
          <p:cNvPr id="117" name="TextBox 116">
            <a:extLst>
              <a:ext uri="{FF2B5EF4-FFF2-40B4-BE49-F238E27FC236}">
                <a16:creationId xmlns:a16="http://schemas.microsoft.com/office/drawing/2014/main" id="{88CE20C1-647E-AACA-56EC-E8E0C13DA671}"/>
              </a:ext>
            </a:extLst>
          </p:cNvPr>
          <p:cNvSpPr txBox="1"/>
          <p:nvPr/>
        </p:nvSpPr>
        <p:spPr>
          <a:xfrm>
            <a:off x="1766064" y="1368000"/>
            <a:ext cx="8659872" cy="338554"/>
          </a:xfrm>
          <a:prstGeom prst="rect">
            <a:avLst/>
          </a:prstGeom>
          <a:noFill/>
        </p:spPr>
        <p:txBody>
          <a:bodyPr wrap="square" rtlCol="0">
            <a:spAutoFit/>
          </a:bodyPr>
          <a:lstStyle/>
          <a:p>
            <a:pPr algn="ctr"/>
            <a:r>
              <a:rPr lang="en-US" sz="1600" b="1" i="0" u="none" strike="noStrike" baseline="0" dirty="0">
                <a:solidFill>
                  <a:schemeClr val="accent2"/>
                </a:solidFill>
              </a:rPr>
              <a:t>Kaplan–Meier estimates for AR-free and BCAR-free survival in th</a:t>
            </a:r>
            <a:r>
              <a:rPr lang="en-US" sz="1600" b="1" dirty="0">
                <a:solidFill>
                  <a:schemeClr val="accent2"/>
                </a:solidFill>
              </a:rPr>
              <a:t>e EPS</a:t>
            </a:r>
            <a:r>
              <a:rPr lang="en-US" sz="1600" b="1" i="0" u="none" strike="noStrike" baseline="30000" dirty="0">
                <a:solidFill>
                  <a:schemeClr val="accent2"/>
                </a:solidFill>
              </a:rPr>
              <a:t>1</a:t>
            </a:r>
            <a:endParaRPr lang="en-SG" sz="1600" b="1" baseline="30000" dirty="0">
              <a:solidFill>
                <a:schemeClr val="accent2"/>
              </a:solidFill>
            </a:endParaRPr>
          </a:p>
        </p:txBody>
      </p:sp>
      <p:pic>
        <p:nvPicPr>
          <p:cNvPr id="31" name="Graphic 17">
            <a:extLst>
              <a:ext uri="{FF2B5EF4-FFF2-40B4-BE49-F238E27FC236}">
                <a16:creationId xmlns:a16="http://schemas.microsoft.com/office/drawing/2014/main" id="{FE4D7535-DFCF-13C5-A052-FF0EFD1344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7245" y="1937297"/>
            <a:ext cx="5101391" cy="3165096"/>
          </a:xfrm>
          <a:prstGeom prst="rect">
            <a:avLst/>
          </a:prstGeom>
        </p:spPr>
      </p:pic>
      <p:sp>
        <p:nvSpPr>
          <p:cNvPr id="22" name="TextBox 21">
            <a:extLst>
              <a:ext uri="{FF2B5EF4-FFF2-40B4-BE49-F238E27FC236}">
                <a16:creationId xmlns:a16="http://schemas.microsoft.com/office/drawing/2014/main" id="{8BE41C16-C9DE-1239-32B7-46534EBEFED8}"/>
              </a:ext>
            </a:extLst>
          </p:cNvPr>
          <p:cNvSpPr txBox="1"/>
          <p:nvPr/>
        </p:nvSpPr>
        <p:spPr>
          <a:xfrm>
            <a:off x="1484568" y="1826083"/>
            <a:ext cx="4021015" cy="307777"/>
          </a:xfrm>
          <a:prstGeom prst="rect">
            <a:avLst/>
          </a:prstGeom>
          <a:noFill/>
          <a:ln>
            <a:noFill/>
          </a:ln>
        </p:spPr>
        <p:txBody>
          <a:bodyPr wrap="square" rtlCol="0">
            <a:spAutoFit/>
          </a:bodyPr>
          <a:lstStyle/>
          <a:p>
            <a:pPr algn="ctr"/>
            <a:r>
              <a:rPr lang="en-US" sz="1400" b="1" i="0" u="none" strike="noStrike" baseline="0" dirty="0"/>
              <a:t>AR-free survival</a:t>
            </a:r>
            <a:endParaRPr lang="en-SG" sz="1400" b="1" baseline="30000" dirty="0"/>
          </a:p>
        </p:txBody>
      </p:sp>
      <p:sp>
        <p:nvSpPr>
          <p:cNvPr id="9" name="TextBox 8">
            <a:extLst>
              <a:ext uri="{FF2B5EF4-FFF2-40B4-BE49-F238E27FC236}">
                <a16:creationId xmlns:a16="http://schemas.microsoft.com/office/drawing/2014/main" id="{695A3066-F26B-96AC-2CB9-A71CB1F550F8}"/>
              </a:ext>
            </a:extLst>
          </p:cNvPr>
          <p:cNvSpPr txBox="1"/>
          <p:nvPr/>
        </p:nvSpPr>
        <p:spPr>
          <a:xfrm>
            <a:off x="358775" y="6397200"/>
            <a:ext cx="6094476" cy="200055"/>
          </a:xfrm>
          <a:prstGeom prst="rect">
            <a:avLst/>
          </a:prstGeom>
          <a:noFill/>
        </p:spPr>
        <p:txBody>
          <a:bodyPr wrap="square">
            <a:spAutoFit/>
          </a:bodyPr>
          <a:lstStyle/>
          <a:p>
            <a:r>
              <a:rPr lang="en-US" sz="700" dirty="0">
                <a:solidFill>
                  <a:schemeClr val="accent5"/>
                </a:solidFill>
              </a:rPr>
              <a:t>1. </a:t>
            </a:r>
            <a:r>
              <a:rPr lang="en-US" sz="700" dirty="0" err="1">
                <a:solidFill>
                  <a:schemeClr val="accent5"/>
                </a:solidFill>
              </a:rPr>
              <a:t>Pernin</a:t>
            </a:r>
            <a:r>
              <a:rPr lang="en-US" sz="700" dirty="0">
                <a:solidFill>
                  <a:schemeClr val="accent5"/>
                </a:solidFill>
              </a:rPr>
              <a:t> V, et al. Transplant Direct. 2023;9:e1432. 2. Mourad G, et al. Transplantation 2017;101:1924–1934. </a:t>
            </a:r>
            <a:endParaRPr lang="en-SG" sz="700" dirty="0">
              <a:solidFill>
                <a:schemeClr val="accent5"/>
              </a:solidFill>
            </a:endParaRPr>
          </a:p>
        </p:txBody>
      </p:sp>
      <p:sp>
        <p:nvSpPr>
          <p:cNvPr id="10" name="Slide Number Placeholder 5">
            <a:extLst>
              <a:ext uri="{FF2B5EF4-FFF2-40B4-BE49-F238E27FC236}">
                <a16:creationId xmlns:a16="http://schemas.microsoft.com/office/drawing/2014/main" id="{A0BC3F56-6C8F-1CDD-0113-F762C43BD7BA}"/>
              </a:ext>
            </a:extLst>
          </p:cNvPr>
          <p:cNvSpPr txBox="1">
            <a:spLocks/>
          </p:cNvSpPr>
          <p:nvPr/>
        </p:nvSpPr>
        <p:spPr>
          <a:xfrm>
            <a:off x="11053315" y="451455"/>
            <a:ext cx="910085" cy="685802"/>
          </a:xfrm>
          <a:prstGeom prst="rect">
            <a:avLst/>
          </a:prstGeom>
        </p:spPr>
        <p:txBody>
          <a:bodyPr vert="horz" lIns="91440" tIns="45720" rIns="91440" bIns="45720" rtlCol="0" anchor="ctr"/>
          <a:lstStyle>
            <a:defPPr>
              <a:defRPr lang="en-US"/>
            </a:defPPr>
            <a:lvl1pPr marL="0" algn="ctr" defTabSz="914400" rtl="0" eaLnBrk="1" latinLnBrk="0" hangingPunct="1">
              <a:defRPr lang="en-US" sz="1350" kern="1200" spc="-4" smtClean="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SG" dirty="0"/>
          </a:p>
        </p:txBody>
      </p:sp>
      <p:sp>
        <p:nvSpPr>
          <p:cNvPr id="23" name="Slide Number Placeholder 22">
            <a:extLst>
              <a:ext uri="{FF2B5EF4-FFF2-40B4-BE49-F238E27FC236}">
                <a16:creationId xmlns:a16="http://schemas.microsoft.com/office/drawing/2014/main" id="{390748A0-6F57-1557-D973-5D961743B917}"/>
              </a:ext>
            </a:extLst>
          </p:cNvPr>
          <p:cNvSpPr>
            <a:spLocks noGrp="1"/>
          </p:cNvSpPr>
          <p:nvPr>
            <p:ph type="sldNum" sz="quarter" idx="12"/>
          </p:nvPr>
        </p:nvSpPr>
        <p:spPr/>
        <p:txBody>
          <a:bodyPr/>
          <a:lstStyle/>
          <a:p>
            <a:fld id="{9BCE729F-CD65-4BB2-91EE-CC0EA66D8A8F}" type="slidenum">
              <a:rPr lang="en-US" smtClean="0"/>
              <a:t>13</a:t>
            </a:fld>
            <a:endParaRPr lang="en-US"/>
          </a:p>
        </p:txBody>
      </p:sp>
      <p:grpSp>
        <p:nvGrpSpPr>
          <p:cNvPr id="27" name="Group 26">
            <a:extLst>
              <a:ext uri="{FF2B5EF4-FFF2-40B4-BE49-F238E27FC236}">
                <a16:creationId xmlns:a16="http://schemas.microsoft.com/office/drawing/2014/main" id="{60569314-33DA-B360-7D85-A4E1D4F27778}"/>
              </a:ext>
            </a:extLst>
          </p:cNvPr>
          <p:cNvGrpSpPr/>
          <p:nvPr/>
        </p:nvGrpSpPr>
        <p:grpSpPr>
          <a:xfrm>
            <a:off x="966000" y="5071567"/>
            <a:ext cx="10260000" cy="900000"/>
            <a:chOff x="966000" y="5078442"/>
            <a:chExt cx="10260000" cy="900000"/>
          </a:xfrm>
        </p:grpSpPr>
        <p:sp>
          <p:nvSpPr>
            <p:cNvPr id="28" name="Rectangle: Rounded Corners 9">
              <a:extLst>
                <a:ext uri="{FF2B5EF4-FFF2-40B4-BE49-F238E27FC236}">
                  <a16:creationId xmlns:a16="http://schemas.microsoft.com/office/drawing/2014/main" id="{6E1DD14E-6847-0114-5048-6025CA9E2C05}"/>
                </a:ext>
              </a:extLst>
            </p:cNvPr>
            <p:cNvSpPr/>
            <p:nvPr/>
          </p:nvSpPr>
          <p:spPr>
            <a:xfrm>
              <a:off x="966000" y="5078442"/>
              <a:ext cx="10260000" cy="900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180000" indent="-180000">
                <a:spcBef>
                  <a:spcPts val="200"/>
                </a:spcBef>
                <a:buFont typeface="Arial" panose="020B0604020202020204" pitchFamily="34" charset="0"/>
                <a:buChar char="•"/>
              </a:pPr>
              <a:r>
                <a:rPr lang="ru-RU" sz="1400" b="1" dirty="0">
                  <a:solidFill>
                    <a:schemeClr val="bg1"/>
                  </a:solidFill>
                </a:rPr>
                <a:t>Большинство событий AR и BCAR произошло через ≤6 месяцев после трансплантации</a:t>
              </a:r>
              <a:r>
                <a:rPr lang="en-SG" sz="1400" b="1" baseline="30000" dirty="0">
                  <a:solidFill>
                    <a:schemeClr val="bg1"/>
                  </a:solidFill>
                </a:rPr>
                <a:t>2</a:t>
              </a:r>
            </a:p>
            <a:p>
              <a:pPr marL="180000" indent="-180000">
                <a:spcBef>
                  <a:spcPts val="200"/>
                </a:spcBef>
                <a:buFont typeface="Arial" panose="020B0604020202020204" pitchFamily="34" charset="0"/>
                <a:buChar char="•"/>
              </a:pPr>
              <a:r>
                <a:rPr lang="ru-RU" sz="1400" b="1" dirty="0">
                  <a:solidFill>
                    <a:schemeClr val="bg1"/>
                  </a:solidFill>
                </a:rPr>
                <a:t>Показатели выживаемости без AR- и BCAR были высокими и сохранялись на протяжении всего </a:t>
              </a:r>
              <a:endParaRPr lang="en-US" sz="1400" b="1" dirty="0">
                <a:solidFill>
                  <a:schemeClr val="bg1"/>
                </a:solidFill>
              </a:endParaRPr>
            </a:p>
            <a:p>
              <a:pPr>
                <a:spcBef>
                  <a:spcPts val="200"/>
                </a:spcBef>
              </a:pPr>
              <a:r>
                <a:rPr lang="en-US" sz="1400" b="1" dirty="0">
                  <a:solidFill>
                    <a:schemeClr val="bg1"/>
                  </a:solidFill>
                </a:rPr>
                <a:t>    </a:t>
              </a:r>
              <a:r>
                <a:rPr lang="ru-RU" sz="1400" b="1" dirty="0">
                  <a:solidFill>
                    <a:schemeClr val="bg1"/>
                  </a:solidFill>
                </a:rPr>
                <a:t>5-летнего наблюдения</a:t>
              </a:r>
              <a:r>
                <a:rPr lang="en-SG" sz="1400" b="1" baseline="30000" dirty="0">
                  <a:solidFill>
                    <a:schemeClr val="bg1"/>
                  </a:solidFill>
                </a:rPr>
                <a:t>2</a:t>
              </a:r>
            </a:p>
            <a:p>
              <a:pPr marL="180000" indent="-180000">
                <a:spcBef>
                  <a:spcPts val="200"/>
                </a:spcBef>
                <a:buFont typeface="Arial" panose="020B0604020202020204" pitchFamily="34" charset="0"/>
                <a:buChar char="•"/>
              </a:pPr>
              <a:r>
                <a:rPr lang="ru-RU" sz="1400" b="1" dirty="0">
                  <a:solidFill>
                    <a:schemeClr val="bg1"/>
                  </a:solidFill>
                </a:rPr>
                <a:t>Группа 1 показала более высокую выживаемость без отторжения, чем группа </a:t>
              </a:r>
              <a:r>
                <a:rPr lang="en-SG" sz="1400" b="1" dirty="0">
                  <a:solidFill>
                    <a:schemeClr val="bg1"/>
                  </a:solidFill>
                </a:rPr>
                <a:t>2</a:t>
              </a:r>
            </a:p>
          </p:txBody>
        </p:sp>
        <p:sp>
          <p:nvSpPr>
            <p:cNvPr id="29" name="Triangle 28">
              <a:extLst>
                <a:ext uri="{FF2B5EF4-FFF2-40B4-BE49-F238E27FC236}">
                  <a16:creationId xmlns:a16="http://schemas.microsoft.com/office/drawing/2014/main" id="{1AB2ED53-8A42-B6DA-7E05-512A2ED7CFEE}"/>
                </a:ext>
              </a:extLst>
            </p:cNvPr>
            <p:cNvSpPr/>
            <p:nvPr/>
          </p:nvSpPr>
          <p:spPr>
            <a:xfrm rot="5400000">
              <a:off x="660000" y="5384442"/>
              <a:ext cx="900000" cy="288000"/>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Graphic 17">
            <a:extLst>
              <a:ext uri="{FF2B5EF4-FFF2-40B4-BE49-F238E27FC236}">
                <a16:creationId xmlns:a16="http://schemas.microsoft.com/office/drawing/2014/main" id="{6FE3BDFA-021B-3D52-56B7-1883EA0A1A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71692" y="1937297"/>
            <a:ext cx="5101390" cy="3165096"/>
          </a:xfrm>
          <a:prstGeom prst="rect">
            <a:avLst/>
          </a:prstGeom>
        </p:spPr>
      </p:pic>
      <p:sp>
        <p:nvSpPr>
          <p:cNvPr id="35" name="TextBox 34">
            <a:extLst>
              <a:ext uri="{FF2B5EF4-FFF2-40B4-BE49-F238E27FC236}">
                <a16:creationId xmlns:a16="http://schemas.microsoft.com/office/drawing/2014/main" id="{7F09A2CD-3BD2-210E-D285-163C35832ADB}"/>
              </a:ext>
            </a:extLst>
          </p:cNvPr>
          <p:cNvSpPr txBox="1"/>
          <p:nvPr/>
        </p:nvSpPr>
        <p:spPr>
          <a:xfrm>
            <a:off x="7069015" y="1826083"/>
            <a:ext cx="4021015" cy="307777"/>
          </a:xfrm>
          <a:prstGeom prst="rect">
            <a:avLst/>
          </a:prstGeom>
          <a:noFill/>
          <a:ln>
            <a:noFill/>
          </a:ln>
        </p:spPr>
        <p:txBody>
          <a:bodyPr wrap="square" rtlCol="0">
            <a:spAutoFit/>
          </a:bodyPr>
          <a:lstStyle/>
          <a:p>
            <a:pPr algn="ctr"/>
            <a:r>
              <a:rPr lang="en-US" sz="1400" b="1" i="0" u="none" strike="noStrike" baseline="0" dirty="0"/>
              <a:t>BCAR-free survival</a:t>
            </a:r>
            <a:endParaRPr lang="en-SG" sz="1400" b="1" baseline="30000" dirty="0"/>
          </a:p>
        </p:txBody>
      </p:sp>
      <p:cxnSp>
        <p:nvCxnSpPr>
          <p:cNvPr id="5" name="Straight Connector 4">
            <a:extLst>
              <a:ext uri="{FF2B5EF4-FFF2-40B4-BE49-F238E27FC236}">
                <a16:creationId xmlns:a16="http://schemas.microsoft.com/office/drawing/2014/main" id="{248EDCCA-5483-1D21-5A21-AB833606D18A}"/>
              </a:ext>
            </a:extLst>
          </p:cNvPr>
          <p:cNvCxnSpPr>
            <a:cxnSpLocks/>
          </p:cNvCxnSpPr>
          <p:nvPr/>
        </p:nvCxnSpPr>
        <p:spPr>
          <a:xfrm>
            <a:off x="6096000" y="1746818"/>
            <a:ext cx="0" cy="324000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Прямоугольник 15">
            <a:extLst>
              <a:ext uri="{FF2B5EF4-FFF2-40B4-BE49-F238E27FC236}">
                <a16:creationId xmlns:a16="http://schemas.microsoft.com/office/drawing/2014/main" id="{A8832836-577D-4273-B776-7C9272CFFC58}"/>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8833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0D7D-9E50-4CDA-8921-C85261493731}"/>
              </a:ext>
            </a:extLst>
          </p:cNvPr>
          <p:cNvSpPr>
            <a:spLocks noGrp="1"/>
          </p:cNvSpPr>
          <p:nvPr>
            <p:ph type="title"/>
          </p:nvPr>
        </p:nvSpPr>
        <p:spPr/>
        <p:txBody>
          <a:bodyPr/>
          <a:lstStyle/>
          <a:p>
            <a:r>
              <a:rPr lang="ru-RU" sz="2400" cap="none" dirty="0"/>
              <a:t>ФУНКЦИЯ ПОЧЕК И DE NOVO DSA: 5-ЛЕТНЕЕ НАБЛЮДЕНИЕ</a:t>
            </a:r>
            <a:endParaRPr lang="en-US" sz="2400" cap="none" dirty="0"/>
          </a:p>
        </p:txBody>
      </p:sp>
      <p:graphicFrame>
        <p:nvGraphicFramePr>
          <p:cNvPr id="7" name="Content Placeholder 3">
            <a:extLst>
              <a:ext uri="{FF2B5EF4-FFF2-40B4-BE49-F238E27FC236}">
                <a16:creationId xmlns:a16="http://schemas.microsoft.com/office/drawing/2014/main" id="{A91970D2-CDB1-A91B-8DFA-AE28225A486B}"/>
              </a:ext>
            </a:extLst>
          </p:cNvPr>
          <p:cNvGraphicFramePr>
            <a:graphicFrameLocks/>
          </p:cNvGraphicFramePr>
          <p:nvPr>
            <p:extLst>
              <p:ext uri="{D42A27DB-BD31-4B8C-83A1-F6EECF244321}">
                <p14:modId xmlns:p14="http://schemas.microsoft.com/office/powerpoint/2010/main" val="905466509"/>
              </p:ext>
            </p:extLst>
          </p:nvPr>
        </p:nvGraphicFramePr>
        <p:xfrm>
          <a:off x="793254" y="1977621"/>
          <a:ext cx="5094000" cy="2235756"/>
        </p:xfrm>
        <a:graphic>
          <a:graphicData uri="http://schemas.openxmlformats.org/drawingml/2006/table">
            <a:tbl>
              <a:tblPr firstRow="1" firstCol="1" bandRow="1">
                <a:tableStyleId>{1FECB4D8-DB02-4DC6-A0A2-4F2EBAE1DC90}</a:tableStyleId>
              </a:tblPr>
              <a:tblGrid>
                <a:gridCol w="2340000">
                  <a:extLst>
                    <a:ext uri="{9D8B030D-6E8A-4147-A177-3AD203B41FA5}">
                      <a16:colId xmlns:a16="http://schemas.microsoft.com/office/drawing/2014/main" val="2669284908"/>
                    </a:ext>
                  </a:extLst>
                </a:gridCol>
                <a:gridCol w="918000">
                  <a:extLst>
                    <a:ext uri="{9D8B030D-6E8A-4147-A177-3AD203B41FA5}">
                      <a16:colId xmlns:a16="http://schemas.microsoft.com/office/drawing/2014/main" val="1969185901"/>
                    </a:ext>
                  </a:extLst>
                </a:gridCol>
                <a:gridCol w="918000">
                  <a:extLst>
                    <a:ext uri="{9D8B030D-6E8A-4147-A177-3AD203B41FA5}">
                      <a16:colId xmlns:a16="http://schemas.microsoft.com/office/drawing/2014/main" val="2076093543"/>
                    </a:ext>
                  </a:extLst>
                </a:gridCol>
                <a:gridCol w="918000">
                  <a:extLst>
                    <a:ext uri="{9D8B030D-6E8A-4147-A177-3AD203B41FA5}">
                      <a16:colId xmlns:a16="http://schemas.microsoft.com/office/drawing/2014/main" val="4086765602"/>
                    </a:ext>
                  </a:extLst>
                </a:gridCol>
              </a:tblGrid>
              <a:tr h="615756">
                <a:tc>
                  <a:txBody>
                    <a:bodyPr/>
                    <a:lstStyle/>
                    <a:p>
                      <a:pPr>
                        <a:lnSpc>
                          <a:spcPct val="100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RU" sz="1400" dirty="0">
                          <a:effectLst/>
                          <a:latin typeface="Arial" panose="020B0604020202020204" pitchFamily="34" charset="0"/>
                          <a:ea typeface="Calibri" panose="020F0502020204030204" pitchFamily="34" charset="0"/>
                          <a:cs typeface="Arial" panose="020B0604020202020204" pitchFamily="34" charset="0"/>
                        </a:rPr>
                        <a:t>Группа</a:t>
                      </a:r>
                      <a:r>
                        <a:rPr lang="en-US" sz="1400" dirty="0">
                          <a:effectLst/>
                          <a:latin typeface="Arial" panose="020B0604020202020204" pitchFamily="34" charset="0"/>
                          <a:ea typeface="Calibri" panose="020F0502020204030204" pitchFamily="34" charset="0"/>
                          <a:cs typeface="Arial" panose="020B0604020202020204" pitchFamily="34" charset="0"/>
                        </a:rPr>
                        <a:t> 1</a:t>
                      </a: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(n=396)</a:t>
                      </a:r>
                    </a:p>
                  </a:txBody>
                  <a:tcPr marL="54080" marR="5408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RU" sz="1400" dirty="0">
                          <a:effectLst/>
                          <a:latin typeface="Arial" panose="020B0604020202020204" pitchFamily="34" charset="0"/>
                          <a:ea typeface="Calibri" panose="020F0502020204030204" pitchFamily="34" charset="0"/>
                          <a:cs typeface="Arial" panose="020B0604020202020204" pitchFamily="34" charset="0"/>
                        </a:rPr>
                        <a:t>Группа</a:t>
                      </a:r>
                      <a:r>
                        <a:rPr lang="en-US" sz="1400" dirty="0">
                          <a:effectLst/>
                          <a:latin typeface="Arial" panose="020B0604020202020204" pitchFamily="34" charset="0"/>
                          <a:ea typeface="Calibri" panose="020F0502020204030204" pitchFamily="34" charset="0"/>
                          <a:cs typeface="Arial" panose="020B0604020202020204" pitchFamily="34" charset="0"/>
                        </a:rPr>
                        <a:t> 2</a:t>
                      </a: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(n=418)</a:t>
                      </a:r>
                    </a:p>
                  </a:txBody>
                  <a:tcPr marL="54080" marR="54080" marT="0" marB="0" anchor="ctr"/>
                </a:tc>
                <a:tc>
                  <a:txBody>
                    <a:bodyPr/>
                    <a:lstStyle/>
                    <a:p>
                      <a:pPr algn="ctr">
                        <a:lnSpc>
                          <a:spcPct val="100000"/>
                        </a:lnSpc>
                        <a:spcAft>
                          <a:spcPts val="0"/>
                        </a:spcAft>
                      </a:pPr>
                      <a:r>
                        <a:rPr lang="ru-RU" sz="1400" dirty="0">
                          <a:effectLst/>
                          <a:latin typeface="Arial" panose="020B0604020202020204" pitchFamily="34" charset="0"/>
                          <a:ea typeface="Calibri" panose="020F0502020204030204" pitchFamily="34" charset="0"/>
                          <a:cs typeface="Arial" panose="020B0604020202020204" pitchFamily="34" charset="0"/>
                        </a:rPr>
                        <a:t>Всего</a:t>
                      </a: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(N=814)</a:t>
                      </a:r>
                    </a:p>
                  </a:txBody>
                  <a:tcPr marL="54080" marR="54080" marT="0" marB="0" anchor="ctr"/>
                </a:tc>
                <a:extLst>
                  <a:ext uri="{0D108BD9-81ED-4DB2-BD59-A6C34878D82A}">
                    <a16:rowId xmlns:a16="http://schemas.microsoft.com/office/drawing/2014/main" val="3743916683"/>
                  </a:ext>
                </a:extLst>
              </a:tr>
              <a:tr h="540000">
                <a:tc gridSpan="4">
                  <a:txBody>
                    <a:bodyPr/>
                    <a:lstStyle/>
                    <a:p>
                      <a:pPr>
                        <a:lnSpc>
                          <a:spcPct val="100000"/>
                        </a:lnSpc>
                        <a:spcAft>
                          <a:spcPts val="0"/>
                        </a:spcAft>
                      </a:pPr>
                      <a:r>
                        <a:rPr lang="ru-RU" sz="1200" b="1" dirty="0">
                          <a:solidFill>
                            <a:schemeClr val="tx1"/>
                          </a:solidFill>
                          <a:effectLst/>
                        </a:rPr>
                        <a:t>Среднее значение (SD) </a:t>
                      </a:r>
                      <a:r>
                        <a:rPr lang="ru-RU" sz="1200" b="1" dirty="0" err="1">
                          <a:solidFill>
                            <a:schemeClr val="tx1"/>
                          </a:solidFill>
                          <a:effectLst/>
                        </a:rPr>
                        <a:t>рСКФ</a:t>
                      </a:r>
                      <a:r>
                        <a:rPr lang="ru-RU" sz="1200" b="1" dirty="0">
                          <a:solidFill>
                            <a:schemeClr val="tx1"/>
                          </a:solidFill>
                          <a:effectLst/>
                        </a:rPr>
                        <a:t> по MDRD4 (мл/мин/1,73 м2)</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0" marR="54080" marT="0" marB="0" anchor="ctr"/>
                </a:tc>
                <a:tc hMerge="1">
                  <a:txBody>
                    <a:bodyPr/>
                    <a:lstStyle/>
                    <a:p>
                      <a:pPr algn="ctr">
                        <a:lnSpc>
                          <a:spcPct val="100000"/>
                        </a:lnSpc>
                        <a:spcAft>
                          <a:spcPts val="0"/>
                        </a:spcAft>
                      </a:pPr>
                      <a:endParaRPr lang="en-US" sz="1100" b="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hMerge="1">
                  <a:txBody>
                    <a:bodyPr/>
                    <a:lstStyle/>
                    <a:p>
                      <a:pPr algn="ctr">
                        <a:lnSpc>
                          <a:spcPct val="100000"/>
                        </a:lnSpc>
                        <a:spcAft>
                          <a:spcPts val="0"/>
                        </a:spcAft>
                      </a:pPr>
                      <a:endParaRPr lang="en-US" sz="1100" b="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hMerge="1">
                  <a:txBody>
                    <a:bodyPr/>
                    <a:lstStyle/>
                    <a:p>
                      <a:pPr algn="ctr">
                        <a:lnSpc>
                          <a:spcPct val="100000"/>
                        </a:lnSpc>
                        <a:spcAft>
                          <a:spcPts val="0"/>
                        </a:spcAft>
                      </a:pP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extLst>
                  <a:ext uri="{0D108BD9-81ED-4DB2-BD59-A6C34878D82A}">
                    <a16:rowId xmlns:a16="http://schemas.microsoft.com/office/drawing/2014/main" val="20349095"/>
                  </a:ext>
                </a:extLst>
              </a:tr>
              <a:tr h="540000">
                <a:tc>
                  <a:txBody>
                    <a:bodyPr/>
                    <a:lstStyle/>
                    <a:p>
                      <a:pPr marL="183600">
                        <a:lnSpc>
                          <a:spcPct val="100000"/>
                        </a:lnSpc>
                        <a:spcAft>
                          <a:spcPts val="0"/>
                        </a:spcAft>
                      </a:pPr>
                      <a:r>
                        <a:rPr lang="ru-RU"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год</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a:txBody>
                    <a:bodyPr/>
                    <a:lstStyle/>
                    <a:p>
                      <a:pPr algn="ctr">
                        <a:lnSpc>
                          <a:spcPct val="100000"/>
                        </a:lnSpc>
                        <a:spcAft>
                          <a:spcPts val="0"/>
                        </a:spcAft>
                      </a:pP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53.5 (18.9)</a:t>
                      </a:r>
                    </a:p>
                  </a:txBody>
                  <a:tcPr marL="54080" marR="54080" marT="0" marB="0" anchor="ctr"/>
                </a:tc>
                <a:tc>
                  <a:txBody>
                    <a:bodyPr/>
                    <a:lstStyle/>
                    <a:p>
                      <a:pPr algn="ctr">
                        <a:lnSpc>
                          <a:spcPct val="100000"/>
                        </a:lnSpc>
                        <a:spcAft>
                          <a:spcPts val="0"/>
                        </a:spcAft>
                      </a:pP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51.9 (20.0)</a:t>
                      </a:r>
                    </a:p>
                  </a:txBody>
                  <a:tcPr marL="54080" marR="54080" marT="0" marB="0" anchor="ctr"/>
                </a:tc>
                <a:tc>
                  <a:txBody>
                    <a:bodyPr/>
                    <a:lstStyle/>
                    <a:p>
                      <a:pPr algn="ctr">
                        <a:lnSpc>
                          <a:spcPct val="100000"/>
                        </a:lnSpc>
                        <a:spcAft>
                          <a:spcPts val="0"/>
                        </a:spcAft>
                      </a:pP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52.7 (19.5)</a:t>
                      </a:r>
                    </a:p>
                  </a:txBody>
                  <a:tcPr marL="54080" marR="54080" marT="0" marB="0" anchor="ctr"/>
                </a:tc>
                <a:extLst>
                  <a:ext uri="{0D108BD9-81ED-4DB2-BD59-A6C34878D82A}">
                    <a16:rowId xmlns:a16="http://schemas.microsoft.com/office/drawing/2014/main" val="3979927611"/>
                  </a:ext>
                </a:extLst>
              </a:tr>
              <a:tr h="540000">
                <a:tc>
                  <a:txBody>
                    <a:bodyPr/>
                    <a:lstStyle/>
                    <a:p>
                      <a:pPr marL="183600">
                        <a:lnSpc>
                          <a:spcPct val="100000"/>
                        </a:lnSpc>
                        <a:spcAft>
                          <a:spcPts val="0"/>
                        </a:spcAft>
                      </a:pPr>
                      <a:r>
                        <a:rPr lang="ru-RU"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лет</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a:txBody>
                    <a:bodyPr/>
                    <a:lstStyle/>
                    <a:p>
                      <a:pPr algn="ctr">
                        <a:lnSpc>
                          <a:spcPct val="1000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51.4 (22.6)</a:t>
                      </a:r>
                    </a:p>
                  </a:txBody>
                  <a:tcPr marL="54080" marR="54080" marT="0" marB="0" anchor="ctr"/>
                </a:tc>
                <a:tc>
                  <a:txBody>
                    <a:bodyPr/>
                    <a:lstStyle/>
                    <a:p>
                      <a:pPr algn="ctr">
                        <a:lnSpc>
                          <a:spcPct val="1000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50.8 (22.2) </a:t>
                      </a:r>
                    </a:p>
                  </a:txBody>
                  <a:tcPr marL="54080" marR="54080" marT="0" marB="0" anchor="ctr"/>
                </a:tc>
                <a:tc>
                  <a:txBody>
                    <a:bodyPr/>
                    <a:lstStyle/>
                    <a:p>
                      <a:pPr algn="ctr">
                        <a:lnSpc>
                          <a:spcPct val="1000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51.1 (22.4)</a:t>
                      </a:r>
                    </a:p>
                  </a:txBody>
                  <a:tcPr marL="54080" marR="54080" marT="0" marB="0" anchor="ctr"/>
                </a:tc>
                <a:extLst>
                  <a:ext uri="{0D108BD9-81ED-4DB2-BD59-A6C34878D82A}">
                    <a16:rowId xmlns:a16="http://schemas.microsoft.com/office/drawing/2014/main" val="8071512"/>
                  </a:ext>
                </a:extLst>
              </a:tr>
            </a:tbl>
          </a:graphicData>
        </a:graphic>
      </p:graphicFrame>
      <p:graphicFrame>
        <p:nvGraphicFramePr>
          <p:cNvPr id="8" name="Content Placeholder 3">
            <a:extLst>
              <a:ext uri="{FF2B5EF4-FFF2-40B4-BE49-F238E27FC236}">
                <a16:creationId xmlns:a16="http://schemas.microsoft.com/office/drawing/2014/main" id="{5991F311-6301-7729-7CBF-7715F7152896}"/>
              </a:ext>
            </a:extLst>
          </p:cNvPr>
          <p:cNvGraphicFramePr>
            <a:graphicFrameLocks/>
          </p:cNvGraphicFramePr>
          <p:nvPr>
            <p:extLst>
              <p:ext uri="{D42A27DB-BD31-4B8C-83A1-F6EECF244321}">
                <p14:modId xmlns:p14="http://schemas.microsoft.com/office/powerpoint/2010/main" val="1378472582"/>
              </p:ext>
            </p:extLst>
          </p:nvPr>
        </p:nvGraphicFramePr>
        <p:xfrm>
          <a:off x="6292252" y="1968727"/>
          <a:ext cx="5094000" cy="2232000"/>
        </p:xfrm>
        <a:graphic>
          <a:graphicData uri="http://schemas.openxmlformats.org/drawingml/2006/table">
            <a:tbl>
              <a:tblPr firstRow="1" firstCol="1" bandRow="1">
                <a:tableStyleId>{1FECB4D8-DB02-4DC6-A0A2-4F2EBAE1DC90}</a:tableStyleId>
              </a:tblPr>
              <a:tblGrid>
                <a:gridCol w="2340000">
                  <a:extLst>
                    <a:ext uri="{9D8B030D-6E8A-4147-A177-3AD203B41FA5}">
                      <a16:colId xmlns:a16="http://schemas.microsoft.com/office/drawing/2014/main" val="2669284908"/>
                    </a:ext>
                  </a:extLst>
                </a:gridCol>
                <a:gridCol w="918000">
                  <a:extLst>
                    <a:ext uri="{9D8B030D-6E8A-4147-A177-3AD203B41FA5}">
                      <a16:colId xmlns:a16="http://schemas.microsoft.com/office/drawing/2014/main" val="1969185901"/>
                    </a:ext>
                  </a:extLst>
                </a:gridCol>
                <a:gridCol w="918000">
                  <a:extLst>
                    <a:ext uri="{9D8B030D-6E8A-4147-A177-3AD203B41FA5}">
                      <a16:colId xmlns:a16="http://schemas.microsoft.com/office/drawing/2014/main" val="2076093543"/>
                    </a:ext>
                  </a:extLst>
                </a:gridCol>
                <a:gridCol w="918000">
                  <a:extLst>
                    <a:ext uri="{9D8B030D-6E8A-4147-A177-3AD203B41FA5}">
                      <a16:colId xmlns:a16="http://schemas.microsoft.com/office/drawing/2014/main" val="4086765602"/>
                    </a:ext>
                  </a:extLst>
                </a:gridCol>
              </a:tblGrid>
              <a:tr h="612000">
                <a:tc>
                  <a:txBody>
                    <a:bodyPr/>
                    <a:lstStyle/>
                    <a:p>
                      <a:pPr>
                        <a:lnSpc>
                          <a:spcPct val="100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RU" sz="1400" dirty="0">
                          <a:effectLst/>
                          <a:latin typeface="Arial" panose="020B0604020202020204" pitchFamily="34" charset="0"/>
                          <a:ea typeface="Calibri" panose="020F0502020204030204" pitchFamily="34" charset="0"/>
                          <a:cs typeface="Arial" panose="020B0604020202020204" pitchFamily="34" charset="0"/>
                        </a:rPr>
                        <a:t>Группа</a:t>
                      </a:r>
                      <a:r>
                        <a:rPr lang="en-US" sz="1400" dirty="0">
                          <a:effectLst/>
                          <a:latin typeface="Arial" panose="020B0604020202020204" pitchFamily="34" charset="0"/>
                          <a:ea typeface="Calibri" panose="020F0502020204030204" pitchFamily="34" charset="0"/>
                          <a:cs typeface="Arial" panose="020B0604020202020204" pitchFamily="34" charset="0"/>
                        </a:rPr>
                        <a:t> 1</a:t>
                      </a:r>
                    </a:p>
                  </a:txBody>
                  <a:tcPr marL="54080" marR="5408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RU" sz="1400" dirty="0">
                          <a:effectLst/>
                          <a:latin typeface="Arial" panose="020B0604020202020204" pitchFamily="34" charset="0"/>
                          <a:ea typeface="Calibri" panose="020F0502020204030204" pitchFamily="34" charset="0"/>
                          <a:cs typeface="Arial" panose="020B0604020202020204" pitchFamily="34" charset="0"/>
                        </a:rPr>
                        <a:t>Группа</a:t>
                      </a:r>
                      <a:r>
                        <a:rPr lang="en-US" sz="1400" dirty="0">
                          <a:effectLst/>
                          <a:latin typeface="Arial" panose="020B0604020202020204" pitchFamily="34" charset="0"/>
                          <a:ea typeface="Calibri" panose="020F0502020204030204" pitchFamily="34" charset="0"/>
                          <a:cs typeface="Arial" panose="020B0604020202020204" pitchFamily="34" charset="0"/>
                        </a:rPr>
                        <a:t> 2</a:t>
                      </a:r>
                    </a:p>
                  </a:txBody>
                  <a:tcPr marL="54080" marR="54080" marT="0" marB="0" anchor="ctr"/>
                </a:tc>
                <a:tc>
                  <a:txBody>
                    <a:bodyPr/>
                    <a:lstStyle/>
                    <a:p>
                      <a:pPr algn="ctr">
                        <a:lnSpc>
                          <a:spcPct val="100000"/>
                        </a:lnSpc>
                        <a:spcAft>
                          <a:spcPts val="0"/>
                        </a:spcAft>
                      </a:pPr>
                      <a:r>
                        <a:rPr lang="ru-RU" sz="1400" dirty="0">
                          <a:effectLst/>
                          <a:latin typeface="Arial" panose="020B0604020202020204" pitchFamily="34" charset="0"/>
                          <a:ea typeface="Calibri" panose="020F0502020204030204" pitchFamily="34" charset="0"/>
                          <a:cs typeface="Arial" panose="020B0604020202020204" pitchFamily="34" charset="0"/>
                        </a:rPr>
                        <a:t>Всего</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extLst>
                  <a:ext uri="{0D108BD9-81ED-4DB2-BD59-A6C34878D82A}">
                    <a16:rowId xmlns:a16="http://schemas.microsoft.com/office/drawing/2014/main" val="3743916683"/>
                  </a:ext>
                </a:extLst>
              </a:tr>
              <a:tr h="540000">
                <a:tc gridSpan="4">
                  <a:txBody>
                    <a:bodyPr/>
                    <a:lstStyle/>
                    <a:p>
                      <a:pPr>
                        <a:lnSpc>
                          <a:spcPct val="100000"/>
                        </a:lnSpc>
                        <a:spcAft>
                          <a:spcPts val="0"/>
                        </a:spcAft>
                      </a:pPr>
                      <a:r>
                        <a:rPr lang="ru-RU" sz="1200" b="1" dirty="0">
                          <a:solidFill>
                            <a:schemeClr val="tx1"/>
                          </a:solidFill>
                          <a:effectLst/>
                        </a:rPr>
                        <a:t>Частота выявления</a:t>
                      </a:r>
                      <a:r>
                        <a:rPr lang="pt-BR" sz="1200" b="1" dirty="0">
                          <a:solidFill>
                            <a:schemeClr val="tx1"/>
                          </a:solidFill>
                          <a:effectLst/>
                        </a:rPr>
                        <a:t> de novo DSA, n (%)</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0" marR="54080" marT="0" marB="0" anchor="ctr"/>
                </a:tc>
                <a:tc hMerge="1">
                  <a:txBody>
                    <a:bodyPr/>
                    <a:lstStyle/>
                    <a:p>
                      <a:pPr algn="ctr">
                        <a:lnSpc>
                          <a:spcPct val="100000"/>
                        </a:lnSpc>
                        <a:spcAft>
                          <a:spcPts val="0"/>
                        </a:spcAft>
                      </a:pP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hMerge="1">
                  <a:txBody>
                    <a:bodyPr/>
                    <a:lstStyle/>
                    <a:p>
                      <a:pPr algn="ctr">
                        <a:lnSpc>
                          <a:spcPct val="100000"/>
                        </a:lnSpc>
                        <a:spcAft>
                          <a:spcPts val="0"/>
                        </a:spcAft>
                      </a:pP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hMerge="1">
                  <a:txBody>
                    <a:bodyPr/>
                    <a:lstStyle/>
                    <a:p>
                      <a:pPr algn="ctr">
                        <a:lnSpc>
                          <a:spcPct val="100000"/>
                        </a:lnSpc>
                        <a:spcAft>
                          <a:spcPts val="0"/>
                        </a:spcAft>
                      </a:pP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extLst>
                  <a:ext uri="{0D108BD9-81ED-4DB2-BD59-A6C34878D82A}">
                    <a16:rowId xmlns:a16="http://schemas.microsoft.com/office/drawing/2014/main" val="20349095"/>
                  </a:ext>
                </a:extLst>
              </a:tr>
              <a:tr h="540000">
                <a:tc>
                  <a:txBody>
                    <a:bodyPr/>
                    <a:lstStyle/>
                    <a:p>
                      <a:pPr marL="183600">
                        <a:lnSpc>
                          <a:spcPct val="100000"/>
                        </a:lnSpc>
                        <a:spcAft>
                          <a:spcPts val="0"/>
                        </a:spcAft>
                      </a:pPr>
                      <a:r>
                        <a:rPr lang="ru-RU"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год</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a:txBody>
                    <a:bodyPr/>
                    <a:lstStyle/>
                    <a:p>
                      <a:pPr algn="ctr">
                        <a:lnSpc>
                          <a:spcPct val="100000"/>
                        </a:lnSpc>
                        <a:spcBef>
                          <a:spcPts val="500"/>
                        </a:spcBef>
                        <a:spcAft>
                          <a:spcPts val="0"/>
                        </a:spcAft>
                      </a:pPr>
                      <a:r>
                        <a:rPr lang="pt-BR" sz="12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a:t>
                      </a: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=96</a:t>
                      </a:r>
                      <a:endParaRPr lang="pt-BR"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Bef>
                          <a:spcPts val="500"/>
                        </a:spcBef>
                        <a:spcAft>
                          <a:spcPts val="0"/>
                        </a:spcAft>
                      </a:pPr>
                      <a:r>
                        <a:rPr lang="pt-BR"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(5.2) </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080" marR="54080" marT="36000" marB="36000" anchor="ctr"/>
                </a:tc>
                <a:tc>
                  <a:txBody>
                    <a:bodyPr/>
                    <a:lstStyle/>
                    <a:p>
                      <a:pPr algn="ctr">
                        <a:lnSpc>
                          <a:spcPct val="100000"/>
                        </a:lnSpc>
                        <a:spcBef>
                          <a:spcPts val="500"/>
                        </a:spcBef>
                        <a:spcAft>
                          <a:spcPts val="0"/>
                        </a:spcAft>
                      </a:pPr>
                      <a:r>
                        <a:rPr lang="pt-BR" sz="12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a:t>
                      </a: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=107</a:t>
                      </a:r>
                    </a:p>
                    <a:p>
                      <a:pPr algn="ctr">
                        <a:lnSpc>
                          <a:spcPct val="100000"/>
                        </a:lnSpc>
                        <a:spcBef>
                          <a:spcPts val="500"/>
                        </a:spcBef>
                        <a:spcAft>
                          <a:spcPts val="0"/>
                        </a:spcAft>
                      </a:pPr>
                      <a:r>
                        <a:rPr lang="pt-BR"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4 (3.7)</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a:txBody>
                    <a:bodyPr/>
                    <a:lstStyle/>
                    <a:p>
                      <a:pPr marL="0" marR="0" lvl="0" indent="0" algn="ctr" defTabSz="685800" rtl="0" eaLnBrk="1" fontAlgn="auto" latinLnBrk="0" hangingPunct="1">
                        <a:lnSpc>
                          <a:spcPct val="100000"/>
                        </a:lnSpc>
                        <a:spcBef>
                          <a:spcPts val="500"/>
                        </a:spcBef>
                        <a:spcAft>
                          <a:spcPts val="0"/>
                        </a:spcAft>
                        <a:buClrTx/>
                        <a:buSzTx/>
                        <a:buFontTx/>
                        <a:buNone/>
                        <a:tabLst/>
                        <a:defRPr/>
                      </a:pPr>
                      <a:r>
                        <a:rPr lang="pt-BR" sz="12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a:t>
                      </a: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=203</a:t>
                      </a:r>
                      <a:endParaRPr lang="pt-BR"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685800" rtl="0" eaLnBrk="1" fontAlgn="auto" latinLnBrk="0" hangingPunct="1">
                        <a:lnSpc>
                          <a:spcPct val="100000"/>
                        </a:lnSpc>
                        <a:spcBef>
                          <a:spcPts val="500"/>
                        </a:spcBef>
                        <a:spcAft>
                          <a:spcPts val="0"/>
                        </a:spcAft>
                        <a:buClrTx/>
                        <a:buSzTx/>
                        <a:buFontTx/>
                        <a:buNone/>
                        <a:tabLst/>
                        <a:defRPr/>
                      </a:pPr>
                      <a:r>
                        <a:rPr lang="pt-BR"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 (4.4)</a:t>
                      </a:r>
                    </a:p>
                  </a:txBody>
                  <a:tcPr marL="54080" marR="54080" marT="0" marB="0" anchor="ctr"/>
                </a:tc>
                <a:extLst>
                  <a:ext uri="{0D108BD9-81ED-4DB2-BD59-A6C34878D82A}">
                    <a16:rowId xmlns:a16="http://schemas.microsoft.com/office/drawing/2014/main" val="3979927611"/>
                  </a:ext>
                </a:extLst>
              </a:tr>
              <a:tr h="540000">
                <a:tc>
                  <a:txBody>
                    <a:bodyPr/>
                    <a:lstStyle/>
                    <a:p>
                      <a:pPr marL="183600">
                        <a:lnSpc>
                          <a:spcPct val="100000"/>
                        </a:lnSpc>
                        <a:spcAft>
                          <a:spcPts val="0"/>
                        </a:spcAft>
                      </a:pPr>
                      <a:r>
                        <a:rPr lang="ru-RU"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лет</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a:txBody>
                    <a:bodyPr/>
                    <a:lstStyle/>
                    <a:p>
                      <a:pPr algn="ctr">
                        <a:lnSpc>
                          <a:spcPct val="100000"/>
                        </a:lnSpc>
                        <a:spcBef>
                          <a:spcPts val="500"/>
                        </a:spcBef>
                        <a:spcAft>
                          <a:spcPts val="0"/>
                        </a:spcAft>
                      </a:pPr>
                      <a:r>
                        <a:rPr lang="pt-BR" sz="12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a:t>
                      </a: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=58</a:t>
                      </a:r>
                      <a:endParaRPr lang="pt-BR"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Bef>
                          <a:spcPts val="500"/>
                        </a:spcBef>
                        <a:spcAft>
                          <a:spcPts val="0"/>
                        </a:spcAft>
                      </a:pPr>
                      <a:r>
                        <a:rPr lang="pt-BR"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(8.6) </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080" marR="54080" marT="36000" marB="36000" anchor="ctr"/>
                </a:tc>
                <a:tc>
                  <a:txBody>
                    <a:bodyPr/>
                    <a:lstStyle/>
                    <a:p>
                      <a:pPr algn="ctr">
                        <a:lnSpc>
                          <a:spcPct val="100000"/>
                        </a:lnSpc>
                        <a:spcBef>
                          <a:spcPts val="500"/>
                        </a:spcBef>
                        <a:spcAft>
                          <a:spcPts val="0"/>
                        </a:spcAft>
                      </a:pPr>
                      <a:r>
                        <a:rPr lang="pt-BR" sz="12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a:t>
                      </a: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=67</a:t>
                      </a:r>
                      <a:endParaRPr lang="pt-BR"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Bef>
                          <a:spcPts val="500"/>
                        </a:spcBef>
                        <a:spcAft>
                          <a:spcPts val="0"/>
                        </a:spcAft>
                      </a:pPr>
                      <a:r>
                        <a:rPr lang="pt-BR"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7 (10.4)</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080" marR="54080" marT="36000" marB="36000" anchor="ctr"/>
                </a:tc>
                <a:tc>
                  <a:txBody>
                    <a:bodyPr/>
                    <a:lstStyle/>
                    <a:p>
                      <a:pPr marL="0" marR="0" lvl="0" indent="0" algn="ctr" defTabSz="685800" rtl="0" eaLnBrk="1" fontAlgn="auto" latinLnBrk="0" hangingPunct="1">
                        <a:lnSpc>
                          <a:spcPct val="100000"/>
                        </a:lnSpc>
                        <a:spcBef>
                          <a:spcPts val="500"/>
                        </a:spcBef>
                        <a:spcAft>
                          <a:spcPts val="0"/>
                        </a:spcAft>
                        <a:buClrTx/>
                        <a:buSzTx/>
                        <a:buFontTx/>
                        <a:buNone/>
                        <a:tabLst/>
                        <a:defRPr/>
                      </a:pPr>
                      <a:r>
                        <a:rPr lang="pt-BR" sz="12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a:t>
                      </a:r>
                      <a:r>
                        <a:rPr lang="pt-B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=125</a:t>
                      </a:r>
                      <a:endParaRPr lang="pt-BR"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685800" rtl="0" eaLnBrk="1" fontAlgn="auto" latinLnBrk="0" hangingPunct="1">
                        <a:lnSpc>
                          <a:spcPct val="100000"/>
                        </a:lnSpc>
                        <a:spcBef>
                          <a:spcPts val="500"/>
                        </a:spcBef>
                        <a:spcAft>
                          <a:spcPts val="0"/>
                        </a:spcAft>
                        <a:buClrTx/>
                        <a:buSzTx/>
                        <a:buFontTx/>
                        <a:buNone/>
                        <a:tabLst/>
                        <a:defRPr/>
                      </a:pPr>
                      <a:r>
                        <a:rPr lang="pt-BR"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12 (9.6)</a:t>
                      </a:r>
                    </a:p>
                  </a:txBody>
                  <a:tcPr marL="54080" marR="54080" marT="36000" marB="36000" anchor="ctr"/>
                </a:tc>
                <a:extLst>
                  <a:ext uri="{0D108BD9-81ED-4DB2-BD59-A6C34878D82A}">
                    <a16:rowId xmlns:a16="http://schemas.microsoft.com/office/drawing/2014/main" val="8071512"/>
                  </a:ext>
                </a:extLst>
              </a:tr>
            </a:tbl>
          </a:graphicData>
        </a:graphic>
      </p:graphicFrame>
      <p:sp>
        <p:nvSpPr>
          <p:cNvPr id="13" name="Rectangle 12">
            <a:extLst>
              <a:ext uri="{FF2B5EF4-FFF2-40B4-BE49-F238E27FC236}">
                <a16:creationId xmlns:a16="http://schemas.microsoft.com/office/drawing/2014/main" id="{E6254259-AEF9-3DB6-624E-54F095585E6A}"/>
              </a:ext>
            </a:extLst>
          </p:cNvPr>
          <p:cNvSpPr/>
          <p:nvPr/>
        </p:nvSpPr>
        <p:spPr>
          <a:xfrm>
            <a:off x="358775" y="6173103"/>
            <a:ext cx="10429540" cy="200055"/>
          </a:xfrm>
          <a:prstGeom prst="rect">
            <a:avLst/>
          </a:prstGeom>
        </p:spPr>
        <p:txBody>
          <a:bodyPr wrap="square" anchor="b">
            <a:spAutoFit/>
          </a:bodyPr>
          <a:lstStyle/>
          <a:p>
            <a:pPr lvl="0"/>
            <a:r>
              <a:rPr lang="en-US" sz="700" dirty="0">
                <a:solidFill>
                  <a:schemeClr val="accent5"/>
                </a:solidFill>
              </a:rPr>
              <a:t>DSA, donor-specific antibody; eGFR, estimated glomerular filtration rate; FPS, follow-up patient set; MDRD4, 4-variable modification of diet in renal disease; SD, standard deviation</a:t>
            </a:r>
          </a:p>
        </p:txBody>
      </p:sp>
      <p:sp>
        <p:nvSpPr>
          <p:cNvPr id="3" name="Slide Number Placeholder 5">
            <a:extLst>
              <a:ext uri="{FF2B5EF4-FFF2-40B4-BE49-F238E27FC236}">
                <a16:creationId xmlns:a16="http://schemas.microsoft.com/office/drawing/2014/main" id="{C76531D5-D951-136D-2B0C-4FD7077F4E26}"/>
              </a:ext>
            </a:extLst>
          </p:cNvPr>
          <p:cNvSpPr txBox="1">
            <a:spLocks/>
          </p:cNvSpPr>
          <p:nvPr/>
        </p:nvSpPr>
        <p:spPr>
          <a:xfrm>
            <a:off x="11053315" y="451455"/>
            <a:ext cx="910085" cy="685802"/>
          </a:xfrm>
          <a:prstGeom prst="rect">
            <a:avLst/>
          </a:prstGeom>
        </p:spPr>
        <p:txBody>
          <a:bodyPr vert="horz" lIns="91440" tIns="45720" rIns="91440" bIns="45720" rtlCol="0" anchor="ctr"/>
          <a:lstStyle>
            <a:defPPr>
              <a:defRPr lang="en-US"/>
            </a:defPPr>
            <a:lvl1pPr marL="0" algn="ctr" defTabSz="914400" rtl="0" eaLnBrk="1" latinLnBrk="0" hangingPunct="1">
              <a:defRPr lang="en-US" sz="1350" kern="1200" spc="-4" smtClean="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CE729F-CD65-4BB2-91EE-CC0EA66D8A8F}" type="slidenum">
              <a:rPr lang="en-SG" smtClean="0"/>
              <a:pPr/>
              <a:t>14</a:t>
            </a:fld>
            <a:endParaRPr lang="en-SG" dirty="0"/>
          </a:p>
        </p:txBody>
      </p:sp>
      <p:grpSp>
        <p:nvGrpSpPr>
          <p:cNvPr id="16" name="Group 15">
            <a:extLst>
              <a:ext uri="{FF2B5EF4-FFF2-40B4-BE49-F238E27FC236}">
                <a16:creationId xmlns:a16="http://schemas.microsoft.com/office/drawing/2014/main" id="{E612E27D-63FB-3C17-30C8-60A6069B194D}"/>
              </a:ext>
            </a:extLst>
          </p:cNvPr>
          <p:cNvGrpSpPr/>
          <p:nvPr/>
        </p:nvGrpSpPr>
        <p:grpSpPr>
          <a:xfrm>
            <a:off x="769748" y="4395471"/>
            <a:ext cx="10616504" cy="1157189"/>
            <a:chOff x="841013" y="5128932"/>
            <a:chExt cx="10616504" cy="720000"/>
          </a:xfrm>
        </p:grpSpPr>
        <p:grpSp>
          <p:nvGrpSpPr>
            <p:cNvPr id="4" name="Group 3">
              <a:extLst>
                <a:ext uri="{FF2B5EF4-FFF2-40B4-BE49-F238E27FC236}">
                  <a16:creationId xmlns:a16="http://schemas.microsoft.com/office/drawing/2014/main" id="{3B0A9B58-CD4C-A8F9-6FB8-D891687995B7}"/>
                </a:ext>
              </a:extLst>
            </p:cNvPr>
            <p:cNvGrpSpPr/>
            <p:nvPr/>
          </p:nvGrpSpPr>
          <p:grpSpPr>
            <a:xfrm>
              <a:off x="841013" y="5128932"/>
              <a:ext cx="5117506" cy="720000"/>
              <a:chOff x="966000" y="5078442"/>
              <a:chExt cx="5117506" cy="720000"/>
            </a:xfrm>
          </p:grpSpPr>
          <p:sp>
            <p:nvSpPr>
              <p:cNvPr id="5" name="Rectangle: Rounded Corners 9">
                <a:extLst>
                  <a:ext uri="{FF2B5EF4-FFF2-40B4-BE49-F238E27FC236}">
                    <a16:creationId xmlns:a16="http://schemas.microsoft.com/office/drawing/2014/main" id="{3A8F4E02-0672-42E4-D27A-D1FCDE0BA856}"/>
                  </a:ext>
                </a:extLst>
              </p:cNvPr>
              <p:cNvSpPr/>
              <p:nvPr/>
            </p:nvSpPr>
            <p:spPr>
              <a:xfrm>
                <a:off x="966000" y="5078442"/>
                <a:ext cx="5117506" cy="720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ru-RU" sz="1600" b="1" dirty="0">
                    <a:solidFill>
                      <a:schemeClr val="bg1"/>
                    </a:solidFill>
                  </a:rPr>
                  <a:t>Стабильная функция почек наблюдалась на протяжении всего 5-летнего наблюдения в обеих группах</a:t>
                </a:r>
                <a:endParaRPr lang="en-SG" sz="1600" b="1" dirty="0">
                  <a:solidFill>
                    <a:schemeClr val="bg1"/>
                  </a:solidFill>
                </a:endParaRPr>
              </a:p>
            </p:txBody>
          </p:sp>
          <p:sp>
            <p:nvSpPr>
              <p:cNvPr id="6" name="Triangle 5">
                <a:extLst>
                  <a:ext uri="{FF2B5EF4-FFF2-40B4-BE49-F238E27FC236}">
                    <a16:creationId xmlns:a16="http://schemas.microsoft.com/office/drawing/2014/main" id="{D19D55F7-D72F-CE3C-1A4B-0095E364B9D5}"/>
                  </a:ext>
                </a:extLst>
              </p:cNvPr>
              <p:cNvSpPr/>
              <p:nvPr/>
            </p:nvSpPr>
            <p:spPr>
              <a:xfrm rot="5400000">
                <a:off x="750000" y="5294442"/>
                <a:ext cx="720000" cy="288000"/>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446EB41A-1A36-D138-A0B5-557C6BEF47FC}"/>
                </a:ext>
              </a:extLst>
            </p:cNvPr>
            <p:cNvGrpSpPr/>
            <p:nvPr/>
          </p:nvGrpSpPr>
          <p:grpSpPr>
            <a:xfrm>
              <a:off x="6363517" y="5128932"/>
              <a:ext cx="5094000" cy="720000"/>
              <a:chOff x="966000" y="5078442"/>
              <a:chExt cx="5094000" cy="720000"/>
            </a:xfrm>
          </p:grpSpPr>
          <p:sp>
            <p:nvSpPr>
              <p:cNvPr id="14" name="Rectangle: Rounded Corners 9">
                <a:extLst>
                  <a:ext uri="{FF2B5EF4-FFF2-40B4-BE49-F238E27FC236}">
                    <a16:creationId xmlns:a16="http://schemas.microsoft.com/office/drawing/2014/main" id="{ABE55642-BA97-2870-8C75-1690A71F136B}"/>
                  </a:ext>
                </a:extLst>
              </p:cNvPr>
              <p:cNvSpPr/>
              <p:nvPr/>
            </p:nvSpPr>
            <p:spPr>
              <a:xfrm>
                <a:off x="966000" y="5078442"/>
                <a:ext cx="5094000" cy="720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ru-RU" sz="1600" b="1" dirty="0">
                    <a:solidFill>
                      <a:schemeClr val="bg1"/>
                    </a:solidFill>
                  </a:rPr>
                  <a:t>Частота выявления </a:t>
                </a:r>
                <a:r>
                  <a:rPr lang="ru-RU" sz="1600" b="1" dirty="0" err="1">
                    <a:solidFill>
                      <a:schemeClr val="bg1"/>
                    </a:solidFill>
                  </a:rPr>
                  <a:t>de</a:t>
                </a:r>
                <a:r>
                  <a:rPr lang="ru-RU" sz="1600" b="1" dirty="0">
                    <a:solidFill>
                      <a:schemeClr val="bg1"/>
                    </a:solidFill>
                  </a:rPr>
                  <a:t> </a:t>
                </a:r>
                <a:r>
                  <a:rPr lang="ru-RU" sz="1600" b="1" dirty="0" err="1">
                    <a:solidFill>
                      <a:schemeClr val="bg1"/>
                    </a:solidFill>
                  </a:rPr>
                  <a:t>novo</a:t>
                </a:r>
                <a:r>
                  <a:rPr lang="ru-RU" sz="1600" b="1" dirty="0">
                    <a:solidFill>
                      <a:schemeClr val="bg1"/>
                    </a:solidFill>
                  </a:rPr>
                  <a:t> DSA за 5 лет оставалась низкой</a:t>
                </a:r>
                <a:endParaRPr lang="en-SG" sz="1600" b="1" dirty="0">
                  <a:solidFill>
                    <a:schemeClr val="bg1"/>
                  </a:solidFill>
                </a:endParaRPr>
              </a:p>
            </p:txBody>
          </p:sp>
          <p:sp>
            <p:nvSpPr>
              <p:cNvPr id="15" name="Triangle 14">
                <a:extLst>
                  <a:ext uri="{FF2B5EF4-FFF2-40B4-BE49-F238E27FC236}">
                    <a16:creationId xmlns:a16="http://schemas.microsoft.com/office/drawing/2014/main" id="{80D945D0-4922-D13F-F8FF-66ACAFDE0B3D}"/>
                  </a:ext>
                </a:extLst>
              </p:cNvPr>
              <p:cNvSpPr/>
              <p:nvPr/>
            </p:nvSpPr>
            <p:spPr>
              <a:xfrm rot="5400000">
                <a:off x="750000" y="5294442"/>
                <a:ext cx="720000" cy="288000"/>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TextBox 9">
            <a:extLst>
              <a:ext uri="{FF2B5EF4-FFF2-40B4-BE49-F238E27FC236}">
                <a16:creationId xmlns:a16="http://schemas.microsoft.com/office/drawing/2014/main" id="{78098D70-4243-F2AD-84B4-EA3DDDB2656A}"/>
              </a:ext>
            </a:extLst>
          </p:cNvPr>
          <p:cNvSpPr txBox="1"/>
          <p:nvPr/>
        </p:nvSpPr>
        <p:spPr>
          <a:xfrm>
            <a:off x="360000" y="6397200"/>
            <a:ext cx="6094476" cy="200055"/>
          </a:xfrm>
          <a:prstGeom prst="rect">
            <a:avLst/>
          </a:prstGeom>
          <a:noFill/>
        </p:spPr>
        <p:txBody>
          <a:bodyPr wrap="square">
            <a:spAutoFit/>
          </a:bodyPr>
          <a:lstStyle/>
          <a:p>
            <a:r>
              <a:rPr lang="en-US" sz="700" dirty="0" err="1">
                <a:solidFill>
                  <a:schemeClr val="accent5"/>
                </a:solidFill>
              </a:rPr>
              <a:t>Pernin</a:t>
            </a:r>
            <a:r>
              <a:rPr lang="en-US" sz="700" dirty="0">
                <a:solidFill>
                  <a:schemeClr val="accent5"/>
                </a:solidFill>
              </a:rPr>
              <a:t> V, et al. Transplant Direct. 2023;9: e1432. </a:t>
            </a:r>
            <a:endParaRPr lang="en-SG" sz="700" dirty="0">
              <a:solidFill>
                <a:schemeClr val="accent5"/>
              </a:solidFill>
            </a:endParaRPr>
          </a:p>
        </p:txBody>
      </p:sp>
      <p:sp>
        <p:nvSpPr>
          <p:cNvPr id="17" name="Прямоугольник 16">
            <a:extLst>
              <a:ext uri="{FF2B5EF4-FFF2-40B4-BE49-F238E27FC236}">
                <a16:creationId xmlns:a16="http://schemas.microsoft.com/office/drawing/2014/main" id="{5521E52B-63C5-4353-B106-8959FA8FD562}"/>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4443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15">
            <a:extLst>
              <a:ext uri="{FF2B5EF4-FFF2-40B4-BE49-F238E27FC236}">
                <a16:creationId xmlns:a16="http://schemas.microsoft.com/office/drawing/2014/main" id="{13488965-A1DF-407F-B64C-90F9397C1695}"/>
              </a:ext>
            </a:extLst>
          </p:cNvPr>
          <p:cNvSpPr>
            <a:spLocks noGrp="1"/>
          </p:cNvSpPr>
          <p:nvPr>
            <p:ph type="subTitle" idx="1"/>
          </p:nvPr>
        </p:nvSpPr>
        <p:spPr/>
        <p:txBody>
          <a:bodyPr>
            <a:normAutofit fontScale="70000" lnSpcReduction="20000"/>
          </a:bodyPr>
          <a:lstStyle/>
          <a:p>
            <a:r>
              <a:rPr lang="ru-RU" sz="2000" dirty="0"/>
              <a:t>БЕЗОПАСНОСТЬ
</a:t>
            </a:r>
            <a:endParaRPr lang="en-US" sz="2000" dirty="0"/>
          </a:p>
        </p:txBody>
      </p:sp>
      <p:sp>
        <p:nvSpPr>
          <p:cNvPr id="15" name="Title 14">
            <a:extLst>
              <a:ext uri="{FF2B5EF4-FFF2-40B4-BE49-F238E27FC236}">
                <a16:creationId xmlns:a16="http://schemas.microsoft.com/office/drawing/2014/main" id="{F3EC5016-ECD8-4F64-A632-B59AECA9EE6A}"/>
              </a:ext>
            </a:extLst>
          </p:cNvPr>
          <p:cNvSpPr>
            <a:spLocks noGrp="1"/>
          </p:cNvSpPr>
          <p:nvPr>
            <p:ph type="ctrTitle"/>
          </p:nvPr>
        </p:nvSpPr>
        <p:spPr>
          <a:xfrm>
            <a:off x="598099" y="1612241"/>
            <a:ext cx="8309928" cy="1800519"/>
          </a:xfrm>
        </p:spPr>
        <p:txBody>
          <a:bodyPr>
            <a:noAutofit/>
          </a:bodyPr>
          <a:lstStyle/>
          <a:p>
            <a:r>
              <a:rPr lang="ru-RU" sz="3200" dirty="0">
                <a:solidFill>
                  <a:schemeClr val="accent1"/>
                </a:solidFill>
              </a:rPr>
              <a:t>РЕЗУЛЬТАТЫ</a:t>
            </a:r>
            <a:endParaRPr lang="en-US" sz="3200" dirty="0">
              <a:solidFill>
                <a:schemeClr val="accent1"/>
              </a:solidFill>
            </a:endParaRPr>
          </a:p>
        </p:txBody>
      </p:sp>
      <p:sp>
        <p:nvSpPr>
          <p:cNvPr id="2" name="Subtitle 15">
            <a:extLst>
              <a:ext uri="{FF2B5EF4-FFF2-40B4-BE49-F238E27FC236}">
                <a16:creationId xmlns:a16="http://schemas.microsoft.com/office/drawing/2014/main" id="{2DCE8BB8-9B81-CCC7-F9D0-52A790F6A398}"/>
              </a:ext>
            </a:extLst>
          </p:cNvPr>
          <p:cNvSpPr txBox="1">
            <a:spLocks/>
          </p:cNvSpPr>
          <p:nvPr/>
        </p:nvSpPr>
        <p:spPr>
          <a:xfrm>
            <a:off x="598099" y="3745792"/>
            <a:ext cx="9808643" cy="936000"/>
          </a:xfrm>
          <a:prstGeom prst="rect">
            <a:avLst/>
          </a:prstGeom>
        </p:spPr>
        <p:txBody>
          <a:bodyPr vert="horz" wrap="none" lIns="91440" tIns="45720" rIns="91440" bIns="45720" rtlCol="0">
            <a:normAutofit/>
          </a:bodyPr>
          <a:lstStyle>
            <a:lvl1pPr marL="0" indent="0" algn="l" defTabSz="685800" rtl="0" eaLnBrk="1" latinLnBrk="0" hangingPunct="1">
              <a:lnSpc>
                <a:spcPct val="110000"/>
              </a:lnSpc>
              <a:spcBef>
                <a:spcPts val="750"/>
              </a:spcBef>
              <a:buFont typeface="Arial" panose="020B0604020202020204" pitchFamily="34" charset="0"/>
              <a:buNone/>
              <a:defRPr lang="en-US" sz="1800" b="0" kern="1200" cap="all" baseline="0" dirty="0">
                <a:solidFill>
                  <a:schemeClr val="tx2"/>
                </a:solidFill>
                <a:latin typeface="Arial"/>
                <a:ea typeface="+mn-ea"/>
                <a:cs typeface="Arial"/>
              </a:defRPr>
            </a:lvl1pPr>
            <a:lvl2pPr marL="342900" indent="0" algn="ctr" defTabSz="685800" rtl="0" eaLnBrk="1" latinLnBrk="0" hangingPunct="1">
              <a:lnSpc>
                <a:spcPct val="120000"/>
              </a:lnSpc>
              <a:spcBef>
                <a:spcPts val="0"/>
              </a:spcBef>
              <a:spcAft>
                <a:spcPts val="300"/>
              </a:spcAft>
              <a:buFont typeface="Arial" panose="020B0604020202020204" pitchFamily="34" charset="0"/>
              <a:buNone/>
              <a:defRPr sz="1500" b="0" kern="1200">
                <a:solidFill>
                  <a:schemeClr val="accent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120000"/>
              </a:lnSpc>
              <a:spcBef>
                <a:spcPts val="450"/>
              </a:spcBef>
              <a:spcAft>
                <a:spcPts val="300"/>
              </a:spcAft>
              <a:buFont typeface="Arial" panose="020B0604020202020204" pitchFamily="34" charset="0"/>
              <a:buNone/>
              <a:defRPr sz="1350" b="0" kern="1200">
                <a:solidFill>
                  <a:schemeClr val="tx2"/>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120000"/>
              </a:lnSpc>
              <a:spcBef>
                <a:spcPts val="450"/>
              </a:spcBef>
              <a:spcAft>
                <a:spcPts val="300"/>
              </a:spcAft>
              <a:buFont typeface="Arial" panose="020B0604020202020204" pitchFamily="34" charset="0"/>
              <a:buNone/>
              <a:defRPr sz="1200" b="0" kern="1200">
                <a:solidFill>
                  <a:schemeClr val="tx2"/>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120000"/>
              </a:lnSpc>
              <a:spcBef>
                <a:spcPts val="450"/>
              </a:spcBef>
              <a:spcAft>
                <a:spcPts val="300"/>
              </a:spcAft>
              <a:buFont typeface="Helvetica" panose="020B0604020202020204" pitchFamily="34" charset="0"/>
              <a:buNone/>
              <a:defRPr sz="1200" b="0" kern="1200">
                <a:solidFill>
                  <a:schemeClr val="tx2"/>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SG" sz="1400" dirty="0">
              <a:solidFill>
                <a:schemeClr val="bg1">
                  <a:lumMod val="50000"/>
                </a:schemeClr>
              </a:solidFill>
            </a:endParaRPr>
          </a:p>
        </p:txBody>
      </p:sp>
      <p:sp>
        <p:nvSpPr>
          <p:cNvPr id="4" name="Rectangle 3">
            <a:extLst>
              <a:ext uri="{FF2B5EF4-FFF2-40B4-BE49-F238E27FC236}">
                <a16:creationId xmlns:a16="http://schemas.microsoft.com/office/drawing/2014/main" id="{0B685447-48DA-9692-D910-98F6D7605933}"/>
              </a:ext>
            </a:extLst>
          </p:cNvPr>
          <p:cNvSpPr/>
          <p:nvPr/>
        </p:nvSpPr>
        <p:spPr>
          <a:xfrm>
            <a:off x="360000" y="6396101"/>
            <a:ext cx="5946120" cy="200055"/>
          </a:xfrm>
          <a:prstGeom prst="rect">
            <a:avLst/>
          </a:prstGeom>
        </p:spPr>
        <p:txBody>
          <a:bodyPr wrap="square">
            <a:spAutoFit/>
          </a:bodyPr>
          <a:lstStyle/>
          <a:p>
            <a:r>
              <a:rPr lang="en-US" sz="700" dirty="0" err="1">
                <a:solidFill>
                  <a:schemeClr val="accent5"/>
                </a:solidFill>
              </a:rPr>
              <a:t>Pernin</a:t>
            </a:r>
            <a:r>
              <a:rPr lang="en-US" sz="700" dirty="0">
                <a:solidFill>
                  <a:schemeClr val="accent5"/>
                </a:solidFill>
              </a:rPr>
              <a:t> V, et al. Transplant Direct. 2023;9:e1432.</a:t>
            </a:r>
          </a:p>
        </p:txBody>
      </p:sp>
      <p:sp>
        <p:nvSpPr>
          <p:cNvPr id="6" name="Прямоугольник 5">
            <a:extLst>
              <a:ext uri="{FF2B5EF4-FFF2-40B4-BE49-F238E27FC236}">
                <a16:creationId xmlns:a16="http://schemas.microsoft.com/office/drawing/2014/main" id="{D7AB12F1-F63F-4A1F-A7C7-DA446C29B9E1}"/>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6123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2F2EBDE-9306-90B2-967D-2AA8C7826B41}"/>
              </a:ext>
            </a:extLst>
          </p:cNvPr>
          <p:cNvSpPr/>
          <p:nvPr/>
        </p:nvSpPr>
        <p:spPr>
          <a:xfrm>
            <a:off x="606000" y="1368000"/>
            <a:ext cx="6427061" cy="1826263"/>
          </a:xfrm>
          <a:prstGeom prst="rect">
            <a:avLst/>
          </a:prstGeom>
          <a:solidFill>
            <a:schemeClr val="accent3">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5" name="Rounded Rectangle 34">
            <a:extLst>
              <a:ext uri="{FF2B5EF4-FFF2-40B4-BE49-F238E27FC236}">
                <a16:creationId xmlns:a16="http://schemas.microsoft.com/office/drawing/2014/main" id="{982CCF53-348C-A122-394C-C4576F98F430}"/>
              </a:ext>
            </a:extLst>
          </p:cNvPr>
          <p:cNvSpPr/>
          <p:nvPr/>
        </p:nvSpPr>
        <p:spPr>
          <a:xfrm>
            <a:off x="2803421" y="1625764"/>
            <a:ext cx="4050257" cy="640881"/>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460D7D-9E50-4CDA-8921-C85261493731}"/>
              </a:ext>
            </a:extLst>
          </p:cNvPr>
          <p:cNvSpPr>
            <a:spLocks noGrp="1"/>
          </p:cNvSpPr>
          <p:nvPr>
            <p:ph type="title"/>
          </p:nvPr>
        </p:nvSpPr>
        <p:spPr/>
        <p:txBody>
          <a:bodyPr/>
          <a:lstStyle/>
          <a:p>
            <a:r>
              <a:rPr lang="ru-RU" sz="2400" cap="none" dirty="0"/>
              <a:t>ПРОФИЛЬ БЕЗОПАСНОСТИ В СООТВЕТСТВИИ С ПЕРВИЧНЫМ ИССЛЕДОВАНИЕМ</a:t>
            </a:r>
            <a:endParaRPr lang="en-US" sz="2400" cap="none" baseline="30000" dirty="0"/>
          </a:p>
        </p:txBody>
      </p:sp>
      <p:graphicFrame>
        <p:nvGraphicFramePr>
          <p:cNvPr id="7" name="Content Placeholder 3">
            <a:extLst>
              <a:ext uri="{FF2B5EF4-FFF2-40B4-BE49-F238E27FC236}">
                <a16:creationId xmlns:a16="http://schemas.microsoft.com/office/drawing/2014/main" id="{A91970D2-CDB1-A91B-8DFA-AE28225A486B}"/>
              </a:ext>
            </a:extLst>
          </p:cNvPr>
          <p:cNvGraphicFramePr>
            <a:graphicFrameLocks/>
          </p:cNvGraphicFramePr>
          <p:nvPr>
            <p:extLst>
              <p:ext uri="{D42A27DB-BD31-4B8C-83A1-F6EECF244321}">
                <p14:modId xmlns:p14="http://schemas.microsoft.com/office/powerpoint/2010/main" val="2278620703"/>
              </p:ext>
            </p:extLst>
          </p:nvPr>
        </p:nvGraphicFramePr>
        <p:xfrm>
          <a:off x="7335145" y="1370338"/>
          <a:ext cx="4214792" cy="3881280"/>
        </p:xfrm>
        <a:graphic>
          <a:graphicData uri="http://schemas.openxmlformats.org/drawingml/2006/table">
            <a:tbl>
              <a:tblPr firstRow="1" firstCol="1" bandRow="1">
                <a:tableStyleId>{1FECB4D8-DB02-4DC6-A0A2-4F2EBAE1DC90}</a:tableStyleId>
              </a:tblPr>
              <a:tblGrid>
                <a:gridCol w="3214790">
                  <a:extLst>
                    <a:ext uri="{9D8B030D-6E8A-4147-A177-3AD203B41FA5}">
                      <a16:colId xmlns:a16="http://schemas.microsoft.com/office/drawing/2014/main" val="2669284908"/>
                    </a:ext>
                  </a:extLst>
                </a:gridCol>
                <a:gridCol w="1000002">
                  <a:extLst>
                    <a:ext uri="{9D8B030D-6E8A-4147-A177-3AD203B41FA5}">
                      <a16:colId xmlns:a16="http://schemas.microsoft.com/office/drawing/2014/main" val="4086765602"/>
                    </a:ext>
                  </a:extLst>
                </a:gridCol>
              </a:tblGrid>
              <a:tr h="350683">
                <a:tc>
                  <a:txBody>
                    <a:bodyPr/>
                    <a:lstStyle/>
                    <a:p>
                      <a:pPr>
                        <a:lnSpc>
                          <a:spcPct val="100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36000" marB="36000" anchor="ctr"/>
                </a:tc>
                <a:tc>
                  <a:txBody>
                    <a:bodyPr/>
                    <a:lstStyle/>
                    <a:p>
                      <a:pPr algn="ctr">
                        <a:lnSpc>
                          <a:spcPct val="100000"/>
                        </a:lnSpc>
                        <a:spcAft>
                          <a:spcPts val="0"/>
                        </a:spcAft>
                      </a:pPr>
                      <a:r>
                        <a:rPr lang="ru-RU" sz="1400" dirty="0">
                          <a:effectLst/>
                          <a:latin typeface="Arial" panose="020B0604020202020204" pitchFamily="34" charset="0"/>
                          <a:ea typeface="Calibri" panose="020F0502020204030204" pitchFamily="34" charset="0"/>
                          <a:cs typeface="Arial" panose="020B0604020202020204" pitchFamily="34" charset="0"/>
                        </a:rPr>
                        <a:t>Всего</a:t>
                      </a: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(N=814)</a:t>
                      </a:r>
                    </a:p>
                  </a:txBody>
                  <a:tcPr marL="54080" marR="54080" marT="36000" marB="36000" anchor="ctr"/>
                </a:tc>
                <a:extLst>
                  <a:ext uri="{0D108BD9-81ED-4DB2-BD59-A6C34878D82A}">
                    <a16:rowId xmlns:a16="http://schemas.microsoft.com/office/drawing/2014/main" val="3743916683"/>
                  </a:ext>
                </a:extLst>
              </a:tr>
              <a:tr h="204537">
                <a:tc>
                  <a:txBody>
                    <a:bodyPr/>
                    <a:lstStyle/>
                    <a:p>
                      <a:pPr>
                        <a:lnSpc>
                          <a:spcPct val="100000"/>
                        </a:lnSpc>
                        <a:spcAft>
                          <a:spcPts val="0"/>
                        </a:spcAft>
                      </a:pPr>
                      <a:r>
                        <a:rPr lang="en-US" sz="1200" b="1" dirty="0">
                          <a:effectLst/>
                          <a:latin typeface="Avenir Next LT Pro" panose="020B0504020202020204" pitchFamily="34" charset="0"/>
                        </a:rPr>
                        <a:t>≥</a:t>
                      </a:r>
                      <a:r>
                        <a:rPr lang="en-US" sz="1200" b="1" dirty="0">
                          <a:effectLst/>
                        </a:rPr>
                        <a:t>1 </a:t>
                      </a:r>
                      <a:r>
                        <a:rPr lang="ru-RU" sz="1200" b="1" dirty="0">
                          <a:effectLst/>
                        </a:rPr>
                        <a:t>НЯ</a:t>
                      </a:r>
                      <a:r>
                        <a:rPr lang="en-US" sz="1200" b="1" dirty="0">
                          <a:effectLst/>
                        </a:rPr>
                        <a:t>, n (%)</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269 (33.0)</a:t>
                      </a:r>
                    </a:p>
                  </a:txBody>
                  <a:tcPr marL="54080" marR="54080" marT="54000" marB="54000" anchor="ctr"/>
                </a:tc>
                <a:extLst>
                  <a:ext uri="{0D108BD9-81ED-4DB2-BD59-A6C34878D82A}">
                    <a16:rowId xmlns:a16="http://schemas.microsoft.com/office/drawing/2014/main" val="20349095"/>
                  </a:ext>
                </a:extLst>
              </a:tr>
              <a:tr h="204537">
                <a:tc>
                  <a:txBody>
                    <a:bodyPr/>
                    <a:lstStyle/>
                    <a:p>
                      <a:pPr>
                        <a:lnSpc>
                          <a:spcPct val="100000"/>
                        </a:lnSpc>
                        <a:spcAft>
                          <a:spcPts val="0"/>
                        </a:spcAft>
                      </a:pPr>
                      <a:r>
                        <a:rPr lang="ru-RU" sz="1200" b="1" dirty="0">
                          <a:effectLst/>
                          <a:latin typeface="Arial" panose="020B0604020202020204" pitchFamily="34" charset="0"/>
                          <a:ea typeface="Calibri" panose="020F0502020204030204" pitchFamily="34" charset="0"/>
                          <a:cs typeface="Arial" panose="020B0604020202020204" pitchFamily="34" charset="0"/>
                        </a:rPr>
                        <a:t>НЯ у ≥1% пациентов</a:t>
                      </a:r>
                      <a:r>
                        <a:rPr lang="en-US" sz="1200" b="1" dirty="0">
                          <a:effectLst/>
                          <a:latin typeface="Arial" panose="020B0604020202020204" pitchFamily="34" charset="0"/>
                          <a:ea typeface="Calibri" panose="020F0502020204030204" pitchFamily="34" charset="0"/>
                          <a:cs typeface="Arial" panose="020B0604020202020204" pitchFamily="34" charset="0"/>
                        </a:rPr>
                        <a:t>, n (%)</a:t>
                      </a:r>
                    </a:p>
                  </a:txBody>
                  <a:tcPr marL="54080" marR="54080" marT="54000" marB="54000" anchor="ctr"/>
                </a:tc>
                <a:tc>
                  <a:txBody>
                    <a:bodyPr/>
                    <a:lstStyle/>
                    <a:p>
                      <a:pPr algn="ctr">
                        <a:lnSpc>
                          <a:spcPct val="100000"/>
                        </a:lnSpc>
                        <a:spcAft>
                          <a:spcPts val="0"/>
                        </a:spcAft>
                      </a:pP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extLst>
                  <a:ext uri="{0D108BD9-81ED-4DB2-BD59-A6C34878D82A}">
                    <a16:rowId xmlns:a16="http://schemas.microsoft.com/office/drawing/2014/main" val="3854165465"/>
                  </a:ext>
                </a:extLst>
              </a:tr>
              <a:tr h="204537">
                <a:tc>
                  <a:txBody>
                    <a:bodyPr/>
                    <a:lstStyle/>
                    <a:p>
                      <a:pPr marL="183600">
                        <a:lnSpc>
                          <a:spcPct val="100000"/>
                        </a:lnSpc>
                        <a:spcAft>
                          <a:spcPts val="0"/>
                        </a:spcAft>
                      </a:pPr>
                      <a:r>
                        <a:rPr lang="ru-RU" sz="1200" b="0" dirty="0">
                          <a:effectLst/>
                          <a:latin typeface="Arial" panose="020B0604020202020204" pitchFamily="34" charset="0"/>
                          <a:ea typeface="Calibri" panose="020F0502020204030204" pitchFamily="34" charset="0"/>
                          <a:cs typeface="Arial" panose="020B0604020202020204" pitchFamily="34" charset="0"/>
                        </a:rPr>
                        <a:t>Инфекция мочевыводящих путей</a:t>
                      </a:r>
                      <a:r>
                        <a:rPr lang="en-US" sz="1200" b="0" baseline="30000" dirty="0">
                          <a:effectLst/>
                          <a:latin typeface="Arial" panose="020B0604020202020204" pitchFamily="34" charset="0"/>
                          <a:ea typeface="Calibri" panose="020F0502020204030204" pitchFamily="34" charset="0"/>
                          <a:cs typeface="Arial" panose="020B0604020202020204" pitchFamily="34" charset="0"/>
                        </a:rPr>
                        <a:t>a</a:t>
                      </a:r>
                    </a:p>
                  </a:txBody>
                  <a:tcPr marL="54080" marR="54080" marT="54000" marB="54000" anchor="ctr"/>
                </a:tc>
                <a:tc>
                  <a:txBody>
                    <a:bodyPr/>
                    <a:lstStyle/>
                    <a:p>
                      <a:pPr algn="ctr">
                        <a:lnSpc>
                          <a:spcPct val="100000"/>
                        </a:lnSpc>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38 (4.7)</a:t>
                      </a:r>
                    </a:p>
                  </a:txBody>
                  <a:tcPr marL="54080" marR="54080" marT="54000" marB="54000" anchor="ctr"/>
                </a:tc>
                <a:extLst>
                  <a:ext uri="{0D108BD9-81ED-4DB2-BD59-A6C34878D82A}">
                    <a16:rowId xmlns:a16="http://schemas.microsoft.com/office/drawing/2014/main" val="3722435179"/>
                  </a:ext>
                </a:extLst>
              </a:tr>
              <a:tr h="204537">
                <a:tc>
                  <a:txBody>
                    <a:bodyPr/>
                    <a:lstStyle/>
                    <a:p>
                      <a:pPr marL="183600">
                        <a:lnSpc>
                          <a:spcPct val="100000"/>
                        </a:lnSpc>
                        <a:spcAft>
                          <a:spcPts val="0"/>
                        </a:spcAft>
                      </a:pPr>
                      <a:r>
                        <a:rPr lang="ru-RU" sz="1200" b="0" dirty="0">
                          <a:effectLst/>
                          <a:latin typeface="Arial" panose="020B0604020202020204" pitchFamily="34" charset="0"/>
                          <a:ea typeface="Calibri" panose="020F0502020204030204" pitchFamily="34" charset="0"/>
                          <a:cs typeface="Arial" panose="020B0604020202020204" pitchFamily="34" charset="0"/>
                        </a:rPr>
                        <a:t>Диарея</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18 (2.2)</a:t>
                      </a:r>
                    </a:p>
                  </a:txBody>
                  <a:tcPr marL="54080" marR="54080" marT="54000" marB="54000" anchor="ctr"/>
                </a:tc>
                <a:extLst>
                  <a:ext uri="{0D108BD9-81ED-4DB2-BD59-A6C34878D82A}">
                    <a16:rowId xmlns:a16="http://schemas.microsoft.com/office/drawing/2014/main" val="2081382999"/>
                  </a:ext>
                </a:extLst>
              </a:tr>
              <a:tr h="204537">
                <a:tc>
                  <a:txBody>
                    <a:bodyPr/>
                    <a:lstStyle/>
                    <a:p>
                      <a:pPr marL="183600">
                        <a:lnSpc>
                          <a:spcPct val="100000"/>
                        </a:lnSpc>
                        <a:spcAft>
                          <a:spcPts val="0"/>
                        </a:spcAft>
                      </a:pPr>
                      <a:r>
                        <a:rPr lang="ru-RU" sz="1200" b="0" dirty="0">
                          <a:effectLst/>
                          <a:latin typeface="Arial" panose="020B0604020202020204" pitchFamily="34" charset="0"/>
                          <a:ea typeface="Calibri" panose="020F0502020204030204" pitchFamily="34" charset="0"/>
                          <a:cs typeface="Arial" panose="020B0604020202020204" pitchFamily="34" charset="0"/>
                        </a:rPr>
                        <a:t>Периферические отеки</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13 (1.6)</a:t>
                      </a:r>
                    </a:p>
                  </a:txBody>
                  <a:tcPr marL="54080" marR="54080" marT="54000" marB="54000" anchor="ctr"/>
                </a:tc>
                <a:extLst>
                  <a:ext uri="{0D108BD9-81ED-4DB2-BD59-A6C34878D82A}">
                    <a16:rowId xmlns:a16="http://schemas.microsoft.com/office/drawing/2014/main" val="1470732492"/>
                  </a:ext>
                </a:extLst>
              </a:tr>
              <a:tr h="204537">
                <a:tc>
                  <a:txBody>
                    <a:bodyPr/>
                    <a:lstStyle/>
                    <a:p>
                      <a:pPr marL="183600">
                        <a:lnSpc>
                          <a:spcPct val="100000"/>
                        </a:lnSpc>
                        <a:spcAft>
                          <a:spcPts val="0"/>
                        </a:spcAft>
                      </a:pPr>
                      <a:r>
                        <a:rPr lang="ru-RU" sz="1200" b="0" dirty="0">
                          <a:effectLst/>
                          <a:latin typeface="Arial" panose="020B0604020202020204" pitchFamily="34" charset="0"/>
                          <a:ea typeface="Calibri" panose="020F0502020204030204" pitchFamily="34" charset="0"/>
                          <a:cs typeface="Arial" panose="020B0604020202020204" pitchFamily="34" charset="0"/>
                        </a:rPr>
                        <a:t>Анемия</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9 (1.1)</a:t>
                      </a:r>
                    </a:p>
                  </a:txBody>
                  <a:tcPr marL="54080" marR="54080" marT="54000" marB="54000" anchor="ctr"/>
                </a:tc>
                <a:extLst>
                  <a:ext uri="{0D108BD9-81ED-4DB2-BD59-A6C34878D82A}">
                    <a16:rowId xmlns:a16="http://schemas.microsoft.com/office/drawing/2014/main" val="3979927611"/>
                  </a:ext>
                </a:extLst>
              </a:tr>
              <a:tr h="204537">
                <a:tc>
                  <a:txBody>
                    <a:bodyPr/>
                    <a:lstStyle/>
                    <a:p>
                      <a:pPr marL="183600">
                        <a:lnSpc>
                          <a:spcPct val="100000"/>
                        </a:lnSpc>
                        <a:spcAft>
                          <a:spcPts val="0"/>
                        </a:spcAft>
                      </a:pPr>
                      <a:r>
                        <a:rPr lang="ru-RU" sz="1200" b="0" dirty="0">
                          <a:effectLst/>
                          <a:latin typeface="Arial" panose="020B0604020202020204" pitchFamily="34" charset="0"/>
                          <a:ea typeface="Calibri" panose="020F0502020204030204" pitchFamily="34" charset="0"/>
                          <a:cs typeface="Arial" panose="020B0604020202020204" pitchFamily="34" charset="0"/>
                        </a:rPr>
                        <a:t>Почечная недостаточность</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8 (1.0)</a:t>
                      </a:r>
                    </a:p>
                  </a:txBody>
                  <a:tcPr marL="54080" marR="54080" marT="54000" marB="54000" anchor="ctr"/>
                </a:tc>
                <a:extLst>
                  <a:ext uri="{0D108BD9-81ED-4DB2-BD59-A6C34878D82A}">
                    <a16:rowId xmlns:a16="http://schemas.microsoft.com/office/drawing/2014/main" val="8071512"/>
                  </a:ext>
                </a:extLst>
              </a:tr>
              <a:tr h="204537">
                <a:tc>
                  <a:txBody>
                    <a:bodyPr/>
                    <a:lstStyle/>
                    <a:p>
                      <a:pPr marL="183600">
                        <a:lnSpc>
                          <a:spcPct val="100000"/>
                        </a:lnSpc>
                        <a:spcAft>
                          <a:spcPts val="0"/>
                        </a:spcAft>
                      </a:pPr>
                      <a:r>
                        <a:rPr lang="ru-RU" sz="1200" b="0" dirty="0">
                          <a:effectLst/>
                          <a:latin typeface="Arial" panose="020B0604020202020204" pitchFamily="34" charset="0"/>
                          <a:ea typeface="Calibri" panose="020F0502020204030204" pitchFamily="34" charset="0"/>
                          <a:cs typeface="Arial" panose="020B0604020202020204" pitchFamily="34" charset="0"/>
                        </a:rPr>
                        <a:t>Гипертония</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8 (1.0)</a:t>
                      </a:r>
                    </a:p>
                  </a:txBody>
                  <a:tcPr marL="54080" marR="54080" marT="54000" marB="54000" anchor="ctr"/>
                </a:tc>
                <a:extLst>
                  <a:ext uri="{0D108BD9-81ED-4DB2-BD59-A6C34878D82A}">
                    <a16:rowId xmlns:a16="http://schemas.microsoft.com/office/drawing/2014/main" val="1074230135"/>
                  </a:ext>
                </a:extLst>
              </a:tr>
              <a:tr h="204537">
                <a:tc>
                  <a:txBody>
                    <a:bodyPr/>
                    <a:lstStyle/>
                    <a:p>
                      <a:pPr marL="183600">
                        <a:lnSpc>
                          <a:spcPct val="100000"/>
                        </a:lnSpc>
                        <a:spcAft>
                          <a:spcPts val="0"/>
                        </a:spcAft>
                      </a:pPr>
                      <a:r>
                        <a:rPr lang="ru-RU" sz="1200" b="0" dirty="0">
                          <a:effectLst/>
                          <a:latin typeface="Arial" panose="020B0604020202020204" pitchFamily="34" charset="0"/>
                          <a:ea typeface="Calibri" panose="020F0502020204030204" pitchFamily="34" charset="0"/>
                          <a:cs typeface="Arial" panose="020B0604020202020204" pitchFamily="34" charset="0"/>
                        </a:rPr>
                        <a:t>Кашель</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8 (1.0)</a:t>
                      </a:r>
                    </a:p>
                  </a:txBody>
                  <a:tcPr marL="54080" marR="54080" marT="54000" marB="54000" anchor="ctr"/>
                </a:tc>
                <a:extLst>
                  <a:ext uri="{0D108BD9-81ED-4DB2-BD59-A6C34878D82A}">
                    <a16:rowId xmlns:a16="http://schemas.microsoft.com/office/drawing/2014/main" val="1851550961"/>
                  </a:ext>
                </a:extLst>
              </a:tr>
              <a:tr h="2045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effectLst/>
                          <a:latin typeface="Avenir Next LT Pro" panose="020B0504020202020204" pitchFamily="34" charset="0"/>
                        </a:rPr>
                        <a:t>≥</a:t>
                      </a:r>
                      <a:r>
                        <a:rPr lang="en-US" sz="1200" b="1" dirty="0">
                          <a:effectLst/>
                        </a:rPr>
                        <a:t>1 ADR, n (%)</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50 (6.1)</a:t>
                      </a:r>
                    </a:p>
                  </a:txBody>
                  <a:tcPr marL="54080" marR="54080" marT="54000" marB="54000" anchor="ctr"/>
                </a:tc>
                <a:extLst>
                  <a:ext uri="{0D108BD9-81ED-4DB2-BD59-A6C34878D82A}">
                    <a16:rowId xmlns:a16="http://schemas.microsoft.com/office/drawing/2014/main" val="919169053"/>
                  </a:ext>
                </a:extLst>
              </a:tr>
              <a:tr h="263626">
                <a:tc>
                  <a:txBody>
                    <a:bodyPr/>
                    <a:lstStyle/>
                    <a:p>
                      <a:pPr marL="0">
                        <a:lnSpc>
                          <a:spcPct val="100000"/>
                        </a:lnSpc>
                        <a:spcAft>
                          <a:spcPts val="0"/>
                        </a:spcAft>
                      </a:pPr>
                      <a:r>
                        <a:rPr lang="ru-RU" sz="1200" b="1" dirty="0">
                          <a:effectLst/>
                          <a:latin typeface="Arial" panose="020B0604020202020204" pitchFamily="34" charset="0"/>
                          <a:ea typeface="Calibri" panose="020F0502020204030204" pitchFamily="34" charset="0"/>
                          <a:cs typeface="Arial" panose="020B0604020202020204" pitchFamily="34" charset="0"/>
                        </a:rPr>
                        <a:t>≥1 </a:t>
                      </a:r>
                      <a:r>
                        <a:rPr lang="en-US" sz="1200" b="1" dirty="0">
                          <a:effectLst/>
                          <a:latin typeface="Arial" panose="020B0604020202020204" pitchFamily="34" charset="0"/>
                          <a:ea typeface="Calibri" panose="020F0502020204030204" pitchFamily="34" charset="0"/>
                          <a:cs typeface="Arial" panose="020B0604020202020204" pitchFamily="34" charset="0"/>
                        </a:rPr>
                        <a:t>ADR </a:t>
                      </a:r>
                      <a:r>
                        <a:rPr lang="ru-RU" sz="1200" b="1" dirty="0">
                          <a:effectLst/>
                          <a:latin typeface="Arial" panose="020B0604020202020204" pitchFamily="34" charset="0"/>
                          <a:ea typeface="Calibri" panose="020F0502020204030204" pitchFamily="34" charset="0"/>
                          <a:cs typeface="Arial" panose="020B0604020202020204" pitchFamily="34" charset="0"/>
                        </a:rPr>
                        <a:t>вероятно, связанная с </a:t>
                      </a:r>
                      <a:r>
                        <a:rPr lang="ru-RU" sz="1200" b="1" dirty="0" err="1">
                          <a:effectLst/>
                          <a:latin typeface="Arial" panose="020B0604020202020204" pitchFamily="34" charset="0"/>
                          <a:ea typeface="Calibri" panose="020F0502020204030204" pitchFamily="34" charset="0"/>
                          <a:cs typeface="Arial" panose="020B0604020202020204" pitchFamily="34" charset="0"/>
                        </a:rPr>
                        <a:t>такролимусом</a:t>
                      </a:r>
                      <a:r>
                        <a:rPr lang="en-US" sz="1200" b="1" dirty="0">
                          <a:effectLst/>
                          <a:latin typeface="Arial" panose="020B0604020202020204" pitchFamily="34" charset="0"/>
                          <a:ea typeface="Calibri" panose="020F0502020204030204" pitchFamily="34" charset="0"/>
                          <a:cs typeface="Arial" panose="020B0604020202020204" pitchFamily="34" charset="0"/>
                        </a:rPr>
                        <a:t>, n (%)</a:t>
                      </a:r>
                      <a:r>
                        <a:rPr lang="en-US" sz="1200" b="1" baseline="30000" dirty="0">
                          <a:effectLst/>
                          <a:latin typeface="Arial" panose="020B0604020202020204" pitchFamily="34" charset="0"/>
                          <a:ea typeface="Calibri" panose="020F0502020204030204" pitchFamily="34" charset="0"/>
                          <a:cs typeface="Arial" panose="020B0604020202020204" pitchFamily="34" charset="0"/>
                        </a:rPr>
                        <a:t>b</a:t>
                      </a:r>
                    </a:p>
                  </a:txBody>
                  <a:tcPr marL="54080" marR="54080" marT="54000" marB="54000" anchor="ctr"/>
                </a:tc>
                <a:tc>
                  <a:txBody>
                    <a:bodyPr/>
                    <a:lstStyle/>
                    <a:p>
                      <a:pPr algn="ctr">
                        <a:lnSpc>
                          <a:spcPct val="100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12 (1.5)</a:t>
                      </a:r>
                    </a:p>
                  </a:txBody>
                  <a:tcPr marL="54080" marR="54080" marT="54000" marB="54000" anchor="ctr"/>
                </a:tc>
                <a:extLst>
                  <a:ext uri="{0D108BD9-81ED-4DB2-BD59-A6C34878D82A}">
                    <a16:rowId xmlns:a16="http://schemas.microsoft.com/office/drawing/2014/main" val="2265613468"/>
                  </a:ext>
                </a:extLst>
              </a:tr>
            </a:tbl>
          </a:graphicData>
        </a:graphic>
      </p:graphicFrame>
      <p:sp>
        <p:nvSpPr>
          <p:cNvPr id="13" name="Rectangle 12">
            <a:extLst>
              <a:ext uri="{FF2B5EF4-FFF2-40B4-BE49-F238E27FC236}">
                <a16:creationId xmlns:a16="http://schemas.microsoft.com/office/drawing/2014/main" id="{E6254259-AEF9-3DB6-624E-54F095585E6A}"/>
              </a:ext>
            </a:extLst>
          </p:cNvPr>
          <p:cNvSpPr/>
          <p:nvPr/>
        </p:nvSpPr>
        <p:spPr>
          <a:xfrm>
            <a:off x="358775" y="5956023"/>
            <a:ext cx="10429540" cy="415498"/>
          </a:xfrm>
          <a:prstGeom prst="rect">
            <a:avLst/>
          </a:prstGeom>
        </p:spPr>
        <p:txBody>
          <a:bodyPr wrap="square" anchor="b">
            <a:spAutoFit/>
          </a:bodyPr>
          <a:lstStyle/>
          <a:p>
            <a:pPr lvl="0"/>
            <a:r>
              <a:rPr lang="en-US" sz="700" baseline="30000" dirty="0" err="1">
                <a:solidFill>
                  <a:schemeClr val="accent5"/>
                </a:solidFill>
              </a:rPr>
              <a:t>a</a:t>
            </a:r>
            <a:r>
              <a:rPr lang="en-US" sz="700" dirty="0" err="1">
                <a:solidFill>
                  <a:schemeClr val="accent5"/>
                </a:solidFill>
              </a:rPr>
              <a:t>Composite</a:t>
            </a:r>
            <a:r>
              <a:rPr lang="en-US" sz="700" dirty="0">
                <a:solidFill>
                  <a:schemeClr val="accent5"/>
                </a:solidFill>
              </a:rPr>
              <a:t> of the preferred terms </a:t>
            </a:r>
            <a:r>
              <a:rPr lang="en-US" sz="700" i="1" dirty="0">
                <a:solidFill>
                  <a:schemeClr val="accent5"/>
                </a:solidFill>
              </a:rPr>
              <a:t>Escherichia</a:t>
            </a:r>
            <a:r>
              <a:rPr lang="en-US" sz="700" dirty="0">
                <a:solidFill>
                  <a:schemeClr val="accent5"/>
                </a:solidFill>
              </a:rPr>
              <a:t> urinary tract infection, urinary tract infection, and urinary tract infection bacterial. </a:t>
            </a:r>
            <a:r>
              <a:rPr lang="en-US" sz="700" baseline="30000" dirty="0" err="1">
                <a:solidFill>
                  <a:schemeClr val="accent5"/>
                </a:solidFill>
              </a:rPr>
              <a:t>b</a:t>
            </a:r>
            <a:r>
              <a:rPr lang="en-US" sz="700" dirty="0" err="1">
                <a:solidFill>
                  <a:schemeClr val="accent5"/>
                </a:solidFill>
              </a:rPr>
              <a:t>Sepsis</a:t>
            </a:r>
            <a:r>
              <a:rPr lang="en-US" sz="700" dirty="0">
                <a:solidFill>
                  <a:schemeClr val="accent5"/>
                </a:solidFill>
              </a:rPr>
              <a:t> (0.2%), toxic nephropathy (0.2%), actinic cheilitis (0.1%), acute pyelonephritis</a:t>
            </a:r>
          </a:p>
          <a:p>
            <a:pPr lvl="0"/>
            <a:r>
              <a:rPr lang="en-US" sz="700" dirty="0">
                <a:solidFill>
                  <a:schemeClr val="accent5"/>
                </a:solidFill>
              </a:rPr>
              <a:t>(0.1%), bronchitis (0.1%), diabetes (0.1%), </a:t>
            </a:r>
            <a:r>
              <a:rPr lang="en-US" sz="700" dirty="0" err="1">
                <a:solidFill>
                  <a:schemeClr val="accent5"/>
                </a:solidFill>
              </a:rPr>
              <a:t>diarrhoea</a:t>
            </a:r>
            <a:r>
              <a:rPr lang="en-US" sz="700" dirty="0">
                <a:solidFill>
                  <a:schemeClr val="accent5"/>
                </a:solidFill>
              </a:rPr>
              <a:t> (0.1%), </a:t>
            </a:r>
            <a:r>
              <a:rPr lang="en-US" sz="700" i="1" dirty="0">
                <a:solidFill>
                  <a:schemeClr val="accent5"/>
                </a:solidFill>
              </a:rPr>
              <a:t>Escherichia</a:t>
            </a:r>
            <a:r>
              <a:rPr lang="en-US" sz="700" dirty="0">
                <a:solidFill>
                  <a:schemeClr val="accent5"/>
                </a:solidFill>
              </a:rPr>
              <a:t> urinary tract infection (0.1%), pneumonia (0.1%), prostatic abscess (0.1%), septic shock (0.1%), streptococcal sepsis (0.1%), and upper respiratory tract infection (0.1%).</a:t>
            </a:r>
          </a:p>
          <a:p>
            <a:pPr lvl="0"/>
            <a:r>
              <a:rPr lang="en-US" sz="700" dirty="0">
                <a:solidFill>
                  <a:schemeClr val="accent5"/>
                </a:solidFill>
              </a:rPr>
              <a:t>ADVANCE, ADVAGRAF-based Immunosuppression Regimen Examining New Onset Diabetes Mellitus in Kidney Transplant Recipients; AE, adverse event; ADR, adverse drug reaction; FPS, follow-up patient set</a:t>
            </a:r>
          </a:p>
        </p:txBody>
      </p:sp>
      <p:sp>
        <p:nvSpPr>
          <p:cNvPr id="3" name="Slide Number Placeholder 5">
            <a:extLst>
              <a:ext uri="{FF2B5EF4-FFF2-40B4-BE49-F238E27FC236}">
                <a16:creationId xmlns:a16="http://schemas.microsoft.com/office/drawing/2014/main" id="{E442D2A5-C305-E39A-05DA-19ECF1EB4038}"/>
              </a:ext>
            </a:extLst>
          </p:cNvPr>
          <p:cNvSpPr txBox="1">
            <a:spLocks/>
          </p:cNvSpPr>
          <p:nvPr/>
        </p:nvSpPr>
        <p:spPr>
          <a:xfrm>
            <a:off x="11053315" y="451455"/>
            <a:ext cx="910085" cy="685802"/>
          </a:xfrm>
          <a:prstGeom prst="rect">
            <a:avLst/>
          </a:prstGeom>
        </p:spPr>
        <p:txBody>
          <a:bodyPr vert="horz" lIns="91440" tIns="45720" rIns="91440" bIns="45720" rtlCol="0" anchor="ctr"/>
          <a:lstStyle>
            <a:defPPr>
              <a:defRPr lang="en-US"/>
            </a:defPPr>
            <a:lvl1pPr marL="0" algn="ctr" defTabSz="914400" rtl="0" eaLnBrk="1" latinLnBrk="0" hangingPunct="1">
              <a:defRPr lang="en-US" sz="1350" kern="1200" spc="-4" smtClean="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CE729F-CD65-4BB2-91EE-CC0EA66D8A8F}" type="slidenum">
              <a:rPr lang="en-SG" smtClean="0"/>
              <a:pPr/>
              <a:t>16</a:t>
            </a:fld>
            <a:endParaRPr lang="en-SG" dirty="0"/>
          </a:p>
        </p:txBody>
      </p:sp>
      <p:sp>
        <p:nvSpPr>
          <p:cNvPr id="18" name="Rectangle 17">
            <a:extLst>
              <a:ext uri="{FF2B5EF4-FFF2-40B4-BE49-F238E27FC236}">
                <a16:creationId xmlns:a16="http://schemas.microsoft.com/office/drawing/2014/main" id="{087975C5-CC6C-36EF-3F9C-480F65D8E5F4}"/>
              </a:ext>
            </a:extLst>
          </p:cNvPr>
          <p:cNvSpPr/>
          <p:nvPr/>
        </p:nvSpPr>
        <p:spPr>
          <a:xfrm>
            <a:off x="358775" y="6398354"/>
            <a:ext cx="10429540" cy="200055"/>
          </a:xfrm>
          <a:prstGeom prst="rect">
            <a:avLst/>
          </a:prstGeom>
        </p:spPr>
        <p:txBody>
          <a:bodyPr wrap="square">
            <a:spAutoFit/>
          </a:bodyPr>
          <a:lstStyle/>
          <a:p>
            <a:r>
              <a:rPr lang="en-US" sz="700" dirty="0">
                <a:solidFill>
                  <a:schemeClr val="accent5"/>
                </a:solidFill>
              </a:rPr>
              <a:t>1. </a:t>
            </a:r>
            <a:r>
              <a:rPr lang="en-US" sz="700" dirty="0" err="1">
                <a:solidFill>
                  <a:schemeClr val="accent5"/>
                </a:solidFill>
              </a:rPr>
              <a:t>Pernin</a:t>
            </a:r>
            <a:r>
              <a:rPr lang="en-US" sz="700" dirty="0">
                <a:solidFill>
                  <a:schemeClr val="accent5"/>
                </a:solidFill>
              </a:rPr>
              <a:t> V, et al. Transplant Direct. 2023;9: e1432. 2. Mourad G, et al. Transplantation 2017;101:1924–1934. </a:t>
            </a:r>
          </a:p>
        </p:txBody>
      </p:sp>
      <p:grpSp>
        <p:nvGrpSpPr>
          <p:cNvPr id="21" name="Group 20">
            <a:extLst>
              <a:ext uri="{FF2B5EF4-FFF2-40B4-BE49-F238E27FC236}">
                <a16:creationId xmlns:a16="http://schemas.microsoft.com/office/drawing/2014/main" id="{74EFB485-A3E2-009A-38A0-BD55C62FACBB}"/>
              </a:ext>
            </a:extLst>
          </p:cNvPr>
          <p:cNvGrpSpPr/>
          <p:nvPr/>
        </p:nvGrpSpPr>
        <p:grpSpPr>
          <a:xfrm>
            <a:off x="606000" y="5289460"/>
            <a:ext cx="10980000" cy="720000"/>
            <a:chOff x="966000" y="5078442"/>
            <a:chExt cx="10980000" cy="720000"/>
          </a:xfrm>
        </p:grpSpPr>
        <p:sp>
          <p:nvSpPr>
            <p:cNvPr id="22" name="Rectangle: Rounded Corners 9">
              <a:extLst>
                <a:ext uri="{FF2B5EF4-FFF2-40B4-BE49-F238E27FC236}">
                  <a16:creationId xmlns:a16="http://schemas.microsoft.com/office/drawing/2014/main" id="{21A30328-140F-475D-6E7C-1CAF6B3F710A}"/>
                </a:ext>
              </a:extLst>
            </p:cNvPr>
            <p:cNvSpPr/>
            <p:nvPr/>
          </p:nvSpPr>
          <p:spPr>
            <a:xfrm>
              <a:off x="966000" y="5078442"/>
              <a:ext cx="10980000" cy="720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ru-RU" sz="1600" b="1" dirty="0">
                  <a:solidFill>
                    <a:schemeClr val="bg1"/>
                  </a:solidFill>
                </a:rPr>
                <a:t>Общий профиль безопасности в последующем исследовании соответствовал первичному исследованию ADVANCE, при этом новых сигналов безопасности не было выявлено</a:t>
              </a:r>
              <a:r>
                <a:rPr lang="en-SG" sz="1600" b="1" baseline="30000" dirty="0">
                  <a:solidFill>
                    <a:schemeClr val="bg1"/>
                  </a:solidFill>
                </a:rPr>
                <a:t>1,2</a:t>
              </a:r>
            </a:p>
          </p:txBody>
        </p:sp>
        <p:sp>
          <p:nvSpPr>
            <p:cNvPr id="23" name="Triangle 22">
              <a:extLst>
                <a:ext uri="{FF2B5EF4-FFF2-40B4-BE49-F238E27FC236}">
                  <a16:creationId xmlns:a16="http://schemas.microsoft.com/office/drawing/2014/main" id="{8BF98CB6-D38D-4282-2A80-865F97CB88F1}"/>
                </a:ext>
              </a:extLst>
            </p:cNvPr>
            <p:cNvSpPr/>
            <p:nvPr/>
          </p:nvSpPr>
          <p:spPr>
            <a:xfrm rot="5400000">
              <a:off x="750000" y="5294442"/>
              <a:ext cx="720000" cy="288000"/>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EF505EB1-540A-BBA9-BF62-8F233E58B4E7}"/>
              </a:ext>
            </a:extLst>
          </p:cNvPr>
          <p:cNvSpPr txBox="1"/>
          <p:nvPr/>
        </p:nvSpPr>
        <p:spPr>
          <a:xfrm>
            <a:off x="796189" y="1451464"/>
            <a:ext cx="1917700" cy="1061829"/>
          </a:xfrm>
          <a:prstGeom prst="rect">
            <a:avLst/>
          </a:prstGeom>
          <a:noFill/>
        </p:spPr>
        <p:txBody>
          <a:bodyPr wrap="square" rtlCol="0">
            <a:spAutoFit/>
          </a:bodyPr>
          <a:lstStyle/>
          <a:p>
            <a:r>
              <a:rPr lang="ru-RU" sz="1050" b="1" dirty="0">
                <a:solidFill>
                  <a:schemeClr val="accent2"/>
                </a:solidFill>
              </a:rPr>
              <a:t>Заболеваемость диабетом была ниже в последующем исследовании по сравнению с первичным исследованием</a:t>
            </a:r>
            <a:r>
              <a:rPr lang="en-US" sz="1400" b="1" baseline="30000" dirty="0">
                <a:solidFill>
                  <a:schemeClr val="accent2"/>
                </a:solidFill>
              </a:rPr>
              <a:t>1,2</a:t>
            </a:r>
          </a:p>
        </p:txBody>
      </p:sp>
      <p:sp>
        <p:nvSpPr>
          <p:cNvPr id="29" name="TextBox 28">
            <a:extLst>
              <a:ext uri="{FF2B5EF4-FFF2-40B4-BE49-F238E27FC236}">
                <a16:creationId xmlns:a16="http://schemas.microsoft.com/office/drawing/2014/main" id="{AF9C5856-1666-5B67-3100-6D153C0A5611}"/>
              </a:ext>
            </a:extLst>
          </p:cNvPr>
          <p:cNvSpPr txBox="1"/>
          <p:nvPr/>
        </p:nvSpPr>
        <p:spPr>
          <a:xfrm>
            <a:off x="4432399" y="1523323"/>
            <a:ext cx="543739" cy="830997"/>
          </a:xfrm>
          <a:prstGeom prst="rect">
            <a:avLst/>
          </a:prstGeom>
          <a:noFill/>
        </p:spPr>
        <p:txBody>
          <a:bodyPr wrap="none" rtlCol="0">
            <a:spAutoFit/>
          </a:bodyPr>
          <a:lstStyle/>
          <a:p>
            <a:r>
              <a:rPr lang="en-SG" sz="4800" b="1" dirty="0">
                <a:solidFill>
                  <a:schemeClr val="accent2"/>
                </a:solidFill>
              </a:rPr>
              <a:t>&lt;</a:t>
            </a:r>
          </a:p>
        </p:txBody>
      </p:sp>
      <p:sp>
        <p:nvSpPr>
          <p:cNvPr id="28" name="Rectangle: Rounded Corners 4">
            <a:extLst>
              <a:ext uri="{FF2B5EF4-FFF2-40B4-BE49-F238E27FC236}">
                <a16:creationId xmlns:a16="http://schemas.microsoft.com/office/drawing/2014/main" id="{A75A88B6-4AD7-A7DD-C1EA-B34FD5185FA6}"/>
              </a:ext>
            </a:extLst>
          </p:cNvPr>
          <p:cNvSpPr/>
          <p:nvPr/>
        </p:nvSpPr>
        <p:spPr>
          <a:xfrm>
            <a:off x="3071016" y="1587922"/>
            <a:ext cx="1296000" cy="7017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a:solidFill>
                  <a:schemeClr val="accent2"/>
                </a:solidFill>
              </a:rPr>
              <a:t>4.7%</a:t>
            </a:r>
          </a:p>
        </p:txBody>
      </p:sp>
      <p:sp>
        <p:nvSpPr>
          <p:cNvPr id="30" name="Content Placeholder 24">
            <a:extLst>
              <a:ext uri="{FF2B5EF4-FFF2-40B4-BE49-F238E27FC236}">
                <a16:creationId xmlns:a16="http://schemas.microsoft.com/office/drawing/2014/main" id="{B12E4297-D4AA-7D1C-48FB-B94FE9E69406}"/>
              </a:ext>
            </a:extLst>
          </p:cNvPr>
          <p:cNvSpPr txBox="1">
            <a:spLocks/>
          </p:cNvSpPr>
          <p:nvPr/>
        </p:nvSpPr>
        <p:spPr>
          <a:xfrm>
            <a:off x="2656434" y="2279345"/>
            <a:ext cx="2125164" cy="741727"/>
          </a:xfrm>
          <a:prstGeom prst="rect">
            <a:avLst/>
          </a:prstGeom>
          <a:noFill/>
          <a:ln>
            <a:noFill/>
          </a:ln>
        </p:spPr>
        <p:txBody>
          <a:bodyPr vert="horz" lIns="91440" tIns="45720" rIns="91440" bIns="45720" rtlCol="0">
            <a:no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1750" algn="ctr">
              <a:lnSpc>
                <a:spcPct val="100000"/>
              </a:lnSpc>
              <a:spcBef>
                <a:spcPts val="600"/>
              </a:spcBef>
              <a:spcAft>
                <a:spcPts val="600"/>
              </a:spcAft>
            </a:pPr>
            <a:r>
              <a:rPr lang="ru-RU" sz="1100" dirty="0">
                <a:solidFill>
                  <a:schemeClr val="accent2"/>
                </a:solidFill>
              </a:rPr>
              <a:t>между окончанием первичного исследования и началом последующего исследования</a:t>
            </a:r>
            <a:r>
              <a:rPr lang="en-US" sz="1200" baseline="30000" dirty="0">
                <a:solidFill>
                  <a:schemeClr val="accent2"/>
                </a:solidFill>
              </a:rPr>
              <a:t>1</a:t>
            </a:r>
          </a:p>
        </p:txBody>
      </p:sp>
      <p:sp>
        <p:nvSpPr>
          <p:cNvPr id="33" name="Rectangle: Rounded Corners 4">
            <a:extLst>
              <a:ext uri="{FF2B5EF4-FFF2-40B4-BE49-F238E27FC236}">
                <a16:creationId xmlns:a16="http://schemas.microsoft.com/office/drawing/2014/main" id="{16A7DF1E-C023-1411-7A5E-71FAE537D2C6}"/>
              </a:ext>
            </a:extLst>
          </p:cNvPr>
          <p:cNvSpPr/>
          <p:nvPr/>
        </p:nvSpPr>
        <p:spPr>
          <a:xfrm>
            <a:off x="5004973" y="1587922"/>
            <a:ext cx="1661594" cy="7017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a:solidFill>
                  <a:schemeClr val="accent2"/>
                </a:solidFill>
              </a:rPr>
              <a:t>~17.0%</a:t>
            </a:r>
          </a:p>
        </p:txBody>
      </p:sp>
      <p:sp>
        <p:nvSpPr>
          <p:cNvPr id="34" name="Content Placeholder 24">
            <a:extLst>
              <a:ext uri="{FF2B5EF4-FFF2-40B4-BE49-F238E27FC236}">
                <a16:creationId xmlns:a16="http://schemas.microsoft.com/office/drawing/2014/main" id="{C3372534-618A-9AE7-EA19-C25A9557A1D0}"/>
              </a:ext>
            </a:extLst>
          </p:cNvPr>
          <p:cNvSpPr txBox="1">
            <a:spLocks/>
          </p:cNvSpPr>
          <p:nvPr/>
        </p:nvSpPr>
        <p:spPr>
          <a:xfrm>
            <a:off x="4960663" y="2279345"/>
            <a:ext cx="1824937" cy="741727"/>
          </a:xfrm>
          <a:prstGeom prst="rect">
            <a:avLst/>
          </a:prstGeom>
          <a:noFill/>
          <a:ln>
            <a:noFill/>
          </a:ln>
        </p:spPr>
        <p:txBody>
          <a:bodyPr vert="horz" lIns="91440" tIns="45720" rIns="91440" bIns="45720" rtlCol="0">
            <a:no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1750" algn="ctr">
              <a:lnSpc>
                <a:spcPct val="100000"/>
              </a:lnSpc>
              <a:spcBef>
                <a:spcPts val="600"/>
              </a:spcBef>
              <a:spcAft>
                <a:spcPts val="600"/>
              </a:spcAft>
            </a:pPr>
            <a:r>
              <a:rPr lang="ru-RU" sz="1200">
                <a:solidFill>
                  <a:schemeClr val="accent2"/>
                </a:solidFill>
              </a:rPr>
              <a:t>6-месячное первичное исследование</a:t>
            </a:r>
            <a:r>
              <a:rPr lang="en-US" sz="1200" baseline="30000">
                <a:solidFill>
                  <a:schemeClr val="accent2"/>
                </a:solidFill>
              </a:rPr>
              <a:t>2</a:t>
            </a:r>
            <a:endParaRPr lang="en-US" sz="1200" baseline="30000" dirty="0">
              <a:solidFill>
                <a:schemeClr val="accent2"/>
              </a:solidFill>
            </a:endParaRPr>
          </a:p>
        </p:txBody>
      </p:sp>
      <p:grpSp>
        <p:nvGrpSpPr>
          <p:cNvPr id="16" name="Group 15">
            <a:extLst>
              <a:ext uri="{FF2B5EF4-FFF2-40B4-BE49-F238E27FC236}">
                <a16:creationId xmlns:a16="http://schemas.microsoft.com/office/drawing/2014/main" id="{5C845630-DCB6-CDCB-B9FD-D4FB261B36E0}"/>
              </a:ext>
            </a:extLst>
          </p:cNvPr>
          <p:cNvGrpSpPr/>
          <p:nvPr/>
        </p:nvGrpSpPr>
        <p:grpSpPr>
          <a:xfrm>
            <a:off x="1167712" y="2456741"/>
            <a:ext cx="675441" cy="675441"/>
            <a:chOff x="2323647" y="4045960"/>
            <a:chExt cx="675441" cy="675441"/>
          </a:xfrm>
        </p:grpSpPr>
        <p:pic>
          <p:nvPicPr>
            <p:cNvPr id="26" name="Graphic 25" descr="Water with solid fill">
              <a:extLst>
                <a:ext uri="{FF2B5EF4-FFF2-40B4-BE49-F238E27FC236}">
                  <a16:creationId xmlns:a16="http://schemas.microsoft.com/office/drawing/2014/main" id="{AF3EB9E1-D32E-C03C-AD54-C37EE89488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2434" y="4251063"/>
              <a:ext cx="377866" cy="377866"/>
            </a:xfrm>
            <a:prstGeom prst="rect">
              <a:avLst/>
            </a:prstGeom>
          </p:spPr>
        </p:pic>
        <p:pic>
          <p:nvPicPr>
            <p:cNvPr id="12" name="Graphic 11" descr="Clipboard outline">
              <a:extLst>
                <a:ext uri="{FF2B5EF4-FFF2-40B4-BE49-F238E27FC236}">
                  <a16:creationId xmlns:a16="http://schemas.microsoft.com/office/drawing/2014/main" id="{C4FD0D72-EFD4-242E-8B43-F03A250570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3647" y="4045960"/>
              <a:ext cx="675441" cy="675441"/>
            </a:xfrm>
            <a:prstGeom prst="rect">
              <a:avLst/>
            </a:prstGeom>
          </p:spPr>
        </p:pic>
      </p:grpSp>
      <p:sp>
        <p:nvSpPr>
          <p:cNvPr id="31" name="Content Placeholder 24">
            <a:extLst>
              <a:ext uri="{FF2B5EF4-FFF2-40B4-BE49-F238E27FC236}">
                <a16:creationId xmlns:a16="http://schemas.microsoft.com/office/drawing/2014/main" id="{8559F4FA-0B24-44B9-A3FC-CEC5C09AFA67}"/>
              </a:ext>
            </a:extLst>
          </p:cNvPr>
          <p:cNvSpPr txBox="1">
            <a:spLocks/>
          </p:cNvSpPr>
          <p:nvPr/>
        </p:nvSpPr>
        <p:spPr>
          <a:xfrm>
            <a:off x="606000" y="3581112"/>
            <a:ext cx="6461550" cy="396000"/>
          </a:xfrm>
          <a:prstGeom prst="rect">
            <a:avLst/>
          </a:prstGeom>
          <a:solidFill>
            <a:schemeClr val="accent3">
              <a:lumMod val="20000"/>
              <a:lumOff val="80000"/>
              <a:alpha val="50000"/>
            </a:schemeClr>
          </a:solidFill>
        </p:spPr>
        <p:txBody>
          <a:bodyPr vert="horz" lIns="91440" tIns="45720" rIns="91440" bIns="45720" rtlCol="0" anchor="ctr">
            <a:no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ru-RU" sz="1400" b="1" dirty="0">
                <a:solidFill>
                  <a:schemeClr val="accent2"/>
                </a:solidFill>
              </a:rPr>
              <a:t>НЯ, приводящая к прекращению приема </a:t>
            </a:r>
            <a:r>
              <a:rPr lang="ru-RU" sz="1400" b="1" dirty="0" err="1">
                <a:solidFill>
                  <a:schemeClr val="accent2"/>
                </a:solidFill>
              </a:rPr>
              <a:t>такролимуса</a:t>
            </a:r>
            <a:r>
              <a:rPr lang="ru-RU" sz="1400" b="1" dirty="0">
                <a:solidFill>
                  <a:schemeClr val="accent2"/>
                </a:solidFill>
              </a:rPr>
              <a:t>: n=2 (&lt;1%)</a:t>
            </a:r>
            <a:r>
              <a:rPr lang="en-US" sz="1400" b="1" baseline="30000" dirty="0">
                <a:solidFill>
                  <a:schemeClr val="accent2"/>
                </a:solidFill>
              </a:rPr>
              <a:t>1</a:t>
            </a:r>
          </a:p>
        </p:txBody>
      </p:sp>
      <p:pic>
        <p:nvPicPr>
          <p:cNvPr id="32" name="Picture 2" descr="Hair loss icon isolated contour symbol Royalty Free Vector">
            <a:extLst>
              <a:ext uri="{FF2B5EF4-FFF2-40B4-BE49-F238E27FC236}">
                <a16:creationId xmlns:a16="http://schemas.microsoft.com/office/drawing/2014/main" id="{17FD4778-CD1D-4D58-B25E-7ACC31BDF77F}"/>
              </a:ext>
            </a:extLst>
          </p:cNvPr>
          <p:cNvPicPr>
            <a:picLocks noChangeAspect="1" noChangeArrowheads="1"/>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l="16493" t="16584" r="16680" b="24013"/>
          <a:stretch/>
        </p:blipFill>
        <p:spPr bwMode="auto">
          <a:xfrm>
            <a:off x="3995675" y="4324645"/>
            <a:ext cx="628607" cy="603484"/>
          </a:xfrm>
          <a:prstGeom prst="rect">
            <a:avLst/>
          </a:prstGeom>
          <a:noFill/>
          <a:extLst>
            <a:ext uri="{909E8E84-426E-40DD-AFC4-6F175D3DCCD1}">
              <a14:hiddenFill xmlns:a14="http://schemas.microsoft.com/office/drawing/2010/main">
                <a:solidFill>
                  <a:srgbClr val="FFFFFF"/>
                </a:solidFill>
              </a14:hiddenFill>
            </a:ext>
          </a:extLst>
        </p:spPr>
      </p:pic>
      <p:sp>
        <p:nvSpPr>
          <p:cNvPr id="36" name="Content Placeholder 24">
            <a:extLst>
              <a:ext uri="{FF2B5EF4-FFF2-40B4-BE49-F238E27FC236}">
                <a16:creationId xmlns:a16="http://schemas.microsoft.com/office/drawing/2014/main" id="{E4D40E2B-4C4E-45AD-9E59-3CB64BBFE5B7}"/>
              </a:ext>
            </a:extLst>
          </p:cNvPr>
          <p:cNvSpPr txBox="1">
            <a:spLocks/>
          </p:cNvSpPr>
          <p:nvPr/>
        </p:nvSpPr>
        <p:spPr>
          <a:xfrm>
            <a:off x="1708930" y="4248326"/>
            <a:ext cx="2266835" cy="822940"/>
          </a:xfrm>
          <a:prstGeom prst="rect">
            <a:avLst/>
          </a:prstGeom>
          <a:noFill/>
        </p:spPr>
        <p:txBody>
          <a:bodyPr vert="horz" lIns="91440" tIns="45720" rIns="91440" bIns="45720" rtlCol="0">
            <a:no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1200" b="1" dirty="0">
                <a:solidFill>
                  <a:schemeClr val="accent2"/>
                </a:solidFill>
              </a:rPr>
              <a:t>Удаление </a:t>
            </a:r>
            <a:r>
              <a:rPr lang="ru-RU" sz="1200" b="1" dirty="0" err="1">
                <a:solidFill>
                  <a:schemeClr val="accent2"/>
                </a:solidFill>
              </a:rPr>
              <a:t>тансплантата</a:t>
            </a:r>
            <a:br>
              <a:rPr lang="en-US" sz="1200" dirty="0">
                <a:solidFill>
                  <a:schemeClr val="accent2"/>
                </a:solidFill>
              </a:rPr>
            </a:br>
            <a:r>
              <a:rPr lang="ru-RU" sz="1200" dirty="0">
                <a:solidFill>
                  <a:schemeClr val="accent2"/>
                </a:solidFill>
              </a:rPr>
              <a:t>(не отторжение) считается не связанным с </a:t>
            </a:r>
            <a:r>
              <a:rPr lang="ru-RU" sz="1200" dirty="0" err="1">
                <a:solidFill>
                  <a:schemeClr val="accent2"/>
                </a:solidFill>
              </a:rPr>
              <a:t>такролимусом</a:t>
            </a:r>
            <a:r>
              <a:rPr lang="ru-RU" sz="1200" dirty="0">
                <a:solidFill>
                  <a:schemeClr val="accent2"/>
                </a:solidFill>
              </a:rPr>
              <a:t> </a:t>
            </a:r>
            <a:r>
              <a:rPr lang="en-US" sz="1200" dirty="0">
                <a:solidFill>
                  <a:schemeClr val="accent2"/>
                </a:solidFill>
              </a:rPr>
              <a:t>(n=1)</a:t>
            </a:r>
          </a:p>
        </p:txBody>
      </p:sp>
      <p:pic>
        <p:nvPicPr>
          <p:cNvPr id="37" name="Picture 4" descr="Kidney Transplant Line Icon Vector Illustration Stock ...">
            <a:extLst>
              <a:ext uri="{FF2B5EF4-FFF2-40B4-BE49-F238E27FC236}">
                <a16:creationId xmlns:a16="http://schemas.microsoft.com/office/drawing/2014/main" id="{2950E754-CF2C-4809-9835-2219A3FF78EF}"/>
              </a:ext>
            </a:extLst>
          </p:cNvPr>
          <p:cNvPicPr>
            <a:picLocks noChangeAspect="1" noChangeArrowheads="1"/>
          </p:cNvPicPr>
          <p:nvPr/>
        </p:nvPicPr>
        <p:blipFill rotWithShape="1">
          <a:blip r:embed="rId9">
            <a:duotone>
              <a:schemeClr val="accent2">
                <a:shade val="45000"/>
                <a:satMod val="135000"/>
              </a:schemeClr>
              <a:prstClr val="white"/>
            </a:duotone>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l="13122" t="12728" r="14054" b="11961"/>
          <a:stretch/>
        </p:blipFill>
        <p:spPr bwMode="auto">
          <a:xfrm>
            <a:off x="1095308" y="4357320"/>
            <a:ext cx="538910" cy="557314"/>
          </a:xfrm>
          <a:prstGeom prst="rect">
            <a:avLst/>
          </a:prstGeom>
          <a:noFill/>
          <a:extLst>
            <a:ext uri="{909E8E84-426E-40DD-AFC4-6F175D3DCCD1}">
              <a14:hiddenFill xmlns:a14="http://schemas.microsoft.com/office/drawing/2010/main">
                <a:solidFill>
                  <a:srgbClr val="FFFFFF"/>
                </a:solidFill>
              </a14:hiddenFill>
            </a:ext>
          </a:extLst>
        </p:spPr>
      </p:pic>
      <p:sp>
        <p:nvSpPr>
          <p:cNvPr id="38" name="Content Placeholder 24">
            <a:extLst>
              <a:ext uri="{FF2B5EF4-FFF2-40B4-BE49-F238E27FC236}">
                <a16:creationId xmlns:a16="http://schemas.microsoft.com/office/drawing/2014/main" id="{93060606-0375-4CD0-A124-827EAF03E4D4}"/>
              </a:ext>
            </a:extLst>
          </p:cNvPr>
          <p:cNvSpPr txBox="1">
            <a:spLocks/>
          </p:cNvSpPr>
          <p:nvPr/>
        </p:nvSpPr>
        <p:spPr>
          <a:xfrm>
            <a:off x="4635550" y="4233247"/>
            <a:ext cx="2431999" cy="746808"/>
          </a:xfrm>
          <a:prstGeom prst="rect">
            <a:avLst/>
          </a:prstGeom>
          <a:noFill/>
        </p:spPr>
        <p:txBody>
          <a:bodyPr vert="horz" lIns="91440" tIns="45720" rIns="91440" bIns="45720" rtlCol="0">
            <a:no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1200" b="1" dirty="0" err="1">
                <a:solidFill>
                  <a:schemeClr val="accent2"/>
                </a:solidFill>
              </a:rPr>
              <a:t>Легкая</a:t>
            </a:r>
            <a:r>
              <a:rPr lang="ru-RU" sz="1200" b="1" dirty="0">
                <a:solidFill>
                  <a:schemeClr val="accent2"/>
                </a:solidFill>
              </a:rPr>
              <a:t> алопеция</a:t>
            </a:r>
            <a:r>
              <a:rPr lang="en-US" sz="1200" b="1" dirty="0">
                <a:solidFill>
                  <a:schemeClr val="accent2"/>
                </a:solidFill>
              </a:rPr>
              <a:t> </a:t>
            </a:r>
            <a:br>
              <a:rPr lang="en-US" sz="1200" b="1" dirty="0">
                <a:solidFill>
                  <a:schemeClr val="accent2"/>
                </a:solidFill>
              </a:rPr>
            </a:br>
            <a:r>
              <a:rPr lang="ru-RU" sz="1200" dirty="0">
                <a:solidFill>
                  <a:schemeClr val="accent2"/>
                </a:solidFill>
              </a:rPr>
              <a:t>считается возможно связанным с </a:t>
            </a:r>
            <a:r>
              <a:rPr lang="ru-RU" sz="1200" dirty="0" err="1">
                <a:solidFill>
                  <a:schemeClr val="accent2"/>
                </a:solidFill>
              </a:rPr>
              <a:t>такролимусом</a:t>
            </a:r>
            <a:r>
              <a:rPr lang="en-US" sz="1200" dirty="0">
                <a:solidFill>
                  <a:schemeClr val="accent2"/>
                </a:solidFill>
              </a:rPr>
              <a:t> (n=1)</a:t>
            </a:r>
          </a:p>
        </p:txBody>
      </p:sp>
      <p:sp>
        <p:nvSpPr>
          <p:cNvPr id="39" name="Прямоугольник 38">
            <a:extLst>
              <a:ext uri="{FF2B5EF4-FFF2-40B4-BE49-F238E27FC236}">
                <a16:creationId xmlns:a16="http://schemas.microsoft.com/office/drawing/2014/main" id="{BF06CF97-AA6A-47C1-945E-8999BA4D28D2}"/>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5435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77B432-C117-43F9-8F41-7A0C9C7787E2}"/>
              </a:ext>
            </a:extLst>
          </p:cNvPr>
          <p:cNvSpPr>
            <a:spLocks noGrp="1"/>
          </p:cNvSpPr>
          <p:nvPr>
            <p:ph type="title"/>
          </p:nvPr>
        </p:nvSpPr>
        <p:spPr>
          <a:xfrm>
            <a:off x="358775" y="451456"/>
            <a:ext cx="10694540" cy="685802"/>
          </a:xfrm>
        </p:spPr>
        <p:txBody>
          <a:bodyPr vert="horz" lIns="91440" tIns="45720" rIns="91440" bIns="45720" rtlCol="0" anchor="ctr">
            <a:noAutofit/>
          </a:bodyPr>
          <a:lstStyle/>
          <a:p>
            <a:r>
              <a:rPr lang="ru-RU" sz="2400" cap="none" dirty="0">
                <a:solidFill>
                  <a:srgbClr val="4C4D4F"/>
                </a:solidFill>
              </a:rPr>
              <a:t>ДОЛГОСРОЧНАЯ ВЫЖИВАЕМОСТЬ ТРАНСПЛАНТАТА И ПАЦИЕНТОВ, ПРИНИМАЮЩИХ ПРОЛОНГИРОВАННЫЙ ТАКРОЛИМУС</a:t>
            </a:r>
            <a:endParaRPr lang="en-US" sz="2400" cap="none" dirty="0">
              <a:solidFill>
                <a:srgbClr val="4C4D4F"/>
              </a:solidFill>
            </a:endParaRPr>
          </a:p>
        </p:txBody>
      </p:sp>
      <p:sp>
        <p:nvSpPr>
          <p:cNvPr id="11" name="Content Placeholder 2">
            <a:extLst>
              <a:ext uri="{FF2B5EF4-FFF2-40B4-BE49-F238E27FC236}">
                <a16:creationId xmlns:a16="http://schemas.microsoft.com/office/drawing/2014/main" id="{E4CAAF1A-3A32-65E5-4A03-9A283B41CE0C}"/>
              </a:ext>
            </a:extLst>
          </p:cNvPr>
          <p:cNvSpPr>
            <a:spLocks noGrp="1"/>
          </p:cNvSpPr>
          <p:nvPr>
            <p:ph idx="1"/>
          </p:nvPr>
        </p:nvSpPr>
        <p:spPr>
          <a:xfrm>
            <a:off x="606000" y="2719424"/>
            <a:ext cx="3283199" cy="1144800"/>
          </a:xfrm>
          <a:solidFill>
            <a:schemeClr val="accent3">
              <a:lumMod val="20000"/>
              <a:lumOff val="80000"/>
              <a:alpha val="50000"/>
            </a:schemeClr>
          </a:solidFill>
          <a:ln>
            <a:noFill/>
          </a:ln>
        </p:spPr>
        <p:txBody>
          <a:bodyPr anchor="ctr" anchorCtr="0"/>
          <a:lstStyle/>
          <a:p>
            <a:pPr lvl="0" algn="ctr">
              <a:spcBef>
                <a:spcPts val="600"/>
              </a:spcBef>
              <a:spcAft>
                <a:spcPts val="600"/>
              </a:spcAft>
              <a:defRPr/>
            </a:pPr>
            <a:r>
              <a:rPr lang="ru-RU" sz="1200" b="1" dirty="0">
                <a:solidFill>
                  <a:schemeClr val="accent2"/>
                </a:solidFill>
              </a:rPr>
              <a:t>Высокая выживаемость трансплантата и пациента </a:t>
            </a:r>
            <a:r>
              <a:rPr lang="ru-RU" sz="1200" dirty="0">
                <a:solidFill>
                  <a:schemeClr val="accent2"/>
                </a:solidFill>
              </a:rPr>
              <a:t>наблюдаемые в этом 5-летнем исследовании ADVANCE были многообещающими и </a:t>
            </a:r>
            <a:r>
              <a:rPr lang="ru-RU" sz="1200" b="1" dirty="0">
                <a:solidFill>
                  <a:schemeClr val="accent2"/>
                </a:solidFill>
              </a:rPr>
              <a:t>сравнимы с аналогичными исследованиями </a:t>
            </a:r>
            <a:endParaRPr lang="en-US" sz="1200" b="1" dirty="0">
              <a:solidFill>
                <a:schemeClr val="accent2"/>
              </a:solidFill>
            </a:endParaRPr>
          </a:p>
        </p:txBody>
      </p:sp>
      <p:sp>
        <p:nvSpPr>
          <p:cNvPr id="19" name="Content Placeholder 2">
            <a:extLst>
              <a:ext uri="{FF2B5EF4-FFF2-40B4-BE49-F238E27FC236}">
                <a16:creationId xmlns:a16="http://schemas.microsoft.com/office/drawing/2014/main" id="{461BD53A-C87B-81CB-00CE-C8A08EB1A0EF}"/>
              </a:ext>
            </a:extLst>
          </p:cNvPr>
          <p:cNvSpPr txBox="1">
            <a:spLocks/>
          </p:cNvSpPr>
          <p:nvPr/>
        </p:nvSpPr>
        <p:spPr>
          <a:xfrm>
            <a:off x="788470" y="1284752"/>
            <a:ext cx="10615060" cy="362319"/>
          </a:xfrm>
          <a:prstGeom prst="rect">
            <a:avLst/>
          </a:prstGeom>
          <a:ln>
            <a:noFill/>
          </a:ln>
        </p:spPr>
        <p:txBody>
          <a:bodyPr vert="horz" lIns="91440" tIns="45720" rIns="91440" bIns="45720" rtlCol="0">
            <a:no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ctr">
              <a:spcBef>
                <a:spcPts val="600"/>
              </a:spcBef>
              <a:spcAft>
                <a:spcPts val="600"/>
              </a:spcAft>
              <a:defRPr/>
            </a:pPr>
            <a:r>
              <a:rPr lang="ru-RU" b="1" dirty="0">
                <a:solidFill>
                  <a:srgbClr val="A62B4D"/>
                </a:solidFill>
              </a:rPr>
              <a:t>Сравнение долгосрочной выживаемости трансплантата и пациентов в разных исследованиях
</a:t>
            </a:r>
            <a:endParaRPr kumimoji="0" lang="en-US" sz="1600" b="1" i="0" u="none" strike="noStrike" kern="1200" cap="none" spc="0" normalizeH="0" baseline="0" noProof="0" dirty="0">
              <a:ln>
                <a:noFill/>
              </a:ln>
              <a:solidFill>
                <a:srgbClr val="A62B4D"/>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A2C766C2-DA35-4037-FF63-532260341DD1}"/>
              </a:ext>
            </a:extLst>
          </p:cNvPr>
          <p:cNvSpPr/>
          <p:nvPr/>
        </p:nvSpPr>
        <p:spPr>
          <a:xfrm>
            <a:off x="358775" y="6398354"/>
            <a:ext cx="10429540" cy="2000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A7A9AC"/>
                </a:solidFill>
                <a:effectLst/>
                <a:uLnTx/>
                <a:uFillTx/>
                <a:latin typeface="Arial"/>
                <a:ea typeface="+mn-ea"/>
                <a:cs typeface="+mn-cs"/>
              </a:rPr>
              <a:t>1. </a:t>
            </a:r>
            <a:r>
              <a:rPr kumimoji="0" lang="en-US" sz="700" b="0" i="0" u="none" strike="noStrike" kern="1200" cap="none" spc="0" normalizeH="0" baseline="0" noProof="0" dirty="0" err="1">
                <a:ln>
                  <a:noFill/>
                </a:ln>
                <a:solidFill>
                  <a:srgbClr val="A7A9AC"/>
                </a:solidFill>
                <a:effectLst/>
                <a:uLnTx/>
                <a:uFillTx/>
                <a:latin typeface="Arial"/>
                <a:ea typeface="+mn-ea"/>
                <a:cs typeface="+mn-cs"/>
              </a:rPr>
              <a:t>Pernin</a:t>
            </a:r>
            <a:r>
              <a:rPr kumimoji="0" lang="en-US" sz="700" b="0" i="0" u="none" strike="noStrike" kern="1200" cap="none" spc="0" normalizeH="0" baseline="0" noProof="0" dirty="0">
                <a:ln>
                  <a:noFill/>
                </a:ln>
                <a:solidFill>
                  <a:srgbClr val="A7A9AC"/>
                </a:solidFill>
                <a:effectLst/>
                <a:uLnTx/>
                <a:uFillTx/>
                <a:latin typeface="Arial"/>
                <a:ea typeface="+mn-ea"/>
                <a:cs typeface="+mn-cs"/>
              </a:rPr>
              <a:t> V, et al. Transplant Direct. 2023;9:e1432. 2. </a:t>
            </a:r>
            <a:r>
              <a:rPr kumimoji="0" lang="en-US" sz="700" b="0" i="0" u="none" strike="noStrike" kern="1200" cap="none" spc="0" normalizeH="0" baseline="0" noProof="0" dirty="0" err="1">
                <a:ln>
                  <a:noFill/>
                </a:ln>
                <a:solidFill>
                  <a:srgbClr val="A7A9AC"/>
                </a:solidFill>
                <a:effectLst/>
                <a:uLnTx/>
                <a:uFillTx/>
                <a:latin typeface="Arial"/>
                <a:ea typeface="+mn-ea"/>
                <a:cs typeface="+mn-cs"/>
              </a:rPr>
              <a:t>Rummo</a:t>
            </a:r>
            <a:r>
              <a:rPr kumimoji="0" lang="en-US" sz="700" b="0" i="0" u="none" strike="noStrike" kern="1200" cap="none" spc="0" normalizeH="0" baseline="0" noProof="0" dirty="0">
                <a:ln>
                  <a:noFill/>
                </a:ln>
                <a:solidFill>
                  <a:srgbClr val="A7A9AC"/>
                </a:solidFill>
                <a:effectLst/>
                <a:uLnTx/>
                <a:uFillTx/>
                <a:latin typeface="Arial"/>
                <a:ea typeface="+mn-ea"/>
                <a:cs typeface="+mn-cs"/>
              </a:rPr>
              <a:t> O, et al. </a:t>
            </a:r>
            <a:r>
              <a:rPr kumimoji="0" lang="en-US" sz="700" b="0" i="0" u="none" strike="noStrike" kern="1200" cap="none" spc="0" normalizeH="0" baseline="0" noProof="0" dirty="0" err="1">
                <a:ln>
                  <a:noFill/>
                </a:ln>
                <a:solidFill>
                  <a:srgbClr val="A7A9AC"/>
                </a:solidFill>
                <a:effectLst/>
                <a:uLnTx/>
                <a:uFillTx/>
                <a:latin typeface="Arial"/>
                <a:ea typeface="+mn-ea"/>
                <a:cs typeface="+mn-cs"/>
              </a:rPr>
              <a:t>Transpl</a:t>
            </a:r>
            <a:r>
              <a:rPr kumimoji="0" lang="en-US" sz="700" b="0" i="0" u="none" strike="noStrike" kern="1200" cap="none" spc="0" normalizeH="0" baseline="0" noProof="0" dirty="0">
                <a:ln>
                  <a:noFill/>
                </a:ln>
                <a:solidFill>
                  <a:srgbClr val="A7A9AC"/>
                </a:solidFill>
                <a:effectLst/>
                <a:uLnTx/>
                <a:uFillTx/>
                <a:latin typeface="Arial"/>
                <a:ea typeface="+mn-ea"/>
                <a:cs typeface="+mn-cs"/>
              </a:rPr>
              <a:t> Int. 2020;33:161–173. 3. </a:t>
            </a:r>
            <a:r>
              <a:rPr kumimoji="0" lang="en-US" sz="700" b="0" i="0" u="none" strike="noStrike" kern="1200" cap="none" spc="0" normalizeH="0" baseline="0" noProof="0" dirty="0" err="1">
                <a:ln>
                  <a:noFill/>
                </a:ln>
                <a:solidFill>
                  <a:srgbClr val="A7A9AC"/>
                </a:solidFill>
                <a:effectLst/>
                <a:uLnTx/>
                <a:uFillTx/>
                <a:latin typeface="Arial"/>
                <a:ea typeface="+mn-ea"/>
                <a:cs typeface="+mn-cs"/>
              </a:rPr>
              <a:t>Wakasugi</a:t>
            </a:r>
            <a:r>
              <a:rPr kumimoji="0" lang="en-US" sz="700" b="0" i="0" u="none" strike="noStrike" kern="1200" cap="none" spc="0" normalizeH="0" baseline="0" noProof="0" dirty="0">
                <a:ln>
                  <a:noFill/>
                </a:ln>
                <a:solidFill>
                  <a:srgbClr val="A7A9AC"/>
                </a:solidFill>
                <a:effectLst/>
                <a:uLnTx/>
                <a:uFillTx/>
                <a:latin typeface="Arial"/>
                <a:ea typeface="+mn-ea"/>
                <a:cs typeface="+mn-cs"/>
              </a:rPr>
              <a:t> N, Transplant Proc. 2018;50:3296–3305.</a:t>
            </a:r>
          </a:p>
        </p:txBody>
      </p:sp>
      <p:sp>
        <p:nvSpPr>
          <p:cNvPr id="3" name="Slide Number Placeholder 5">
            <a:extLst>
              <a:ext uri="{FF2B5EF4-FFF2-40B4-BE49-F238E27FC236}">
                <a16:creationId xmlns:a16="http://schemas.microsoft.com/office/drawing/2014/main" id="{E3E1FC5F-9353-3445-5586-6F8638538E4B}"/>
              </a:ext>
            </a:extLst>
          </p:cNvPr>
          <p:cNvSpPr txBox="1">
            <a:spLocks/>
          </p:cNvSpPr>
          <p:nvPr/>
        </p:nvSpPr>
        <p:spPr>
          <a:xfrm>
            <a:off x="11053315" y="451455"/>
            <a:ext cx="910085" cy="685802"/>
          </a:xfrm>
          <a:prstGeom prst="rect">
            <a:avLst/>
          </a:prstGeom>
        </p:spPr>
        <p:txBody>
          <a:bodyPr vert="horz" lIns="91440" tIns="45720" rIns="91440" bIns="45720" rtlCol="0" anchor="ctr"/>
          <a:lstStyle>
            <a:defPPr>
              <a:defRPr lang="en-US"/>
            </a:defPPr>
            <a:lvl1pPr marL="0" algn="ctr" defTabSz="914400" rtl="0" eaLnBrk="1" latinLnBrk="0" hangingPunct="1">
              <a:defRPr lang="en-US" sz="1350" kern="1200" spc="-4" smtClean="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BCE729F-CD65-4BB2-91EE-CC0EA66D8A8F}" type="slidenum">
              <a:rPr kumimoji="0" lang="en-SG" sz="1350" b="0" i="0" u="none" strike="noStrike" kern="1200" cap="none" spc="-4" normalizeH="0" baseline="0" noProof="0" smtClean="0">
                <a:ln>
                  <a:noFill/>
                </a:ln>
                <a:solidFill>
                  <a:srgbClr val="4C4D4F"/>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SG" sz="1350" b="0" i="0" u="none" strike="noStrike" kern="1200" cap="none" spc="-4" normalizeH="0" baseline="0" noProof="0" dirty="0">
              <a:ln>
                <a:noFill/>
              </a:ln>
              <a:solidFill>
                <a:srgbClr val="4C4D4F"/>
              </a:solidFill>
              <a:effectLst/>
              <a:uLnTx/>
              <a:uFillTx/>
              <a:latin typeface="Arial"/>
              <a:ea typeface="+mn-ea"/>
              <a:cs typeface="Arial"/>
            </a:endParaRPr>
          </a:p>
        </p:txBody>
      </p:sp>
      <p:grpSp>
        <p:nvGrpSpPr>
          <p:cNvPr id="33" name="Group 32">
            <a:extLst>
              <a:ext uri="{FF2B5EF4-FFF2-40B4-BE49-F238E27FC236}">
                <a16:creationId xmlns:a16="http://schemas.microsoft.com/office/drawing/2014/main" id="{C6B529DB-F8B2-A8EF-0DF9-A39CD35873C6}"/>
              </a:ext>
            </a:extLst>
          </p:cNvPr>
          <p:cNvGrpSpPr/>
          <p:nvPr/>
        </p:nvGrpSpPr>
        <p:grpSpPr>
          <a:xfrm>
            <a:off x="4140000" y="1740951"/>
            <a:ext cx="4227850" cy="3126418"/>
            <a:chOff x="3906568" y="1740951"/>
            <a:chExt cx="4227850" cy="3126418"/>
          </a:xfrm>
        </p:grpSpPr>
        <p:graphicFrame>
          <p:nvGraphicFramePr>
            <p:cNvPr id="6" name="Chart 5">
              <a:extLst>
                <a:ext uri="{FF2B5EF4-FFF2-40B4-BE49-F238E27FC236}">
                  <a16:creationId xmlns:a16="http://schemas.microsoft.com/office/drawing/2014/main" id="{BBC5D9FF-7EE4-75C6-1868-8B8834F279A5}"/>
                </a:ext>
              </a:extLst>
            </p:cNvPr>
            <p:cNvGraphicFramePr/>
            <p:nvPr>
              <p:extLst>
                <p:ext uri="{D42A27DB-BD31-4B8C-83A1-F6EECF244321}">
                  <p14:modId xmlns:p14="http://schemas.microsoft.com/office/powerpoint/2010/main" val="2998799620"/>
                </p:ext>
              </p:extLst>
            </p:nvPr>
          </p:nvGraphicFramePr>
          <p:xfrm>
            <a:off x="4041219" y="1863421"/>
            <a:ext cx="4093199" cy="30039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02772D9-2C4A-7C50-29F5-41A53F16592F}"/>
                </a:ext>
              </a:extLst>
            </p:cNvPr>
            <p:cNvSpPr txBox="1"/>
            <p:nvPr/>
          </p:nvSpPr>
          <p:spPr>
            <a:xfrm rot="-2700000">
              <a:off x="4664836" y="1965493"/>
              <a:ext cx="54534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000" b="1" i="0" u="none" strike="noStrike" kern="1200" cap="none" spc="0" normalizeH="0" baseline="0" noProof="0" dirty="0">
                  <a:ln>
                    <a:noFill/>
                  </a:ln>
                  <a:solidFill>
                    <a:srgbClr val="D91E49"/>
                  </a:solidFill>
                  <a:effectLst/>
                  <a:uLnTx/>
                  <a:uFillTx/>
                  <a:latin typeface="Arial"/>
                  <a:ea typeface="+mn-ea"/>
                  <a:cs typeface="+mn-cs"/>
                </a:rPr>
                <a:t>88.1%</a:t>
              </a:r>
            </a:p>
          </p:txBody>
        </p:sp>
        <p:sp>
          <p:nvSpPr>
            <p:cNvPr id="7" name="TextBox 6">
              <a:extLst>
                <a:ext uri="{FF2B5EF4-FFF2-40B4-BE49-F238E27FC236}">
                  <a16:creationId xmlns:a16="http://schemas.microsoft.com/office/drawing/2014/main" id="{638F3CB0-07CB-20EE-8902-00F38CC82A59}"/>
                </a:ext>
              </a:extLst>
            </p:cNvPr>
            <p:cNvSpPr txBox="1"/>
            <p:nvPr/>
          </p:nvSpPr>
          <p:spPr>
            <a:xfrm rot="-2700000">
              <a:off x="5074499" y="2068209"/>
              <a:ext cx="54534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000" b="1" i="0" u="none" strike="noStrike" kern="1200" cap="none" spc="0" normalizeH="0" baseline="0" noProof="0" dirty="0">
                  <a:ln>
                    <a:noFill/>
                  </a:ln>
                  <a:solidFill>
                    <a:srgbClr val="A62B4D"/>
                  </a:solidFill>
                  <a:effectLst/>
                  <a:uLnTx/>
                  <a:uFillTx/>
                  <a:latin typeface="Arial"/>
                  <a:ea typeface="+mn-ea"/>
                  <a:cs typeface="+mn-cs"/>
                </a:rPr>
                <a:t>84.0%</a:t>
              </a:r>
            </a:p>
          </p:txBody>
        </p:sp>
        <p:sp>
          <p:nvSpPr>
            <p:cNvPr id="8" name="TextBox 7">
              <a:extLst>
                <a:ext uri="{FF2B5EF4-FFF2-40B4-BE49-F238E27FC236}">
                  <a16:creationId xmlns:a16="http://schemas.microsoft.com/office/drawing/2014/main" id="{9B06D7AB-4779-E3D4-6F18-452B0E394A0C}"/>
                </a:ext>
              </a:extLst>
            </p:cNvPr>
            <p:cNvSpPr txBox="1"/>
            <p:nvPr/>
          </p:nvSpPr>
          <p:spPr>
            <a:xfrm rot="18900000">
              <a:off x="5543469" y="1848134"/>
              <a:ext cx="54534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000" b="1" i="0" u="none" strike="noStrike" kern="1200" cap="none" spc="0" normalizeH="0" baseline="0" noProof="0" dirty="0">
                  <a:ln>
                    <a:noFill/>
                  </a:ln>
                  <a:solidFill>
                    <a:srgbClr val="CC7CA6"/>
                  </a:solidFill>
                  <a:effectLst/>
                  <a:uLnTx/>
                  <a:uFillTx/>
                  <a:latin typeface="Arial"/>
                  <a:ea typeface="+mn-ea"/>
                  <a:cs typeface="+mn-cs"/>
                </a:rPr>
                <a:t>93.4%</a:t>
              </a:r>
            </a:p>
          </p:txBody>
        </p:sp>
        <p:sp>
          <p:nvSpPr>
            <p:cNvPr id="17" name="TextBox 16">
              <a:extLst>
                <a:ext uri="{FF2B5EF4-FFF2-40B4-BE49-F238E27FC236}">
                  <a16:creationId xmlns:a16="http://schemas.microsoft.com/office/drawing/2014/main" id="{06F3FCE0-8B6A-34F4-8E1D-70AB8460F37F}"/>
                </a:ext>
              </a:extLst>
            </p:cNvPr>
            <p:cNvSpPr txBox="1"/>
            <p:nvPr/>
          </p:nvSpPr>
          <p:spPr>
            <a:xfrm rot="18900000">
              <a:off x="6516689" y="1805035"/>
              <a:ext cx="54534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000" b="1" i="0" u="none" strike="noStrike" kern="1200" cap="none" spc="0" normalizeH="0" baseline="0" noProof="0" dirty="0">
                  <a:ln>
                    <a:noFill/>
                  </a:ln>
                  <a:solidFill>
                    <a:srgbClr val="D91E49"/>
                  </a:solidFill>
                  <a:effectLst/>
                  <a:uLnTx/>
                  <a:uFillTx/>
                  <a:latin typeface="Arial"/>
                  <a:ea typeface="+mn-ea"/>
                  <a:cs typeface="+mn-cs"/>
                </a:rPr>
                <a:t>94.4%</a:t>
              </a:r>
            </a:p>
          </p:txBody>
        </p:sp>
        <p:sp>
          <p:nvSpPr>
            <p:cNvPr id="21" name="TextBox 20">
              <a:extLst>
                <a:ext uri="{FF2B5EF4-FFF2-40B4-BE49-F238E27FC236}">
                  <a16:creationId xmlns:a16="http://schemas.microsoft.com/office/drawing/2014/main" id="{0EE56584-F323-CAB7-7FE2-F136F329C0D2}"/>
                </a:ext>
              </a:extLst>
            </p:cNvPr>
            <p:cNvSpPr txBox="1"/>
            <p:nvPr/>
          </p:nvSpPr>
          <p:spPr>
            <a:xfrm rot="18900000">
              <a:off x="6894680" y="1920783"/>
              <a:ext cx="54534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000" b="1" i="0" u="none" strike="noStrike" kern="1200" cap="none" spc="0" normalizeH="0" baseline="0" noProof="0" dirty="0">
                  <a:ln>
                    <a:noFill/>
                  </a:ln>
                  <a:solidFill>
                    <a:srgbClr val="A62B4D"/>
                  </a:solidFill>
                  <a:effectLst/>
                  <a:uLnTx/>
                  <a:uFillTx/>
                  <a:latin typeface="Arial"/>
                  <a:ea typeface="+mn-ea"/>
                  <a:cs typeface="+mn-cs"/>
                </a:rPr>
                <a:t>90.8%</a:t>
              </a:r>
            </a:p>
          </p:txBody>
        </p:sp>
        <p:sp>
          <p:nvSpPr>
            <p:cNvPr id="22" name="TextBox 21">
              <a:extLst>
                <a:ext uri="{FF2B5EF4-FFF2-40B4-BE49-F238E27FC236}">
                  <a16:creationId xmlns:a16="http://schemas.microsoft.com/office/drawing/2014/main" id="{8CF07A4D-4535-B85F-5CFE-F4DDE586F362}"/>
                </a:ext>
              </a:extLst>
            </p:cNvPr>
            <p:cNvSpPr txBox="1"/>
            <p:nvPr/>
          </p:nvSpPr>
          <p:spPr>
            <a:xfrm rot="18900000">
              <a:off x="7338662" y="1740951"/>
              <a:ext cx="54534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000" b="1" i="0" u="none" strike="noStrike" kern="1200" cap="none" spc="0" normalizeH="0" baseline="0" noProof="0" dirty="0">
                  <a:ln>
                    <a:noFill/>
                  </a:ln>
                  <a:solidFill>
                    <a:srgbClr val="CC7CA6"/>
                  </a:solidFill>
                  <a:effectLst/>
                  <a:uLnTx/>
                  <a:uFillTx/>
                  <a:latin typeface="Arial"/>
                  <a:ea typeface="+mn-ea"/>
                  <a:cs typeface="+mn-cs"/>
                </a:rPr>
                <a:t>96.7%</a:t>
              </a:r>
            </a:p>
          </p:txBody>
        </p:sp>
        <p:sp>
          <p:nvSpPr>
            <p:cNvPr id="23" name="TextBox 22">
              <a:extLst>
                <a:ext uri="{FF2B5EF4-FFF2-40B4-BE49-F238E27FC236}">
                  <a16:creationId xmlns:a16="http://schemas.microsoft.com/office/drawing/2014/main" id="{2B28D3C8-4C35-749D-02A2-D29BB7CFCBC3}"/>
                </a:ext>
              </a:extLst>
            </p:cNvPr>
            <p:cNvSpPr txBox="1"/>
            <p:nvPr/>
          </p:nvSpPr>
          <p:spPr>
            <a:xfrm rot="16200000">
              <a:off x="3331411" y="3069038"/>
              <a:ext cx="1396536" cy="246221"/>
            </a:xfrm>
            <a:prstGeom prst="rect">
              <a:avLst/>
            </a:prstGeom>
            <a:noFill/>
          </p:spPr>
          <p:txBody>
            <a:bodyPr wrap="none" rtlCol="0">
              <a:spAutoFit/>
            </a:bodyPr>
            <a:lstStyle/>
            <a:p>
              <a:pPr lvl="0">
                <a:defRPr/>
              </a:pPr>
              <a:r>
                <a:rPr lang="ru-RU" sz="1000" b="1" dirty="0">
                  <a:solidFill>
                    <a:srgbClr val="4C4D4F"/>
                  </a:solidFill>
                </a:rPr>
                <a:t>Выживаемость (</a:t>
              </a:r>
              <a:r>
                <a:rPr kumimoji="0" lang="en-SG" sz="1000" b="1" i="0" u="none" strike="noStrike" kern="1200" cap="none" spc="0" normalizeH="0" baseline="0" noProof="0" dirty="0">
                  <a:ln>
                    <a:noFill/>
                  </a:ln>
                  <a:solidFill>
                    <a:srgbClr val="4C4D4F"/>
                  </a:solidFill>
                  <a:effectLst/>
                  <a:uLnTx/>
                  <a:uFillTx/>
                  <a:latin typeface="Arial"/>
                  <a:ea typeface="+mn-ea"/>
                  <a:cs typeface="+mn-cs"/>
                </a:rPr>
                <a:t>%)</a:t>
              </a:r>
            </a:p>
          </p:txBody>
        </p:sp>
      </p:grpSp>
      <p:sp>
        <p:nvSpPr>
          <p:cNvPr id="34" name="Rectangle 33">
            <a:extLst>
              <a:ext uri="{FF2B5EF4-FFF2-40B4-BE49-F238E27FC236}">
                <a16:creationId xmlns:a16="http://schemas.microsoft.com/office/drawing/2014/main" id="{BB4C0CC1-F57B-0722-A6AC-84ADBF45FEF5}"/>
              </a:ext>
            </a:extLst>
          </p:cNvPr>
          <p:cNvSpPr/>
          <p:nvPr/>
        </p:nvSpPr>
        <p:spPr>
          <a:xfrm>
            <a:off x="358775" y="6002027"/>
            <a:ext cx="10261900" cy="369494"/>
          </a:xfrm>
          <a:prstGeom prst="rect">
            <a:avLst/>
          </a:prstGeom>
        </p:spPr>
        <p:txBody>
          <a:bodyPr wrap="square"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700" b="0" i="0" u="none" strike="noStrike" kern="1200" cap="none" spc="0" normalizeH="0" baseline="0" noProof="0" dirty="0">
                <a:ln>
                  <a:noFill/>
                </a:ln>
                <a:solidFill>
                  <a:srgbClr val="A7A9AC"/>
                </a:solidFill>
                <a:effectLst/>
                <a:uLnTx/>
                <a:uFillTx/>
                <a:latin typeface="Arial"/>
                <a:ea typeface="+mn-ea"/>
                <a:cs typeface="+mn-cs"/>
              </a:rPr>
              <a:t>ADVANCE, ADVAGRAF-based Immunosuppression Regimen Examining New Onset Diabetes Mellitus in Kidney Transplant Recipients; MMF, mycophenolate mofetil; PR, prolonged-release</a:t>
            </a:r>
          </a:p>
        </p:txBody>
      </p:sp>
      <p:grpSp>
        <p:nvGrpSpPr>
          <p:cNvPr id="12" name="Group 11">
            <a:extLst>
              <a:ext uri="{FF2B5EF4-FFF2-40B4-BE49-F238E27FC236}">
                <a16:creationId xmlns:a16="http://schemas.microsoft.com/office/drawing/2014/main" id="{8A9CDC82-3858-B338-CA29-5F179D4A8961}"/>
              </a:ext>
            </a:extLst>
          </p:cNvPr>
          <p:cNvGrpSpPr/>
          <p:nvPr/>
        </p:nvGrpSpPr>
        <p:grpSpPr>
          <a:xfrm>
            <a:off x="606000" y="4999630"/>
            <a:ext cx="10980000" cy="812137"/>
            <a:chOff x="966000" y="5078442"/>
            <a:chExt cx="10980000" cy="720000"/>
          </a:xfrm>
        </p:grpSpPr>
        <p:sp>
          <p:nvSpPr>
            <p:cNvPr id="18" name="Rectangle: Rounded Corners 9">
              <a:extLst>
                <a:ext uri="{FF2B5EF4-FFF2-40B4-BE49-F238E27FC236}">
                  <a16:creationId xmlns:a16="http://schemas.microsoft.com/office/drawing/2014/main" id="{38DF5B61-8F27-9EC8-3CD5-45B2B0599BC4}"/>
                </a:ext>
              </a:extLst>
            </p:cNvPr>
            <p:cNvSpPr/>
            <p:nvPr/>
          </p:nvSpPr>
          <p:spPr>
            <a:xfrm>
              <a:off x="966000" y="5078442"/>
              <a:ext cx="10980000" cy="720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400" b="1" dirty="0">
                  <a:solidFill>
                    <a:prstClr val="white"/>
                  </a:solidFill>
                </a:rPr>
                <a:t>Результаты 5-летнего наблюдении после исследования ADVANCE свидетельствуют о том, что</a:t>
              </a:r>
              <a:br>
                <a:rPr lang="ru-RU" sz="1400" b="1" dirty="0">
                  <a:solidFill>
                    <a:prstClr val="white"/>
                  </a:solidFill>
                </a:rPr>
              </a:br>
              <a:r>
                <a:rPr lang="ru-RU" sz="1400" b="1" dirty="0">
                  <a:solidFill>
                    <a:prstClr val="white"/>
                  </a:solidFill>
                </a:rPr>
                <a:t> </a:t>
              </a:r>
              <a:r>
                <a:rPr lang="ru-RU" sz="1400" b="1" dirty="0" err="1">
                  <a:solidFill>
                    <a:prstClr val="white"/>
                  </a:solidFill>
                </a:rPr>
                <a:t>иммуносупрессивные</a:t>
              </a:r>
              <a:r>
                <a:rPr lang="ru-RU" sz="1400" b="1" dirty="0">
                  <a:solidFill>
                    <a:prstClr val="white"/>
                  </a:solidFill>
                </a:rPr>
                <a:t> схемы на основе </a:t>
              </a:r>
              <a:r>
                <a:rPr lang="ru-RU" sz="1400" b="1" dirty="0" err="1">
                  <a:solidFill>
                    <a:prstClr val="white"/>
                  </a:solidFill>
                </a:rPr>
                <a:t>такролимуса</a:t>
              </a:r>
              <a:r>
                <a:rPr lang="ru-RU" sz="1400" b="1" dirty="0">
                  <a:solidFill>
                    <a:prstClr val="white"/>
                  </a:solidFill>
                </a:rPr>
                <a:t> пролонгированного действия могут обеспечить хорошие долгосрочные результаты трансплантации почки</a:t>
              </a:r>
              <a:endParaRPr kumimoji="0" lang="en-SG" sz="1400" b="1" i="0" u="none" strike="noStrike" kern="1200" cap="none" spc="0" normalizeH="0" baseline="0" noProof="0" dirty="0">
                <a:ln>
                  <a:noFill/>
                </a:ln>
                <a:solidFill>
                  <a:prstClr val="white"/>
                </a:solidFill>
                <a:effectLst/>
                <a:uLnTx/>
                <a:uFillTx/>
                <a:latin typeface="Arial"/>
                <a:ea typeface="+mn-ea"/>
                <a:cs typeface="+mn-cs"/>
              </a:endParaRPr>
            </a:p>
          </p:txBody>
        </p:sp>
        <p:sp>
          <p:nvSpPr>
            <p:cNvPr id="26" name="Triangle 25">
              <a:extLst>
                <a:ext uri="{FF2B5EF4-FFF2-40B4-BE49-F238E27FC236}">
                  <a16:creationId xmlns:a16="http://schemas.microsoft.com/office/drawing/2014/main" id="{31058CF2-28B1-2DF6-DC09-68090426E2EE}"/>
                </a:ext>
              </a:extLst>
            </p:cNvPr>
            <p:cNvSpPr/>
            <p:nvPr/>
          </p:nvSpPr>
          <p:spPr>
            <a:xfrm rot="5400000">
              <a:off x="750000" y="5294442"/>
              <a:ext cx="720000" cy="288000"/>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2" name="Group 31">
            <a:extLst>
              <a:ext uri="{FF2B5EF4-FFF2-40B4-BE49-F238E27FC236}">
                <a16:creationId xmlns:a16="http://schemas.microsoft.com/office/drawing/2014/main" id="{11024214-BBB9-C5D8-5B40-AAD08EE868D0}"/>
              </a:ext>
            </a:extLst>
          </p:cNvPr>
          <p:cNvGrpSpPr/>
          <p:nvPr/>
        </p:nvGrpSpPr>
        <p:grpSpPr>
          <a:xfrm>
            <a:off x="8287351" y="2566153"/>
            <a:ext cx="3814263" cy="1775563"/>
            <a:chOff x="8190442" y="2344773"/>
            <a:chExt cx="3814263" cy="1775563"/>
          </a:xfrm>
        </p:grpSpPr>
        <p:sp>
          <p:nvSpPr>
            <p:cNvPr id="35" name="TextBox 34">
              <a:extLst>
                <a:ext uri="{FF2B5EF4-FFF2-40B4-BE49-F238E27FC236}">
                  <a16:creationId xmlns:a16="http://schemas.microsoft.com/office/drawing/2014/main" id="{9D05CF06-49D1-469E-5CED-7E6809F93A5F}"/>
                </a:ext>
              </a:extLst>
            </p:cNvPr>
            <p:cNvSpPr txBox="1"/>
            <p:nvPr/>
          </p:nvSpPr>
          <p:spPr>
            <a:xfrm>
              <a:off x="8380107" y="2344773"/>
              <a:ext cx="3609775" cy="415498"/>
            </a:xfrm>
            <a:prstGeom prst="rect">
              <a:avLst/>
            </a:prstGeom>
            <a:noFill/>
          </p:spPr>
          <p:txBody>
            <a:bodyPr wrap="square" rtlCol="0">
              <a:spAutoFit/>
            </a:bodyPr>
            <a:lstStyle/>
            <a:p>
              <a:r>
                <a:rPr lang="ru-RU" sz="1100" b="1" dirty="0">
                  <a:solidFill>
                    <a:srgbClr val="D91E49"/>
                  </a:solidFill>
                </a:rPr>
                <a:t>5-летнее наблюдение </a:t>
              </a:r>
              <a:r>
                <a:rPr lang="en-SG" sz="1100" b="1" dirty="0">
                  <a:solidFill>
                    <a:srgbClr val="D91E49"/>
                  </a:solidFill>
                </a:rPr>
                <a:t>ADVANCE</a:t>
              </a:r>
              <a:r>
                <a:rPr lang="en-SG" sz="1100" b="1" baseline="30000" dirty="0">
                  <a:solidFill>
                    <a:srgbClr val="D91E49"/>
                  </a:solidFill>
                </a:rPr>
                <a:t>1</a:t>
              </a:r>
              <a:r>
                <a:rPr lang="en-SG" sz="1100" b="1" dirty="0">
                  <a:solidFill>
                    <a:srgbClr val="D91E49"/>
                  </a:solidFill>
                </a:rPr>
                <a:t> </a:t>
              </a:r>
              <a:br>
                <a:rPr lang="en-SG" sz="1200" b="1" dirty="0">
                  <a:solidFill>
                    <a:srgbClr val="D91E49"/>
                  </a:solidFill>
                </a:rPr>
              </a:br>
              <a:r>
                <a:rPr lang="en-SG" sz="1000" dirty="0">
                  <a:solidFill>
                    <a:srgbClr val="D91E49"/>
                  </a:solidFill>
                </a:rPr>
                <a:t>(PR tacrolimus + MMF + corticosteroid) + basiliximab</a:t>
              </a:r>
            </a:p>
          </p:txBody>
        </p:sp>
        <p:sp>
          <p:nvSpPr>
            <p:cNvPr id="36" name="TextBox 35">
              <a:extLst>
                <a:ext uri="{FF2B5EF4-FFF2-40B4-BE49-F238E27FC236}">
                  <a16:creationId xmlns:a16="http://schemas.microsoft.com/office/drawing/2014/main" id="{81E891D0-FAB0-D62C-DB5E-F3B769BE04FC}"/>
                </a:ext>
              </a:extLst>
            </p:cNvPr>
            <p:cNvSpPr txBox="1"/>
            <p:nvPr/>
          </p:nvSpPr>
          <p:spPr>
            <a:xfrm>
              <a:off x="8394930" y="2876804"/>
              <a:ext cx="3609775" cy="415498"/>
            </a:xfrm>
            <a:prstGeom prst="rect">
              <a:avLst/>
            </a:prstGeom>
            <a:noFill/>
          </p:spPr>
          <p:txBody>
            <a:bodyPr wrap="square" rtlCol="0">
              <a:spAutoFit/>
            </a:bodyPr>
            <a:lstStyle/>
            <a:p>
              <a:r>
                <a:rPr lang="ru-RU" sz="1100" b="1" dirty="0">
                  <a:solidFill>
                    <a:srgbClr val="A62B4D"/>
                  </a:solidFill>
                </a:rPr>
                <a:t>5-летнее наблюдение </a:t>
              </a:r>
              <a:r>
                <a:rPr lang="en-SG" sz="1100" b="1" dirty="0">
                  <a:solidFill>
                    <a:srgbClr val="A62B4D"/>
                  </a:solidFill>
                </a:rPr>
                <a:t>ADHERE</a:t>
              </a:r>
              <a:r>
                <a:rPr lang="en-SG" sz="1100" b="1" baseline="30000" dirty="0">
                  <a:solidFill>
                    <a:srgbClr val="A62B4D"/>
                  </a:solidFill>
                </a:rPr>
                <a:t>2</a:t>
              </a:r>
              <a:r>
                <a:rPr lang="en-SG" sz="1100" b="1" dirty="0">
                  <a:solidFill>
                    <a:srgbClr val="A62B4D"/>
                  </a:solidFill>
                </a:rPr>
                <a:t> </a:t>
              </a:r>
              <a:br>
                <a:rPr lang="en-SG" sz="1200" b="1" dirty="0">
                  <a:solidFill>
                    <a:srgbClr val="A62B4D"/>
                  </a:solidFill>
                </a:rPr>
              </a:br>
              <a:r>
                <a:rPr lang="en-SG" sz="1000" dirty="0">
                  <a:solidFill>
                    <a:srgbClr val="A62B4D"/>
                  </a:solidFill>
                </a:rPr>
                <a:t>(PR tacrolimus + steroids) + MMF or sirolimus</a:t>
              </a:r>
            </a:p>
          </p:txBody>
        </p:sp>
        <p:sp>
          <p:nvSpPr>
            <p:cNvPr id="37" name="TextBox 36">
              <a:extLst>
                <a:ext uri="{FF2B5EF4-FFF2-40B4-BE49-F238E27FC236}">
                  <a16:creationId xmlns:a16="http://schemas.microsoft.com/office/drawing/2014/main" id="{90346262-5EC2-C6F6-7364-CCF3A79CA12C}"/>
                </a:ext>
              </a:extLst>
            </p:cNvPr>
            <p:cNvSpPr txBox="1"/>
            <p:nvPr/>
          </p:nvSpPr>
          <p:spPr>
            <a:xfrm>
              <a:off x="8394929" y="3381672"/>
              <a:ext cx="3609775" cy="738664"/>
            </a:xfrm>
            <a:prstGeom prst="rect">
              <a:avLst/>
            </a:prstGeom>
            <a:noFill/>
          </p:spPr>
          <p:txBody>
            <a:bodyPr wrap="square" rtlCol="0">
              <a:spAutoFit/>
            </a:bodyPr>
            <a:lstStyle/>
            <a:p>
              <a:r>
                <a:rPr lang="ru-RU" sz="1100" b="1" dirty="0">
                  <a:solidFill>
                    <a:srgbClr val="CC7CA6"/>
                  </a:solidFill>
                </a:rPr>
                <a:t>ЯПОНИЯ 5-летнее </a:t>
              </a:r>
              <a:r>
                <a:rPr lang="ru-RU" sz="1100" b="1" dirty="0" err="1">
                  <a:solidFill>
                    <a:srgbClr val="CC7CA6"/>
                  </a:solidFill>
                </a:rPr>
                <a:t>постмаркетинговое</a:t>
              </a:r>
              <a:endParaRPr lang="ru-RU" sz="1100" b="1" dirty="0">
                <a:solidFill>
                  <a:srgbClr val="CC7CA6"/>
                </a:solidFill>
              </a:endParaRPr>
            </a:p>
            <a:p>
              <a:r>
                <a:rPr lang="ru-RU" sz="1100" b="1" dirty="0">
                  <a:solidFill>
                    <a:srgbClr val="CC7CA6"/>
                  </a:solidFill>
                </a:rPr>
                <a:t>исследование</a:t>
              </a:r>
              <a:r>
                <a:rPr lang="en-SG" sz="1100" b="1" baseline="30000" dirty="0">
                  <a:solidFill>
                    <a:srgbClr val="CC7CA6"/>
                  </a:solidFill>
                </a:rPr>
                <a:t>3</a:t>
              </a:r>
              <a:br>
                <a:rPr lang="en-SG" sz="1200" b="1" dirty="0">
                  <a:solidFill>
                    <a:srgbClr val="CC7CA6"/>
                  </a:solidFill>
                </a:rPr>
              </a:br>
              <a:r>
                <a:rPr lang="en-SG" sz="1000" dirty="0">
                  <a:solidFill>
                    <a:srgbClr val="CC7CA6"/>
                  </a:solidFill>
                </a:rPr>
                <a:t>(PR tacrolimus + steroids) + MMF or </a:t>
              </a:r>
              <a:r>
                <a:rPr lang="en-SG" sz="1000" dirty="0" err="1">
                  <a:solidFill>
                    <a:srgbClr val="CC7CA6"/>
                  </a:solidFill>
                </a:rPr>
                <a:t>mizoribine</a:t>
              </a:r>
              <a:r>
                <a:rPr lang="en-SG" sz="1000" dirty="0">
                  <a:solidFill>
                    <a:srgbClr val="CC7CA6"/>
                  </a:solidFill>
                </a:rPr>
                <a:t> or azathioprine or </a:t>
              </a:r>
              <a:r>
                <a:rPr lang="en-SG" sz="1000" dirty="0" err="1">
                  <a:solidFill>
                    <a:srgbClr val="CC7CA6"/>
                  </a:solidFill>
                </a:rPr>
                <a:t>everolimus</a:t>
              </a:r>
              <a:endParaRPr lang="en-SG" sz="1000" dirty="0">
                <a:solidFill>
                  <a:srgbClr val="CC7CA6"/>
                </a:solidFill>
              </a:endParaRPr>
            </a:p>
          </p:txBody>
        </p:sp>
        <p:sp>
          <p:nvSpPr>
            <p:cNvPr id="38" name="Rectangle 37">
              <a:extLst>
                <a:ext uri="{FF2B5EF4-FFF2-40B4-BE49-F238E27FC236}">
                  <a16:creationId xmlns:a16="http://schemas.microsoft.com/office/drawing/2014/main" id="{493753DA-0AF8-1004-2A1B-14CCB82FB01B}"/>
                </a:ext>
              </a:extLst>
            </p:cNvPr>
            <p:cNvSpPr>
              <a:spLocks noChangeAspect="1"/>
            </p:cNvSpPr>
            <p:nvPr/>
          </p:nvSpPr>
          <p:spPr>
            <a:xfrm>
              <a:off x="8190442" y="2462011"/>
              <a:ext cx="108000" cy="108000"/>
            </a:xfrm>
            <a:prstGeom prst="rect">
              <a:avLst/>
            </a:prstGeom>
            <a:solidFill>
              <a:srgbClr val="D91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9" name="Rectangle 38">
              <a:extLst>
                <a:ext uri="{FF2B5EF4-FFF2-40B4-BE49-F238E27FC236}">
                  <a16:creationId xmlns:a16="http://schemas.microsoft.com/office/drawing/2014/main" id="{132E9738-CD27-F997-F60C-46E94D48FBD3}"/>
                </a:ext>
              </a:extLst>
            </p:cNvPr>
            <p:cNvSpPr>
              <a:spLocks noChangeAspect="1"/>
            </p:cNvSpPr>
            <p:nvPr/>
          </p:nvSpPr>
          <p:spPr>
            <a:xfrm>
              <a:off x="8208426" y="2984998"/>
              <a:ext cx="108000" cy="108000"/>
            </a:xfrm>
            <a:prstGeom prst="rect">
              <a:avLst/>
            </a:prstGeom>
            <a:solidFill>
              <a:srgbClr val="A62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0" name="Rectangle 39">
              <a:extLst>
                <a:ext uri="{FF2B5EF4-FFF2-40B4-BE49-F238E27FC236}">
                  <a16:creationId xmlns:a16="http://schemas.microsoft.com/office/drawing/2014/main" id="{CAE64E7E-EAF4-DFC8-08DC-66698773ABA0}"/>
                </a:ext>
              </a:extLst>
            </p:cNvPr>
            <p:cNvSpPr>
              <a:spLocks noChangeAspect="1"/>
            </p:cNvSpPr>
            <p:nvPr/>
          </p:nvSpPr>
          <p:spPr>
            <a:xfrm>
              <a:off x="8208426" y="3456531"/>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27" name="Прямоугольник 26">
            <a:extLst>
              <a:ext uri="{FF2B5EF4-FFF2-40B4-BE49-F238E27FC236}">
                <a16:creationId xmlns:a16="http://schemas.microsoft.com/office/drawing/2014/main" id="{FE1E802F-F94C-4FCE-94B3-69F9786B43A9}"/>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549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77B432-C117-43F9-8F41-7A0C9C7787E2}"/>
              </a:ext>
            </a:extLst>
          </p:cNvPr>
          <p:cNvSpPr>
            <a:spLocks noGrp="1"/>
          </p:cNvSpPr>
          <p:nvPr>
            <p:ph type="title"/>
          </p:nvPr>
        </p:nvSpPr>
        <p:spPr>
          <a:xfrm>
            <a:off x="403630" y="259591"/>
            <a:ext cx="10694540" cy="946105"/>
          </a:xfrm>
        </p:spPr>
        <p:txBody>
          <a:bodyPr vert="horz" lIns="91440" tIns="45720" rIns="91440" bIns="45720" rtlCol="0" anchor="ctr">
            <a:normAutofit fontScale="90000"/>
          </a:bodyPr>
          <a:lstStyle/>
          <a:p>
            <a:r>
              <a:rPr lang="ru-RU" sz="2400" cap="none" dirty="0"/>
              <a:t>ДОЛГОСРОЧНАЯ ВЫЖИВАЕМОСТЬ БЕЗ ОТТОРЖЕНИЯ (</a:t>
            </a:r>
            <a:r>
              <a:rPr lang="en-US" sz="2400" cap="none" dirty="0"/>
              <a:t>AR)</a:t>
            </a:r>
            <a:r>
              <a:rPr lang="ru-RU" sz="2400" cap="none" dirty="0"/>
              <a:t> И ПОДТВЕРЖДЕННОГО ОТТОРЖЕНИЯ (BCAR), ПРИ ПРИМЕНЕНИИ ТАКРОЛИМУСА</a:t>
            </a:r>
            <a:r>
              <a:rPr lang="en-US" sz="2400" cap="none" dirty="0"/>
              <a:t> </a:t>
            </a:r>
            <a:r>
              <a:rPr lang="ru-RU" sz="2400" cap="none" dirty="0"/>
              <a:t>ПРОЛОНГИРОВАННОГО</a:t>
            </a:r>
            <a:r>
              <a:rPr lang="en-US" sz="2400" cap="none" dirty="0"/>
              <a:t> </a:t>
            </a:r>
            <a:r>
              <a:rPr lang="ru-RU" sz="2400" cap="none" dirty="0"/>
              <a:t>ДЕЙСТВИЯ</a:t>
            </a:r>
            <a:endParaRPr lang="en-US" sz="2400" cap="none" dirty="0"/>
          </a:p>
        </p:txBody>
      </p:sp>
      <p:sp>
        <p:nvSpPr>
          <p:cNvPr id="8" name="Rectangle 7">
            <a:extLst>
              <a:ext uri="{FF2B5EF4-FFF2-40B4-BE49-F238E27FC236}">
                <a16:creationId xmlns:a16="http://schemas.microsoft.com/office/drawing/2014/main" id="{18F4F053-D960-BCFC-B2E6-037A4BEE32C7}"/>
              </a:ext>
            </a:extLst>
          </p:cNvPr>
          <p:cNvSpPr/>
          <p:nvPr/>
        </p:nvSpPr>
        <p:spPr>
          <a:xfrm>
            <a:off x="358775" y="6398354"/>
            <a:ext cx="10429540" cy="2000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A7A9AC"/>
                </a:solidFill>
                <a:effectLst/>
                <a:uLnTx/>
                <a:uFillTx/>
                <a:latin typeface="Arial"/>
                <a:ea typeface="+mn-ea"/>
                <a:cs typeface="+mn-cs"/>
              </a:rPr>
              <a:t>1. </a:t>
            </a:r>
            <a:r>
              <a:rPr kumimoji="0" lang="en-US" sz="700" b="0" i="0" u="none" strike="noStrike" kern="1200" cap="none" spc="0" normalizeH="0" baseline="0" noProof="0" dirty="0" err="1">
                <a:ln>
                  <a:noFill/>
                </a:ln>
                <a:solidFill>
                  <a:srgbClr val="A7A9AC"/>
                </a:solidFill>
                <a:effectLst/>
                <a:uLnTx/>
                <a:uFillTx/>
                <a:latin typeface="Arial"/>
                <a:ea typeface="+mn-ea"/>
                <a:cs typeface="+mn-cs"/>
              </a:rPr>
              <a:t>Pernin</a:t>
            </a:r>
            <a:r>
              <a:rPr kumimoji="0" lang="en-US" sz="700" b="0" i="0" u="none" strike="noStrike" kern="1200" cap="none" spc="0" normalizeH="0" baseline="0" noProof="0" dirty="0">
                <a:ln>
                  <a:noFill/>
                </a:ln>
                <a:solidFill>
                  <a:srgbClr val="A7A9AC"/>
                </a:solidFill>
                <a:effectLst/>
                <a:uLnTx/>
                <a:uFillTx/>
                <a:latin typeface="Arial"/>
                <a:ea typeface="+mn-ea"/>
                <a:cs typeface="+mn-cs"/>
              </a:rPr>
              <a:t> V, et al. Transplant Direct. 2023;9:e1432. 2. </a:t>
            </a:r>
            <a:r>
              <a:rPr kumimoji="0" lang="en-US" sz="700" b="0" i="0" u="none" strike="noStrike" kern="1200" cap="none" spc="0" normalizeH="0" baseline="0" noProof="0" dirty="0" err="1">
                <a:ln>
                  <a:noFill/>
                </a:ln>
                <a:solidFill>
                  <a:srgbClr val="A7A9AC"/>
                </a:solidFill>
                <a:effectLst/>
                <a:uLnTx/>
                <a:uFillTx/>
                <a:latin typeface="Arial"/>
                <a:ea typeface="+mn-ea"/>
                <a:cs typeface="+mn-cs"/>
              </a:rPr>
              <a:t>Rummo</a:t>
            </a:r>
            <a:r>
              <a:rPr kumimoji="0" lang="en-US" sz="700" b="0" i="0" u="none" strike="noStrike" kern="1200" cap="none" spc="0" normalizeH="0" baseline="0" noProof="0" dirty="0">
                <a:ln>
                  <a:noFill/>
                </a:ln>
                <a:solidFill>
                  <a:srgbClr val="A7A9AC"/>
                </a:solidFill>
                <a:effectLst/>
                <a:uLnTx/>
                <a:uFillTx/>
                <a:latin typeface="Arial"/>
                <a:ea typeface="+mn-ea"/>
                <a:cs typeface="+mn-cs"/>
              </a:rPr>
              <a:t> O, et al. </a:t>
            </a:r>
            <a:r>
              <a:rPr kumimoji="0" lang="en-US" sz="700" b="0" i="0" u="none" strike="noStrike" kern="1200" cap="none" spc="0" normalizeH="0" baseline="0" noProof="0" dirty="0" err="1">
                <a:ln>
                  <a:noFill/>
                </a:ln>
                <a:solidFill>
                  <a:srgbClr val="A7A9AC"/>
                </a:solidFill>
                <a:effectLst/>
                <a:uLnTx/>
                <a:uFillTx/>
                <a:latin typeface="Arial"/>
                <a:ea typeface="+mn-ea"/>
                <a:cs typeface="+mn-cs"/>
              </a:rPr>
              <a:t>Transpl</a:t>
            </a:r>
            <a:r>
              <a:rPr kumimoji="0" lang="en-US" sz="700" b="0" i="0" u="none" strike="noStrike" kern="1200" cap="none" spc="0" normalizeH="0" baseline="0" noProof="0" dirty="0">
                <a:ln>
                  <a:noFill/>
                </a:ln>
                <a:solidFill>
                  <a:srgbClr val="A7A9AC"/>
                </a:solidFill>
                <a:effectLst/>
                <a:uLnTx/>
                <a:uFillTx/>
                <a:latin typeface="Arial"/>
                <a:ea typeface="+mn-ea"/>
                <a:cs typeface="+mn-cs"/>
              </a:rPr>
              <a:t> Int. 2020;33:161–173. 3. </a:t>
            </a:r>
            <a:r>
              <a:rPr kumimoji="0" lang="en-US" sz="700" b="0" i="0" u="none" strike="noStrike" kern="1200" cap="none" spc="0" normalizeH="0" baseline="0" noProof="0" dirty="0" err="1">
                <a:ln>
                  <a:noFill/>
                </a:ln>
                <a:solidFill>
                  <a:srgbClr val="A7A9AC"/>
                </a:solidFill>
                <a:effectLst/>
                <a:uLnTx/>
                <a:uFillTx/>
                <a:latin typeface="Arial"/>
                <a:ea typeface="+mn-ea"/>
                <a:cs typeface="+mn-cs"/>
              </a:rPr>
              <a:t>Wakasugi</a:t>
            </a:r>
            <a:r>
              <a:rPr kumimoji="0" lang="en-US" sz="700" b="0" i="0" u="none" strike="noStrike" kern="1200" cap="none" spc="0" normalizeH="0" baseline="0" noProof="0" dirty="0">
                <a:ln>
                  <a:noFill/>
                </a:ln>
                <a:solidFill>
                  <a:srgbClr val="A7A9AC"/>
                </a:solidFill>
                <a:effectLst/>
                <a:uLnTx/>
                <a:uFillTx/>
                <a:latin typeface="Arial"/>
                <a:ea typeface="+mn-ea"/>
                <a:cs typeface="+mn-cs"/>
              </a:rPr>
              <a:t> N, Transplant Proc. 2018;50:3296–3305.</a:t>
            </a:r>
          </a:p>
        </p:txBody>
      </p:sp>
      <p:sp>
        <p:nvSpPr>
          <p:cNvPr id="2" name="Content Placeholder 2">
            <a:extLst>
              <a:ext uri="{FF2B5EF4-FFF2-40B4-BE49-F238E27FC236}">
                <a16:creationId xmlns:a16="http://schemas.microsoft.com/office/drawing/2014/main" id="{DF885D51-2821-A411-E3F0-EC0E392E1BC3}"/>
              </a:ext>
            </a:extLst>
          </p:cNvPr>
          <p:cNvSpPr txBox="1">
            <a:spLocks/>
          </p:cNvSpPr>
          <p:nvPr/>
        </p:nvSpPr>
        <p:spPr>
          <a:xfrm>
            <a:off x="604361" y="1944248"/>
            <a:ext cx="3278438" cy="1040750"/>
          </a:xfrm>
          <a:prstGeom prst="rect">
            <a:avLst/>
          </a:prstGeom>
          <a:solidFill>
            <a:schemeClr val="accent3">
              <a:lumMod val="20000"/>
              <a:lumOff val="80000"/>
              <a:alpha val="50000"/>
            </a:schemeClr>
          </a:solidFill>
          <a:ln>
            <a:noFill/>
          </a:ln>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ctr">
              <a:spcBef>
                <a:spcPts val="600"/>
              </a:spcBef>
              <a:spcAft>
                <a:spcPts val="600"/>
              </a:spcAft>
              <a:defRPr/>
            </a:pPr>
            <a:r>
              <a:rPr lang="ru-RU" sz="1200" b="1" dirty="0">
                <a:solidFill>
                  <a:srgbClr val="A62B4D"/>
                </a:solidFill>
              </a:rPr>
              <a:t>Высокая выживаемость без отторжения, </a:t>
            </a:r>
            <a:r>
              <a:rPr lang="ru-RU" sz="1200" dirty="0">
                <a:solidFill>
                  <a:srgbClr val="A62B4D"/>
                </a:solidFill>
              </a:rPr>
              <a:t>наблюдаемая в течение 5 лет после исследования ADVANCE, была многообещающей</a:t>
            </a:r>
            <a:r>
              <a:rPr lang="ru-RU" sz="1200" b="1" dirty="0">
                <a:solidFill>
                  <a:srgbClr val="A62B4D"/>
                </a:solidFill>
              </a:rPr>
              <a:t> и соответствовала аналогичными исследованиями</a:t>
            </a:r>
            <a:r>
              <a:rPr kumimoji="0" lang="en-US" sz="1200" b="1" i="0" u="none" strike="noStrike" kern="1200" cap="none" spc="0" normalizeH="0" baseline="0" noProof="0" dirty="0">
                <a:ln>
                  <a:noFill/>
                </a:ln>
                <a:solidFill>
                  <a:srgbClr val="A62B4D"/>
                </a:solidFill>
                <a:effectLst/>
                <a:uLnTx/>
                <a:uFillTx/>
                <a:latin typeface="Arial" panose="020B0604020202020204" pitchFamily="34" charset="0"/>
                <a:ea typeface="+mn-ea"/>
                <a:cs typeface="Arial" panose="020B0604020202020204" pitchFamily="34" charset="0"/>
              </a:rPr>
              <a:t> </a:t>
            </a:r>
          </a:p>
        </p:txBody>
      </p:sp>
      <p:sp>
        <p:nvSpPr>
          <p:cNvPr id="18" name="Content Placeholder 2">
            <a:extLst>
              <a:ext uri="{FF2B5EF4-FFF2-40B4-BE49-F238E27FC236}">
                <a16:creationId xmlns:a16="http://schemas.microsoft.com/office/drawing/2014/main" id="{7E354DA6-E1C9-9EBD-2A3A-F40ED966E4C4}"/>
              </a:ext>
            </a:extLst>
          </p:cNvPr>
          <p:cNvSpPr txBox="1">
            <a:spLocks/>
          </p:cNvSpPr>
          <p:nvPr/>
        </p:nvSpPr>
        <p:spPr>
          <a:xfrm>
            <a:off x="1533866" y="1368000"/>
            <a:ext cx="9124268" cy="342145"/>
          </a:xfrm>
          <a:prstGeom prst="rect">
            <a:avLst/>
          </a:prstGeom>
          <a:ln>
            <a:noFill/>
          </a:ln>
        </p:spPr>
        <p:txBody>
          <a:bodyPr vert="horz" wrap="square" lIns="91440" tIns="45720" rIns="91440" bIns="45720" rtlCol="0">
            <a:sp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ctr">
              <a:spcBef>
                <a:spcPts val="600"/>
              </a:spcBef>
              <a:spcAft>
                <a:spcPts val="600"/>
              </a:spcAft>
              <a:defRPr/>
            </a:pPr>
            <a:r>
              <a:rPr lang="ru-RU" b="1" dirty="0">
                <a:solidFill>
                  <a:srgbClr val="A62B4D"/>
                </a:solidFill>
              </a:rPr>
              <a:t>Сравнение длительной выживаемости без отторжения в разных исследованиях</a:t>
            </a:r>
            <a:endParaRPr kumimoji="0" lang="en-US" sz="1600" b="1" i="0" u="none" strike="noStrike" kern="1200" cap="none" spc="0" normalizeH="0" baseline="0" noProof="0" dirty="0">
              <a:ln>
                <a:noFill/>
              </a:ln>
              <a:solidFill>
                <a:srgbClr val="A62B4D"/>
              </a:solidFill>
              <a:effectLst/>
              <a:uLnTx/>
              <a:uFillTx/>
              <a:latin typeface="Arial" panose="020B0604020202020204" pitchFamily="34" charset="0"/>
              <a:ea typeface="+mn-ea"/>
              <a:cs typeface="Arial" panose="020B0604020202020204" pitchFamily="34" charset="0"/>
            </a:endParaRPr>
          </a:p>
        </p:txBody>
      </p:sp>
      <p:sp>
        <p:nvSpPr>
          <p:cNvPr id="22" name="Content Placeholder 2">
            <a:extLst>
              <a:ext uri="{FF2B5EF4-FFF2-40B4-BE49-F238E27FC236}">
                <a16:creationId xmlns:a16="http://schemas.microsoft.com/office/drawing/2014/main" id="{8F6B4293-4087-E49C-1048-25ADFB4EA2D9}"/>
              </a:ext>
            </a:extLst>
          </p:cNvPr>
          <p:cNvSpPr txBox="1">
            <a:spLocks/>
          </p:cNvSpPr>
          <p:nvPr/>
        </p:nvSpPr>
        <p:spPr>
          <a:xfrm>
            <a:off x="618509" y="3677911"/>
            <a:ext cx="3281600" cy="1190837"/>
          </a:xfrm>
          <a:prstGeom prst="rect">
            <a:avLst/>
          </a:prstGeom>
          <a:solidFill>
            <a:schemeClr val="accent3">
              <a:lumMod val="20000"/>
              <a:lumOff val="80000"/>
              <a:alpha val="50000"/>
            </a:schemeClr>
          </a:solidFill>
          <a:ln>
            <a:noFill/>
          </a:ln>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ctr">
              <a:spcBef>
                <a:spcPts val="600"/>
              </a:spcBef>
              <a:spcAft>
                <a:spcPts val="600"/>
              </a:spcAft>
              <a:defRPr/>
            </a:pPr>
            <a:r>
              <a:rPr lang="ru-RU" sz="1200" dirty="0">
                <a:solidFill>
                  <a:srgbClr val="A62B4D"/>
                </a:solidFill>
              </a:rPr>
              <a:t>Лучшая выживаемость без отторжения в группе 1 по сравнению с группой 2 подчеркивает положительное влияние    10-дневного режима приема кортикостероидов </a:t>
            </a:r>
            <a:r>
              <a:rPr lang="ru-RU" sz="1200">
                <a:solidFill>
                  <a:srgbClr val="A62B4D"/>
                </a:solidFill>
              </a:rPr>
              <a:t>на  долгосрочны</a:t>
            </a:r>
            <a:r>
              <a:rPr lang="ru-RU" sz="1200" dirty="0">
                <a:solidFill>
                  <a:srgbClr val="A62B4D"/>
                </a:solidFill>
              </a:rPr>
              <a:t>е</a:t>
            </a:r>
            <a:r>
              <a:rPr lang="ru-RU" sz="1200">
                <a:solidFill>
                  <a:srgbClr val="A62B4D"/>
                </a:solidFill>
              </a:rPr>
              <a:t> результат</a:t>
            </a:r>
            <a:r>
              <a:rPr lang="ru-RU" sz="1200" dirty="0">
                <a:solidFill>
                  <a:srgbClr val="A62B4D"/>
                </a:solidFill>
              </a:rPr>
              <a:t>ы</a:t>
            </a:r>
            <a:r>
              <a:rPr lang="ru-RU" sz="1200">
                <a:solidFill>
                  <a:srgbClr val="A62B4D"/>
                </a:solidFill>
              </a:rPr>
              <a:t> </a:t>
            </a:r>
            <a:r>
              <a:rPr lang="ru-RU" sz="1200" dirty="0">
                <a:solidFill>
                  <a:srgbClr val="A62B4D"/>
                </a:solidFill>
              </a:rPr>
              <a:t>трансплантации</a:t>
            </a:r>
            <a:endParaRPr kumimoji="0" lang="en-US" sz="1200" b="0" i="0" u="none" strike="noStrike" kern="1200" cap="none" spc="0" normalizeH="0" baseline="0" noProof="0" dirty="0">
              <a:ln>
                <a:noFill/>
              </a:ln>
              <a:solidFill>
                <a:srgbClr val="A62B4D"/>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A7B1511E-0177-B413-375E-E9E6FB1EB617}"/>
              </a:ext>
            </a:extLst>
          </p:cNvPr>
          <p:cNvSpPr/>
          <p:nvPr/>
        </p:nvSpPr>
        <p:spPr>
          <a:xfrm>
            <a:off x="1997496" y="3038998"/>
            <a:ext cx="492168" cy="363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5400" b="1" i="0" u="none" strike="noStrike" kern="1200" cap="none" spc="0" normalizeH="0" baseline="0" noProof="0" dirty="0">
                <a:ln>
                  <a:noFill/>
                </a:ln>
                <a:solidFill>
                  <a:srgbClr val="A62B4D"/>
                </a:solidFill>
                <a:effectLst/>
                <a:uLnTx/>
                <a:uFillTx/>
                <a:latin typeface="Arial"/>
                <a:ea typeface="+mn-ea"/>
                <a:cs typeface="+mn-cs"/>
              </a:rPr>
              <a:t>+</a:t>
            </a:r>
          </a:p>
        </p:txBody>
      </p:sp>
      <p:sp>
        <p:nvSpPr>
          <p:cNvPr id="7" name="Slide Number Placeholder 5">
            <a:extLst>
              <a:ext uri="{FF2B5EF4-FFF2-40B4-BE49-F238E27FC236}">
                <a16:creationId xmlns:a16="http://schemas.microsoft.com/office/drawing/2014/main" id="{6BCAF610-4872-97D1-CE71-D256D87A8DE1}"/>
              </a:ext>
            </a:extLst>
          </p:cNvPr>
          <p:cNvSpPr txBox="1">
            <a:spLocks/>
          </p:cNvSpPr>
          <p:nvPr/>
        </p:nvSpPr>
        <p:spPr>
          <a:xfrm>
            <a:off x="11053315" y="451455"/>
            <a:ext cx="910085" cy="685802"/>
          </a:xfrm>
          <a:prstGeom prst="rect">
            <a:avLst/>
          </a:prstGeom>
        </p:spPr>
        <p:txBody>
          <a:bodyPr vert="horz" lIns="91440" tIns="45720" rIns="91440" bIns="45720" rtlCol="0" anchor="ctr"/>
          <a:lstStyle>
            <a:defPPr>
              <a:defRPr lang="en-US"/>
            </a:defPPr>
            <a:lvl1pPr marL="0" algn="ctr" defTabSz="914400" rtl="0" eaLnBrk="1" latinLnBrk="0" hangingPunct="1">
              <a:defRPr lang="en-US" sz="1350" kern="1200" spc="-4" smtClean="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BCE729F-CD65-4BB2-91EE-CC0EA66D8A8F}" type="slidenum">
              <a:rPr kumimoji="0" lang="en-SG" sz="1350" b="0" i="0" u="none" strike="noStrike" kern="1200" cap="none" spc="-4" normalizeH="0" baseline="0" noProof="0" smtClean="0">
                <a:ln>
                  <a:noFill/>
                </a:ln>
                <a:solidFill>
                  <a:srgbClr val="4C4D4F"/>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SG" sz="1350" b="0" i="0" u="none" strike="noStrike" kern="1200" cap="none" spc="-4" normalizeH="0" baseline="0" noProof="0" dirty="0">
              <a:ln>
                <a:noFill/>
              </a:ln>
              <a:solidFill>
                <a:srgbClr val="4C4D4F"/>
              </a:solidFill>
              <a:effectLst/>
              <a:uLnTx/>
              <a:uFillTx/>
              <a:latin typeface="Arial"/>
              <a:ea typeface="+mn-ea"/>
              <a:cs typeface="Arial"/>
            </a:endParaRPr>
          </a:p>
        </p:txBody>
      </p:sp>
      <p:grpSp>
        <p:nvGrpSpPr>
          <p:cNvPr id="28" name="Group 27">
            <a:extLst>
              <a:ext uri="{FF2B5EF4-FFF2-40B4-BE49-F238E27FC236}">
                <a16:creationId xmlns:a16="http://schemas.microsoft.com/office/drawing/2014/main" id="{3C7398C9-F57D-C372-73A2-E79F69100348}"/>
              </a:ext>
            </a:extLst>
          </p:cNvPr>
          <p:cNvGrpSpPr/>
          <p:nvPr/>
        </p:nvGrpSpPr>
        <p:grpSpPr>
          <a:xfrm>
            <a:off x="4140000" y="1864800"/>
            <a:ext cx="4227318" cy="3003948"/>
            <a:chOff x="3906568" y="1863421"/>
            <a:chExt cx="4227318" cy="3003948"/>
          </a:xfrm>
        </p:grpSpPr>
        <p:graphicFrame>
          <p:nvGraphicFramePr>
            <p:cNvPr id="26" name="Chart 25">
              <a:extLst>
                <a:ext uri="{FF2B5EF4-FFF2-40B4-BE49-F238E27FC236}">
                  <a16:creationId xmlns:a16="http://schemas.microsoft.com/office/drawing/2014/main" id="{EADAD9FA-92FA-C81A-B6EB-3AB4B059634E}"/>
                </a:ext>
              </a:extLst>
            </p:cNvPr>
            <p:cNvGraphicFramePr/>
            <p:nvPr/>
          </p:nvGraphicFramePr>
          <p:xfrm>
            <a:off x="4041219" y="1863421"/>
            <a:ext cx="4092667" cy="30039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F84E81D6-0225-3533-8856-4C878C5B190E}"/>
                </a:ext>
              </a:extLst>
            </p:cNvPr>
            <p:cNvSpPr txBox="1"/>
            <p:nvPr/>
          </p:nvSpPr>
          <p:spPr>
            <a:xfrm rot="16200000">
              <a:off x="3571861" y="3069038"/>
              <a:ext cx="91563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000" b="1" i="0" u="none" strike="noStrike" kern="1200" cap="none" spc="0" normalizeH="0" baseline="0" noProof="0" dirty="0">
                  <a:ln>
                    <a:noFill/>
                  </a:ln>
                  <a:solidFill>
                    <a:srgbClr val="4C4D4F"/>
                  </a:solidFill>
                  <a:effectLst/>
                  <a:uLnTx/>
                  <a:uFillTx/>
                  <a:latin typeface="Arial"/>
                  <a:ea typeface="+mn-ea"/>
                  <a:cs typeface="+mn-cs"/>
                </a:rPr>
                <a:t>Survival (%)</a:t>
              </a:r>
            </a:p>
          </p:txBody>
        </p:sp>
        <p:sp>
          <p:nvSpPr>
            <p:cNvPr id="14" name="TextBox 13">
              <a:extLst>
                <a:ext uri="{FF2B5EF4-FFF2-40B4-BE49-F238E27FC236}">
                  <a16:creationId xmlns:a16="http://schemas.microsoft.com/office/drawing/2014/main" id="{C7B7C9F7-C518-5813-A121-F5275BAE51CC}"/>
                </a:ext>
              </a:extLst>
            </p:cNvPr>
            <p:cNvSpPr txBox="1"/>
            <p:nvPr/>
          </p:nvSpPr>
          <p:spPr>
            <a:xfrm rot="18900000">
              <a:off x="4664001" y="2323434"/>
              <a:ext cx="54534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000" b="1" i="0" u="none" strike="noStrike" kern="1200" cap="none" spc="0" normalizeH="0" baseline="0" noProof="0" dirty="0">
                  <a:ln>
                    <a:noFill/>
                  </a:ln>
                  <a:solidFill>
                    <a:srgbClr val="D91E49"/>
                  </a:solidFill>
                  <a:effectLst/>
                  <a:uLnTx/>
                  <a:uFillTx/>
                  <a:latin typeface="Arial"/>
                  <a:ea typeface="+mn-ea"/>
                  <a:cs typeface="+mn-cs"/>
                </a:rPr>
                <a:t>74.2%</a:t>
              </a:r>
            </a:p>
          </p:txBody>
        </p:sp>
        <p:sp>
          <p:nvSpPr>
            <p:cNvPr id="20" name="TextBox 19">
              <a:extLst>
                <a:ext uri="{FF2B5EF4-FFF2-40B4-BE49-F238E27FC236}">
                  <a16:creationId xmlns:a16="http://schemas.microsoft.com/office/drawing/2014/main" id="{4712DBA4-42B6-F99E-C371-63C7AEA5E4D0}"/>
                </a:ext>
              </a:extLst>
            </p:cNvPr>
            <p:cNvSpPr txBox="1"/>
            <p:nvPr/>
          </p:nvSpPr>
          <p:spPr>
            <a:xfrm rot="18900000">
              <a:off x="5118775" y="2221663"/>
              <a:ext cx="54534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000" b="1" i="0" u="none" strike="noStrike" kern="1200" cap="none" spc="0" normalizeH="0" baseline="0" noProof="0" dirty="0">
                  <a:ln>
                    <a:noFill/>
                  </a:ln>
                  <a:solidFill>
                    <a:srgbClr val="A62B4D"/>
                  </a:solidFill>
                  <a:effectLst/>
                  <a:uLnTx/>
                  <a:uFillTx/>
                  <a:latin typeface="Arial"/>
                  <a:ea typeface="+mn-ea"/>
                  <a:cs typeface="+mn-cs"/>
                </a:rPr>
                <a:t>77.4%</a:t>
              </a:r>
            </a:p>
          </p:txBody>
        </p:sp>
        <p:sp>
          <p:nvSpPr>
            <p:cNvPr id="21" name="TextBox 20">
              <a:extLst>
                <a:ext uri="{FF2B5EF4-FFF2-40B4-BE49-F238E27FC236}">
                  <a16:creationId xmlns:a16="http://schemas.microsoft.com/office/drawing/2014/main" id="{D6B14445-B508-21E1-F196-01797A6074DE}"/>
                </a:ext>
              </a:extLst>
            </p:cNvPr>
            <p:cNvSpPr txBox="1"/>
            <p:nvPr/>
          </p:nvSpPr>
          <p:spPr>
            <a:xfrm rot="18900000">
              <a:off x="5524657" y="2344262"/>
              <a:ext cx="54534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000" b="1" i="0" u="none" strike="noStrike" kern="1200" cap="none" spc="0" normalizeH="0" baseline="0" noProof="0" dirty="0">
                  <a:ln>
                    <a:noFill/>
                  </a:ln>
                  <a:solidFill>
                    <a:srgbClr val="CC7CA6"/>
                  </a:solidFill>
                  <a:effectLst/>
                  <a:uLnTx/>
                  <a:uFillTx/>
                  <a:latin typeface="Arial"/>
                  <a:ea typeface="+mn-ea"/>
                  <a:cs typeface="+mn-cs"/>
                </a:rPr>
                <a:t>73.1%</a:t>
              </a:r>
            </a:p>
          </p:txBody>
        </p:sp>
        <p:sp>
          <p:nvSpPr>
            <p:cNvPr id="23" name="TextBox 22">
              <a:extLst>
                <a:ext uri="{FF2B5EF4-FFF2-40B4-BE49-F238E27FC236}">
                  <a16:creationId xmlns:a16="http://schemas.microsoft.com/office/drawing/2014/main" id="{22D6A74E-B135-21C3-8D58-0296683F24AC}"/>
                </a:ext>
              </a:extLst>
            </p:cNvPr>
            <p:cNvSpPr txBox="1"/>
            <p:nvPr/>
          </p:nvSpPr>
          <p:spPr>
            <a:xfrm rot="18900000">
              <a:off x="6459037" y="2076259"/>
              <a:ext cx="54534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000" b="1" i="0" u="none" strike="noStrike" kern="1200" cap="none" spc="0" normalizeH="0" baseline="0" noProof="0" dirty="0">
                  <a:ln>
                    <a:noFill/>
                  </a:ln>
                  <a:solidFill>
                    <a:srgbClr val="D91E49"/>
                  </a:solidFill>
                  <a:effectLst/>
                  <a:uLnTx/>
                  <a:uFillTx/>
                  <a:latin typeface="Arial"/>
                  <a:ea typeface="+mn-ea"/>
                  <a:cs typeface="+mn-cs"/>
                </a:rPr>
                <a:t>84.1%</a:t>
              </a:r>
            </a:p>
          </p:txBody>
        </p:sp>
        <p:sp>
          <p:nvSpPr>
            <p:cNvPr id="24" name="TextBox 23">
              <a:extLst>
                <a:ext uri="{FF2B5EF4-FFF2-40B4-BE49-F238E27FC236}">
                  <a16:creationId xmlns:a16="http://schemas.microsoft.com/office/drawing/2014/main" id="{8A82D965-5175-FB9F-A7BD-71A3C55434C8}"/>
                </a:ext>
              </a:extLst>
            </p:cNvPr>
            <p:cNvSpPr txBox="1"/>
            <p:nvPr/>
          </p:nvSpPr>
          <p:spPr>
            <a:xfrm rot="18900000">
              <a:off x="6907425" y="2058070"/>
              <a:ext cx="54534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000" b="1" i="0" u="none" strike="noStrike" kern="1200" cap="none" spc="0" normalizeH="0" baseline="0" noProof="0" dirty="0">
                  <a:ln>
                    <a:noFill/>
                  </a:ln>
                  <a:solidFill>
                    <a:srgbClr val="A62B4D"/>
                  </a:solidFill>
                  <a:effectLst/>
                  <a:uLnTx/>
                  <a:uFillTx/>
                  <a:latin typeface="Arial"/>
                  <a:ea typeface="+mn-ea"/>
                  <a:cs typeface="+mn-cs"/>
                </a:rPr>
                <a:t>86.0%</a:t>
              </a:r>
            </a:p>
          </p:txBody>
        </p:sp>
      </p:grpSp>
      <p:sp>
        <p:nvSpPr>
          <p:cNvPr id="31" name="Rectangle 30">
            <a:extLst>
              <a:ext uri="{FF2B5EF4-FFF2-40B4-BE49-F238E27FC236}">
                <a16:creationId xmlns:a16="http://schemas.microsoft.com/office/drawing/2014/main" id="{502489BB-7847-57D5-F7D7-C01A1C64F1EC}"/>
              </a:ext>
            </a:extLst>
          </p:cNvPr>
          <p:cNvSpPr/>
          <p:nvPr/>
        </p:nvSpPr>
        <p:spPr>
          <a:xfrm>
            <a:off x="358775" y="6002027"/>
            <a:ext cx="10261900" cy="369494"/>
          </a:xfrm>
          <a:prstGeom prst="rect">
            <a:avLst/>
          </a:prstGeom>
        </p:spPr>
        <p:txBody>
          <a:bodyPr wrap="square"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700" b="0" i="0" u="none" strike="noStrike" kern="1200" cap="none" spc="0" normalizeH="0" baseline="30000" noProof="0" dirty="0" err="1">
                <a:ln>
                  <a:noFill/>
                </a:ln>
                <a:solidFill>
                  <a:srgbClr val="A7A9AC"/>
                </a:solidFill>
                <a:effectLst/>
                <a:uLnTx/>
                <a:uFillTx/>
                <a:latin typeface="Arial"/>
                <a:ea typeface="+mn-ea"/>
                <a:cs typeface="+mn-cs"/>
              </a:rPr>
              <a:t>a</a:t>
            </a:r>
            <a:r>
              <a:rPr kumimoji="0" lang="en-SG" sz="700" b="0" i="0" u="none" strike="noStrike" kern="1200" cap="none" spc="0" normalizeH="0" baseline="0" noProof="0" dirty="0" err="1">
                <a:ln>
                  <a:noFill/>
                </a:ln>
                <a:solidFill>
                  <a:srgbClr val="A7A9AC"/>
                </a:solidFill>
                <a:effectLst/>
                <a:uLnTx/>
                <a:uFillTx/>
                <a:latin typeface="Arial"/>
                <a:ea typeface="+mn-ea"/>
                <a:cs typeface="+mn-cs"/>
              </a:rPr>
              <a:t>Overall</a:t>
            </a:r>
            <a:r>
              <a:rPr kumimoji="0" lang="en-SG" sz="700" b="0" i="0" u="none" strike="noStrike" kern="1200" cap="none" spc="0" normalizeH="0" baseline="0" noProof="0" dirty="0">
                <a:ln>
                  <a:noFill/>
                </a:ln>
                <a:solidFill>
                  <a:srgbClr val="A7A9AC"/>
                </a:solidFill>
                <a:effectLst/>
                <a:uLnTx/>
                <a:uFillTx/>
                <a:latin typeface="Arial"/>
                <a:ea typeface="+mn-ea"/>
                <a:cs typeface="+mn-cs"/>
              </a:rPr>
              <a:t> rejection-free rates reported only. </a:t>
            </a:r>
            <a:br>
              <a:rPr kumimoji="0" lang="en-SG" sz="700" b="0" i="0" u="none" strike="noStrike" kern="1200" cap="none" spc="0" normalizeH="0" baseline="0" noProof="0" dirty="0">
                <a:ln>
                  <a:noFill/>
                </a:ln>
                <a:solidFill>
                  <a:srgbClr val="A7A9AC"/>
                </a:solidFill>
                <a:effectLst/>
                <a:uLnTx/>
                <a:uFillTx/>
                <a:latin typeface="Arial"/>
                <a:ea typeface="+mn-ea"/>
                <a:cs typeface="+mn-cs"/>
              </a:rPr>
            </a:br>
            <a:r>
              <a:rPr kumimoji="0" lang="en-SG" sz="700" b="0" i="0" u="none" strike="noStrike" kern="1200" cap="none" spc="0" normalizeH="0" baseline="0" noProof="0" dirty="0">
                <a:ln>
                  <a:noFill/>
                </a:ln>
                <a:solidFill>
                  <a:srgbClr val="A7A9AC"/>
                </a:solidFill>
                <a:effectLst/>
                <a:uLnTx/>
                <a:uFillTx/>
                <a:latin typeface="Arial"/>
                <a:ea typeface="+mn-ea"/>
                <a:cs typeface="+mn-cs"/>
              </a:rPr>
              <a:t>ADVANCE, ADVAGRAF-based Immunosuppression Regimen Examining New Onset Diabetes Mellitus in Kidney Transplant Recipients; MMF, mycophenolate mofetil; PR, prolonged-release</a:t>
            </a:r>
          </a:p>
        </p:txBody>
      </p:sp>
      <p:grpSp>
        <p:nvGrpSpPr>
          <p:cNvPr id="3" name="Group 2">
            <a:extLst>
              <a:ext uri="{FF2B5EF4-FFF2-40B4-BE49-F238E27FC236}">
                <a16:creationId xmlns:a16="http://schemas.microsoft.com/office/drawing/2014/main" id="{DE31E6A6-0459-0138-6603-95FFD4016BED}"/>
              </a:ext>
            </a:extLst>
          </p:cNvPr>
          <p:cNvGrpSpPr/>
          <p:nvPr/>
        </p:nvGrpSpPr>
        <p:grpSpPr>
          <a:xfrm>
            <a:off x="606000" y="4954503"/>
            <a:ext cx="10980000" cy="900000"/>
            <a:chOff x="966000" y="5078442"/>
            <a:chExt cx="10980000" cy="900000"/>
          </a:xfrm>
        </p:grpSpPr>
        <p:sp>
          <p:nvSpPr>
            <p:cNvPr id="12" name="Rectangle: Rounded Corners 9">
              <a:extLst>
                <a:ext uri="{FF2B5EF4-FFF2-40B4-BE49-F238E27FC236}">
                  <a16:creationId xmlns:a16="http://schemas.microsoft.com/office/drawing/2014/main" id="{1AD5F2BC-6ACE-37A5-9996-8AE20D7FD53A}"/>
                </a:ext>
              </a:extLst>
            </p:cNvPr>
            <p:cNvSpPr/>
            <p:nvPr/>
          </p:nvSpPr>
          <p:spPr>
            <a:xfrm>
              <a:off x="966000" y="5078442"/>
              <a:ext cx="10980000" cy="900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400" b="1" dirty="0">
                  <a:solidFill>
                    <a:prstClr val="white"/>
                  </a:solidFill>
                </a:rPr>
                <a:t>Более низкие показатели отторжения в группе 1 по сравнению с группой 2 этого 5-летнего наблюдения позволяют предположить, что 10-дневный режим </a:t>
              </a:r>
              <a:r>
                <a:rPr lang="ru-RU" sz="1400" b="1" dirty="0" err="1">
                  <a:solidFill>
                    <a:prstClr val="white"/>
                  </a:solidFill>
                </a:rPr>
                <a:t>приема</a:t>
              </a:r>
              <a:r>
                <a:rPr lang="ru-RU" sz="1400" b="1" dirty="0">
                  <a:solidFill>
                    <a:prstClr val="white"/>
                  </a:solidFill>
                </a:rPr>
                <a:t> кортикостероидов, вводимый после трансплантации, может привести к более низким показателям долгосрочного отторжения по сравнению с 1-дневным режимом</a:t>
              </a:r>
              <a:endParaRPr kumimoji="0" lang="en-SG" sz="1400" b="1" i="0" u="none" strike="noStrike" kern="1200" cap="none" spc="0" normalizeH="0" baseline="0" noProof="0" dirty="0">
                <a:ln>
                  <a:noFill/>
                </a:ln>
                <a:solidFill>
                  <a:prstClr val="white"/>
                </a:solidFill>
                <a:effectLst/>
                <a:uLnTx/>
                <a:uFillTx/>
                <a:latin typeface="Arial"/>
                <a:ea typeface="+mn-ea"/>
                <a:cs typeface="+mn-cs"/>
              </a:endParaRPr>
            </a:p>
          </p:txBody>
        </p:sp>
        <p:sp>
          <p:nvSpPr>
            <p:cNvPr id="17" name="Triangle 16">
              <a:extLst>
                <a:ext uri="{FF2B5EF4-FFF2-40B4-BE49-F238E27FC236}">
                  <a16:creationId xmlns:a16="http://schemas.microsoft.com/office/drawing/2014/main" id="{E775B072-C354-5B50-DEA2-F68F9BE852F4}"/>
                </a:ext>
              </a:extLst>
            </p:cNvPr>
            <p:cNvSpPr/>
            <p:nvPr/>
          </p:nvSpPr>
          <p:spPr>
            <a:xfrm rot="5400000">
              <a:off x="660000" y="5384442"/>
              <a:ext cx="900000" cy="288000"/>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54B8E5E2-351C-3FB5-41A4-C9B3DFA2BAB7}"/>
              </a:ext>
            </a:extLst>
          </p:cNvPr>
          <p:cNvGrpSpPr/>
          <p:nvPr/>
        </p:nvGrpSpPr>
        <p:grpSpPr>
          <a:xfrm>
            <a:off x="8287351" y="2566153"/>
            <a:ext cx="3814263" cy="1775563"/>
            <a:chOff x="8190442" y="2344773"/>
            <a:chExt cx="3814263" cy="1775563"/>
          </a:xfrm>
        </p:grpSpPr>
        <p:sp>
          <p:nvSpPr>
            <p:cNvPr id="19" name="TextBox 18">
              <a:extLst>
                <a:ext uri="{FF2B5EF4-FFF2-40B4-BE49-F238E27FC236}">
                  <a16:creationId xmlns:a16="http://schemas.microsoft.com/office/drawing/2014/main" id="{2E1B43B5-C102-F0C2-E0C0-7EE61EA9FEC8}"/>
                </a:ext>
              </a:extLst>
            </p:cNvPr>
            <p:cNvSpPr txBox="1"/>
            <p:nvPr/>
          </p:nvSpPr>
          <p:spPr>
            <a:xfrm>
              <a:off x="8380107" y="2344773"/>
              <a:ext cx="3609775" cy="415498"/>
            </a:xfrm>
            <a:prstGeom prst="rect">
              <a:avLst/>
            </a:prstGeom>
            <a:noFill/>
          </p:spPr>
          <p:txBody>
            <a:bodyPr wrap="square" rtlCol="0">
              <a:spAutoFit/>
            </a:bodyPr>
            <a:lstStyle/>
            <a:p>
              <a:r>
                <a:rPr lang="ru-RU" sz="1100" b="1" dirty="0">
                  <a:solidFill>
                    <a:srgbClr val="D91E49"/>
                  </a:solidFill>
                </a:rPr>
                <a:t>5-летнее наблюдение </a:t>
              </a:r>
              <a:r>
                <a:rPr lang="en-SG" sz="1100" b="1" dirty="0">
                  <a:solidFill>
                    <a:srgbClr val="D91E49"/>
                  </a:solidFill>
                </a:rPr>
                <a:t>ADVANCE</a:t>
              </a:r>
              <a:r>
                <a:rPr lang="en-SG" sz="1100" b="1" baseline="30000" dirty="0">
                  <a:solidFill>
                    <a:srgbClr val="D91E49"/>
                  </a:solidFill>
                </a:rPr>
                <a:t>1</a:t>
              </a:r>
              <a:r>
                <a:rPr lang="en-SG" sz="1100" b="1" dirty="0">
                  <a:solidFill>
                    <a:srgbClr val="D91E49"/>
                  </a:solidFill>
                </a:rPr>
                <a:t> </a:t>
              </a:r>
              <a:br>
                <a:rPr lang="en-SG" sz="1200" b="1" dirty="0">
                  <a:solidFill>
                    <a:srgbClr val="D91E49"/>
                  </a:solidFill>
                </a:rPr>
              </a:br>
              <a:r>
                <a:rPr lang="en-SG" sz="1000" dirty="0">
                  <a:solidFill>
                    <a:srgbClr val="D91E49"/>
                  </a:solidFill>
                </a:rPr>
                <a:t>(PR tacrolimus + MMF + corticosteroid) + basiliximab</a:t>
              </a:r>
            </a:p>
          </p:txBody>
        </p:sp>
        <p:sp>
          <p:nvSpPr>
            <p:cNvPr id="29" name="TextBox 28">
              <a:extLst>
                <a:ext uri="{FF2B5EF4-FFF2-40B4-BE49-F238E27FC236}">
                  <a16:creationId xmlns:a16="http://schemas.microsoft.com/office/drawing/2014/main" id="{8B135C0E-B8C0-A0EC-6F78-C05DE01A224D}"/>
                </a:ext>
              </a:extLst>
            </p:cNvPr>
            <p:cNvSpPr txBox="1"/>
            <p:nvPr/>
          </p:nvSpPr>
          <p:spPr>
            <a:xfrm>
              <a:off x="8394930" y="2876804"/>
              <a:ext cx="3609775" cy="415498"/>
            </a:xfrm>
            <a:prstGeom prst="rect">
              <a:avLst/>
            </a:prstGeom>
            <a:noFill/>
          </p:spPr>
          <p:txBody>
            <a:bodyPr wrap="square" rtlCol="0">
              <a:spAutoFit/>
            </a:bodyPr>
            <a:lstStyle/>
            <a:p>
              <a:r>
                <a:rPr lang="ru-RU" sz="1100" b="1" dirty="0">
                  <a:solidFill>
                    <a:srgbClr val="A62B4D"/>
                  </a:solidFill>
                </a:rPr>
                <a:t>5-летнее наблюдение </a:t>
              </a:r>
              <a:r>
                <a:rPr lang="en-SG" sz="1100" b="1" dirty="0">
                  <a:solidFill>
                    <a:srgbClr val="A62B4D"/>
                  </a:solidFill>
                </a:rPr>
                <a:t>ADHERE</a:t>
              </a:r>
              <a:r>
                <a:rPr lang="en-SG" sz="1100" b="1" baseline="30000" dirty="0">
                  <a:solidFill>
                    <a:srgbClr val="A62B4D"/>
                  </a:solidFill>
                </a:rPr>
                <a:t>2</a:t>
              </a:r>
              <a:r>
                <a:rPr lang="en-SG" sz="1100" b="1" dirty="0">
                  <a:solidFill>
                    <a:srgbClr val="A62B4D"/>
                  </a:solidFill>
                </a:rPr>
                <a:t> </a:t>
              </a:r>
              <a:br>
                <a:rPr lang="en-SG" sz="1200" b="1" dirty="0">
                  <a:solidFill>
                    <a:srgbClr val="A62B4D"/>
                  </a:solidFill>
                </a:rPr>
              </a:br>
              <a:r>
                <a:rPr lang="en-SG" sz="1000" dirty="0">
                  <a:solidFill>
                    <a:srgbClr val="A62B4D"/>
                  </a:solidFill>
                </a:rPr>
                <a:t>(PR tacrolimus + steroids) + MMF or sirolimus</a:t>
              </a:r>
            </a:p>
          </p:txBody>
        </p:sp>
        <p:sp>
          <p:nvSpPr>
            <p:cNvPr id="30" name="TextBox 29">
              <a:extLst>
                <a:ext uri="{FF2B5EF4-FFF2-40B4-BE49-F238E27FC236}">
                  <a16:creationId xmlns:a16="http://schemas.microsoft.com/office/drawing/2014/main" id="{55D17763-8AB6-8649-36AA-29A7203F4131}"/>
                </a:ext>
              </a:extLst>
            </p:cNvPr>
            <p:cNvSpPr txBox="1"/>
            <p:nvPr/>
          </p:nvSpPr>
          <p:spPr>
            <a:xfrm>
              <a:off x="8394929" y="3381672"/>
              <a:ext cx="3609775" cy="738664"/>
            </a:xfrm>
            <a:prstGeom prst="rect">
              <a:avLst/>
            </a:prstGeom>
            <a:noFill/>
          </p:spPr>
          <p:txBody>
            <a:bodyPr wrap="square" rtlCol="0">
              <a:spAutoFit/>
            </a:bodyPr>
            <a:lstStyle/>
            <a:p>
              <a:r>
                <a:rPr lang="ru-RU" sz="1100" b="1" dirty="0">
                  <a:solidFill>
                    <a:srgbClr val="CC7CA6"/>
                  </a:solidFill>
                </a:rPr>
                <a:t>ЯПОНИЯ 5-летнее </a:t>
              </a:r>
              <a:r>
                <a:rPr lang="ru-RU" sz="1100" b="1" dirty="0" err="1">
                  <a:solidFill>
                    <a:srgbClr val="CC7CA6"/>
                  </a:solidFill>
                </a:rPr>
                <a:t>постмаркетинговое</a:t>
              </a:r>
              <a:endParaRPr lang="ru-RU" sz="1100" b="1" dirty="0">
                <a:solidFill>
                  <a:srgbClr val="CC7CA6"/>
                </a:solidFill>
              </a:endParaRPr>
            </a:p>
            <a:p>
              <a:r>
                <a:rPr lang="ru-RU" sz="1100" b="1" dirty="0">
                  <a:solidFill>
                    <a:srgbClr val="CC7CA6"/>
                  </a:solidFill>
                </a:rPr>
                <a:t>исследование </a:t>
              </a:r>
              <a:r>
                <a:rPr lang="en-SG" sz="1100" b="1" baseline="30000" dirty="0">
                  <a:solidFill>
                    <a:srgbClr val="CC7CA6"/>
                  </a:solidFill>
                </a:rPr>
                <a:t>3</a:t>
              </a:r>
              <a:br>
                <a:rPr lang="en-SG" sz="1200" b="1" dirty="0">
                  <a:solidFill>
                    <a:srgbClr val="CC7CA6"/>
                  </a:solidFill>
                </a:rPr>
              </a:br>
              <a:r>
                <a:rPr lang="en-SG" sz="1000" dirty="0">
                  <a:solidFill>
                    <a:srgbClr val="CC7CA6"/>
                  </a:solidFill>
                </a:rPr>
                <a:t>(PR tacrolimus + steroids) + MMF or </a:t>
              </a:r>
              <a:r>
                <a:rPr lang="en-SG" sz="1000" dirty="0" err="1">
                  <a:solidFill>
                    <a:srgbClr val="CC7CA6"/>
                  </a:solidFill>
                </a:rPr>
                <a:t>mizoribine</a:t>
              </a:r>
              <a:r>
                <a:rPr lang="en-SG" sz="1000" dirty="0">
                  <a:solidFill>
                    <a:srgbClr val="CC7CA6"/>
                  </a:solidFill>
                </a:rPr>
                <a:t> or azathioprine or </a:t>
              </a:r>
              <a:r>
                <a:rPr lang="en-SG" sz="1000" dirty="0" err="1">
                  <a:solidFill>
                    <a:srgbClr val="CC7CA6"/>
                  </a:solidFill>
                </a:rPr>
                <a:t>everolimus</a:t>
              </a:r>
              <a:endParaRPr lang="en-SG" sz="1000" dirty="0">
                <a:solidFill>
                  <a:srgbClr val="CC7CA6"/>
                </a:solidFill>
              </a:endParaRPr>
            </a:p>
          </p:txBody>
        </p:sp>
        <p:sp>
          <p:nvSpPr>
            <p:cNvPr id="32" name="Rectangle 31">
              <a:extLst>
                <a:ext uri="{FF2B5EF4-FFF2-40B4-BE49-F238E27FC236}">
                  <a16:creationId xmlns:a16="http://schemas.microsoft.com/office/drawing/2014/main" id="{EB3DF098-0F15-CFA8-C5CE-152BE9EEFE9D}"/>
                </a:ext>
              </a:extLst>
            </p:cNvPr>
            <p:cNvSpPr>
              <a:spLocks noChangeAspect="1"/>
            </p:cNvSpPr>
            <p:nvPr/>
          </p:nvSpPr>
          <p:spPr>
            <a:xfrm>
              <a:off x="8190442" y="2462011"/>
              <a:ext cx="108000" cy="108000"/>
            </a:xfrm>
            <a:prstGeom prst="rect">
              <a:avLst/>
            </a:prstGeom>
            <a:solidFill>
              <a:srgbClr val="D91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3" name="Rectangle 32">
              <a:extLst>
                <a:ext uri="{FF2B5EF4-FFF2-40B4-BE49-F238E27FC236}">
                  <a16:creationId xmlns:a16="http://schemas.microsoft.com/office/drawing/2014/main" id="{1E770B7E-860C-83F5-05E4-326861EA5C87}"/>
                </a:ext>
              </a:extLst>
            </p:cNvPr>
            <p:cNvSpPr>
              <a:spLocks noChangeAspect="1"/>
            </p:cNvSpPr>
            <p:nvPr/>
          </p:nvSpPr>
          <p:spPr>
            <a:xfrm>
              <a:off x="8208426" y="2984998"/>
              <a:ext cx="108000" cy="108000"/>
            </a:xfrm>
            <a:prstGeom prst="rect">
              <a:avLst/>
            </a:prstGeom>
            <a:solidFill>
              <a:srgbClr val="A62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4" name="Rectangle 33">
              <a:extLst>
                <a:ext uri="{FF2B5EF4-FFF2-40B4-BE49-F238E27FC236}">
                  <a16:creationId xmlns:a16="http://schemas.microsoft.com/office/drawing/2014/main" id="{EE480AE2-9857-2FCC-C840-58C6EAC8A69C}"/>
                </a:ext>
              </a:extLst>
            </p:cNvPr>
            <p:cNvSpPr>
              <a:spLocks noChangeAspect="1"/>
            </p:cNvSpPr>
            <p:nvPr/>
          </p:nvSpPr>
          <p:spPr>
            <a:xfrm>
              <a:off x="8208426" y="3456531"/>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35" name="Прямоугольник 34">
            <a:extLst>
              <a:ext uri="{FF2B5EF4-FFF2-40B4-BE49-F238E27FC236}">
                <a16:creationId xmlns:a16="http://schemas.microsoft.com/office/drawing/2014/main" id="{56EA74EB-3939-41BA-BD70-C01CD228C4B5}"/>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8531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D0E4-EC65-467C-80C1-D3E3446B0E22}"/>
              </a:ext>
            </a:extLst>
          </p:cNvPr>
          <p:cNvSpPr>
            <a:spLocks noGrp="1"/>
          </p:cNvSpPr>
          <p:nvPr>
            <p:ph type="title"/>
          </p:nvPr>
        </p:nvSpPr>
        <p:spPr/>
        <p:txBody>
          <a:bodyPr/>
          <a:lstStyle/>
          <a:p>
            <a:r>
              <a:rPr lang="ru-RU" sz="2400" cap="none" dirty="0"/>
              <a:t>ОГРАНИЧЕНИЯ ИССЛЕДОВАНИЯ </a:t>
            </a:r>
            <a:endParaRPr lang="en-US" sz="2400" cap="none" dirty="0"/>
          </a:p>
        </p:txBody>
      </p:sp>
      <p:sp>
        <p:nvSpPr>
          <p:cNvPr id="3" name="Content Placeholder 2">
            <a:extLst>
              <a:ext uri="{FF2B5EF4-FFF2-40B4-BE49-F238E27FC236}">
                <a16:creationId xmlns:a16="http://schemas.microsoft.com/office/drawing/2014/main" id="{52CAD9CE-99DA-4E29-B898-ABD5E94AD560}"/>
              </a:ext>
            </a:extLst>
          </p:cNvPr>
          <p:cNvSpPr>
            <a:spLocks noGrp="1"/>
          </p:cNvSpPr>
          <p:nvPr>
            <p:ph idx="1"/>
          </p:nvPr>
        </p:nvSpPr>
        <p:spPr>
          <a:xfrm>
            <a:off x="358778" y="1371602"/>
            <a:ext cx="10429538" cy="4675973"/>
          </a:xfrm>
        </p:spPr>
        <p:txBody>
          <a:bodyPr/>
          <a:lstStyle/>
          <a:p>
            <a:pPr marL="284400" indent="-284400">
              <a:spcBef>
                <a:spcPts val="600"/>
              </a:spcBef>
              <a:spcAft>
                <a:spcPts val="1200"/>
              </a:spcAft>
              <a:buFont typeface="Arial" panose="020B0604020202020204" pitchFamily="34" charset="0"/>
              <a:buChar char="•"/>
            </a:pPr>
            <a:r>
              <a:rPr lang="ru-RU" sz="2000" dirty="0"/>
              <a:t>Это исследование не было основано на статистическом сравнении групп лечения 
Во время набора пациентов наблюдалась потенциальная систематическая ошибка, поскольку и рандомизированная фаза, и последующее исследование были открытыми
Приверженность лечению и вариабельность минимальных уровней </a:t>
            </a:r>
            <a:r>
              <a:rPr lang="ru-RU" sz="2000" dirty="0" err="1"/>
              <a:t>такролимуса</a:t>
            </a:r>
            <a:r>
              <a:rPr lang="ru-RU" sz="2000" dirty="0"/>
              <a:t> не оценивались, несмотря на их связь с долгосрочной выживаемостью трансплантата
Оценка DSA была ограничена и проводилась только в центрах, которые включали измерение DSA как часть рутинной клинической практики, что исключало детальный анализ антитело-опосредованного отторжения</a:t>
            </a:r>
            <a:endParaRPr lang="en-US" sz="2000" dirty="0"/>
          </a:p>
        </p:txBody>
      </p:sp>
      <p:sp>
        <p:nvSpPr>
          <p:cNvPr id="4" name="Slide Number Placeholder 5">
            <a:extLst>
              <a:ext uri="{FF2B5EF4-FFF2-40B4-BE49-F238E27FC236}">
                <a16:creationId xmlns:a16="http://schemas.microsoft.com/office/drawing/2014/main" id="{0CC869C7-7D78-2549-6A2D-0D16A520BC59}"/>
              </a:ext>
            </a:extLst>
          </p:cNvPr>
          <p:cNvSpPr txBox="1">
            <a:spLocks/>
          </p:cNvSpPr>
          <p:nvPr/>
        </p:nvSpPr>
        <p:spPr>
          <a:xfrm>
            <a:off x="11053315" y="451455"/>
            <a:ext cx="910085" cy="685802"/>
          </a:xfrm>
          <a:prstGeom prst="rect">
            <a:avLst/>
          </a:prstGeom>
        </p:spPr>
        <p:txBody>
          <a:bodyPr vert="horz" lIns="91440" tIns="45720" rIns="91440" bIns="45720" rtlCol="0" anchor="ctr"/>
          <a:lstStyle>
            <a:defPPr>
              <a:defRPr lang="en-US"/>
            </a:defPPr>
            <a:lvl1pPr marL="0" algn="ctr" defTabSz="914400" rtl="0" eaLnBrk="1" latinLnBrk="0" hangingPunct="1">
              <a:defRPr lang="en-US" sz="1350" kern="1200" spc="-4" smtClean="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CE729F-CD65-4BB2-91EE-CC0EA66D8A8F}" type="slidenum">
              <a:rPr lang="en-SG" smtClean="0"/>
              <a:pPr/>
              <a:t>19</a:t>
            </a:fld>
            <a:endParaRPr lang="en-SG" dirty="0"/>
          </a:p>
        </p:txBody>
      </p:sp>
      <p:sp>
        <p:nvSpPr>
          <p:cNvPr id="5" name="Rectangle 4">
            <a:extLst>
              <a:ext uri="{FF2B5EF4-FFF2-40B4-BE49-F238E27FC236}">
                <a16:creationId xmlns:a16="http://schemas.microsoft.com/office/drawing/2014/main" id="{71E622B8-496B-C077-4451-720AFDA2AD9C}"/>
              </a:ext>
            </a:extLst>
          </p:cNvPr>
          <p:cNvSpPr/>
          <p:nvPr/>
        </p:nvSpPr>
        <p:spPr>
          <a:xfrm>
            <a:off x="358775" y="6398354"/>
            <a:ext cx="10429540" cy="200055"/>
          </a:xfrm>
          <a:prstGeom prst="rect">
            <a:avLst/>
          </a:prstGeom>
        </p:spPr>
        <p:txBody>
          <a:bodyPr wrap="square">
            <a:spAutoFit/>
          </a:bodyPr>
          <a:lstStyle/>
          <a:p>
            <a:r>
              <a:rPr lang="en-US" sz="700" dirty="0" err="1">
                <a:solidFill>
                  <a:schemeClr val="accent5"/>
                </a:solidFill>
              </a:rPr>
              <a:t>Pernin</a:t>
            </a:r>
            <a:r>
              <a:rPr lang="en-US" sz="700" dirty="0">
                <a:solidFill>
                  <a:schemeClr val="accent5"/>
                </a:solidFill>
              </a:rPr>
              <a:t> V, et al. Transplant Direct. 2023;9:e1432. </a:t>
            </a:r>
          </a:p>
        </p:txBody>
      </p:sp>
      <p:sp>
        <p:nvSpPr>
          <p:cNvPr id="6" name="Прямоугольник 5">
            <a:extLst>
              <a:ext uri="{FF2B5EF4-FFF2-40B4-BE49-F238E27FC236}">
                <a16:creationId xmlns:a16="http://schemas.microsoft.com/office/drawing/2014/main" id="{4471CACF-55C1-4F79-B881-2ED7C2BA2FB5}"/>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022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4DFCDD-51B3-4F7A-B5DF-B1B12BFEB909}"/>
              </a:ext>
            </a:extLst>
          </p:cNvPr>
          <p:cNvSpPr>
            <a:spLocks noGrp="1"/>
          </p:cNvSpPr>
          <p:nvPr>
            <p:ph type="title"/>
          </p:nvPr>
        </p:nvSpPr>
        <p:spPr/>
        <p:txBody>
          <a:bodyPr/>
          <a:lstStyle/>
          <a:p>
            <a:r>
              <a:rPr lang="en-GB" sz="2400"/>
              <a:t>Disclaimer</a:t>
            </a:r>
            <a:endParaRPr lang="en-US" sz="2400"/>
          </a:p>
        </p:txBody>
      </p:sp>
      <p:sp>
        <p:nvSpPr>
          <p:cNvPr id="7" name="Content Placeholder 2">
            <a:extLst>
              <a:ext uri="{FF2B5EF4-FFF2-40B4-BE49-F238E27FC236}">
                <a16:creationId xmlns:a16="http://schemas.microsoft.com/office/drawing/2014/main" id="{6554743F-E31D-4EE9-A28D-B3EB531346DD}"/>
              </a:ext>
            </a:extLst>
          </p:cNvPr>
          <p:cNvSpPr>
            <a:spLocks noGrp="1"/>
          </p:cNvSpPr>
          <p:nvPr>
            <p:ph idx="1"/>
          </p:nvPr>
        </p:nvSpPr>
        <p:spPr/>
        <p:txBody>
          <a:bodyPr/>
          <a:lstStyle/>
          <a:p>
            <a:pPr marL="285750" indent="-285750">
              <a:lnSpc>
                <a:spcPct val="100000"/>
              </a:lnSpc>
              <a:spcAft>
                <a:spcPts val="600"/>
              </a:spcAft>
              <a:buFont typeface="Arial" panose="020B0604020202020204" pitchFamily="34" charset="0"/>
              <a:buChar char="•"/>
            </a:pPr>
            <a:r>
              <a:rPr lang="en-US" altLang="en-US" sz="1800" b="0" dirty="0">
                <a:solidFill>
                  <a:schemeClr val="tx1">
                    <a:lumMod val="75000"/>
                  </a:schemeClr>
                </a:solidFill>
              </a:rPr>
              <a:t>The content presented in this meeting may include information about products some of which may not be approved for the treatment of patients.</a:t>
            </a:r>
          </a:p>
          <a:p>
            <a:pPr marL="285750" indent="-285750">
              <a:lnSpc>
                <a:spcPct val="100000"/>
              </a:lnSpc>
              <a:spcAft>
                <a:spcPts val="600"/>
              </a:spcAft>
              <a:buFont typeface="Arial" panose="020B0604020202020204" pitchFamily="34" charset="0"/>
              <a:buChar char="•"/>
            </a:pPr>
            <a:r>
              <a:rPr lang="en-US" altLang="en-US" sz="1800" b="0" dirty="0">
                <a:solidFill>
                  <a:schemeClr val="tx1">
                    <a:lumMod val="75000"/>
                  </a:schemeClr>
                </a:solidFill>
              </a:rPr>
              <a:t>Information about other potential uses of these compounds is intended only for discussion and educational purposes and should not be interpreted as intent to promote unapproved uses.</a:t>
            </a:r>
          </a:p>
          <a:p>
            <a:pPr marL="285750" indent="-285750">
              <a:lnSpc>
                <a:spcPct val="100000"/>
              </a:lnSpc>
              <a:spcAft>
                <a:spcPts val="600"/>
              </a:spcAft>
              <a:buFont typeface="Arial" panose="020B0604020202020204" pitchFamily="34" charset="0"/>
              <a:buChar char="•"/>
            </a:pPr>
            <a:r>
              <a:rPr lang="en-US" altLang="en-US" sz="1800" b="0" dirty="0">
                <a:solidFill>
                  <a:schemeClr val="tx1">
                    <a:lumMod val="75000"/>
                  </a:schemeClr>
                </a:solidFill>
              </a:rPr>
              <a:t>Astellas prohibits the promotion of unapproved uses in any fashion and complies with all applicable laws, regulations, and company policies.</a:t>
            </a:r>
          </a:p>
          <a:p>
            <a:pPr marL="285750" indent="-285750">
              <a:lnSpc>
                <a:spcPct val="100000"/>
              </a:lnSpc>
              <a:spcAft>
                <a:spcPts val="600"/>
              </a:spcAft>
              <a:buFont typeface="Arial" panose="020B0604020202020204" pitchFamily="34" charset="0"/>
              <a:buChar char="•"/>
            </a:pPr>
            <a:r>
              <a:rPr lang="en-US" altLang="en-US" sz="1800" b="0" dirty="0">
                <a:solidFill>
                  <a:schemeClr val="tx1">
                    <a:lumMod val="75000"/>
                  </a:schemeClr>
                </a:solidFill>
              </a:rPr>
              <a:t>The views, thoughts, and opinions expressed in this presentation belong solely to the author and are subject to change without notice. The contents in this presentation do not constitute an endorsement of any product or indication by Astellas Pharma.</a:t>
            </a:r>
          </a:p>
          <a:p>
            <a:pPr marL="285750" indent="-285750">
              <a:lnSpc>
                <a:spcPct val="100000"/>
              </a:lnSpc>
              <a:spcAft>
                <a:spcPts val="600"/>
              </a:spcAft>
              <a:buFont typeface="Arial" panose="020B0604020202020204" pitchFamily="34" charset="0"/>
              <a:buChar char="•"/>
            </a:pPr>
            <a:r>
              <a:rPr lang="en-US" altLang="en-US" sz="1800" b="0" dirty="0">
                <a:solidFill>
                  <a:schemeClr val="tx1">
                    <a:lumMod val="75000"/>
                  </a:schemeClr>
                </a:solidFill>
              </a:rPr>
              <a:t>Indications, dosing and availability of products discussed in this educational meeting may vary in different countries. Please refer to the local prescribing information for details. </a:t>
            </a:r>
          </a:p>
        </p:txBody>
      </p:sp>
      <p:sp>
        <p:nvSpPr>
          <p:cNvPr id="2" name="Slide Number Placeholder 5">
            <a:extLst>
              <a:ext uri="{FF2B5EF4-FFF2-40B4-BE49-F238E27FC236}">
                <a16:creationId xmlns:a16="http://schemas.microsoft.com/office/drawing/2014/main" id="{46B4E7FC-B9E4-A57A-C315-1BE9B1822B91}"/>
              </a:ext>
            </a:extLst>
          </p:cNvPr>
          <p:cNvSpPr txBox="1">
            <a:spLocks/>
          </p:cNvSpPr>
          <p:nvPr/>
        </p:nvSpPr>
        <p:spPr>
          <a:xfrm>
            <a:off x="11053315" y="451455"/>
            <a:ext cx="910085" cy="685802"/>
          </a:xfrm>
          <a:prstGeom prst="rect">
            <a:avLst/>
          </a:prstGeom>
        </p:spPr>
        <p:txBody>
          <a:bodyPr vert="horz" lIns="91440" tIns="45720" rIns="91440" bIns="45720" rtlCol="0" anchor="ctr"/>
          <a:lstStyle>
            <a:defPPr>
              <a:defRPr lang="en-US"/>
            </a:defPPr>
            <a:lvl1pPr marL="0" algn="ctr" defTabSz="914400" rtl="0" eaLnBrk="1" latinLnBrk="0" hangingPunct="1">
              <a:defRPr lang="en-US" sz="1350" kern="1200" spc="-4" smtClean="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CE729F-CD65-4BB2-91EE-CC0EA66D8A8F}" type="slidenum">
              <a:rPr lang="en-SG" smtClean="0"/>
              <a:pPr/>
              <a:t>2</a:t>
            </a:fld>
            <a:endParaRPr lang="en-SG" dirty="0"/>
          </a:p>
        </p:txBody>
      </p:sp>
      <p:sp>
        <p:nvSpPr>
          <p:cNvPr id="5" name="Прямоугольник 4">
            <a:extLst>
              <a:ext uri="{FF2B5EF4-FFF2-40B4-BE49-F238E27FC236}">
                <a16:creationId xmlns:a16="http://schemas.microsoft.com/office/drawing/2014/main" id="{9D64DFD7-BEA4-4B28-8F3A-361DFF0B1C6D}"/>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3585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771D40-32F0-4799-8F6A-BC7F65D31222}"/>
              </a:ext>
            </a:extLst>
          </p:cNvPr>
          <p:cNvSpPr>
            <a:spLocks noGrp="1"/>
          </p:cNvSpPr>
          <p:nvPr>
            <p:ph idx="1"/>
          </p:nvPr>
        </p:nvSpPr>
        <p:spPr>
          <a:xfrm>
            <a:off x="696000" y="1440000"/>
            <a:ext cx="10800000" cy="590400"/>
          </a:xfrm>
          <a:ln>
            <a:solidFill>
              <a:schemeClr val="accent1"/>
            </a:solidFill>
          </a:ln>
        </p:spPr>
        <p:txBody>
          <a:bodyPr anchor="ctr" anchorCtr="0"/>
          <a:lstStyle/>
          <a:p>
            <a:pPr algn="ctr"/>
            <a:r>
              <a:rPr lang="ru-RU" dirty="0"/>
              <a:t>Высокие показатели выживаемости трансплантатов и пациентов после трансплантацией почки, получивших </a:t>
            </a:r>
            <a:r>
              <a:rPr lang="ru-RU" dirty="0" err="1"/>
              <a:t>иммуносупрессию</a:t>
            </a:r>
            <a:r>
              <a:rPr lang="ru-RU" dirty="0"/>
              <a:t> на основе </a:t>
            </a:r>
            <a:r>
              <a:rPr lang="ru-RU" dirty="0" err="1"/>
              <a:t>такролимуса</a:t>
            </a:r>
            <a:r>
              <a:rPr lang="ru-RU" dirty="0"/>
              <a:t> пролонгированного действия</a:t>
            </a:r>
            <a:endParaRPr lang="en-US" dirty="0"/>
          </a:p>
        </p:txBody>
      </p:sp>
      <p:sp>
        <p:nvSpPr>
          <p:cNvPr id="2" name="Title 1">
            <a:extLst>
              <a:ext uri="{FF2B5EF4-FFF2-40B4-BE49-F238E27FC236}">
                <a16:creationId xmlns:a16="http://schemas.microsoft.com/office/drawing/2014/main" id="{E3795D97-3639-4B1D-B158-9CF6A19D376E}"/>
              </a:ext>
            </a:extLst>
          </p:cNvPr>
          <p:cNvSpPr>
            <a:spLocks noGrp="1"/>
          </p:cNvSpPr>
          <p:nvPr>
            <p:ph type="title"/>
          </p:nvPr>
        </p:nvSpPr>
        <p:spPr/>
        <p:txBody>
          <a:bodyPr/>
          <a:lstStyle/>
          <a:p>
            <a:r>
              <a:rPr lang="ru-RU" sz="2400" cap="none" dirty="0"/>
              <a:t>ВЫВОДЫ</a:t>
            </a:r>
            <a:endParaRPr lang="en-US" sz="2400" cap="none" dirty="0"/>
          </a:p>
        </p:txBody>
      </p:sp>
      <p:sp>
        <p:nvSpPr>
          <p:cNvPr id="7" name="Rectangle 6">
            <a:extLst>
              <a:ext uri="{FF2B5EF4-FFF2-40B4-BE49-F238E27FC236}">
                <a16:creationId xmlns:a16="http://schemas.microsoft.com/office/drawing/2014/main" id="{DBECCFEF-6712-0184-0647-4647E5E456FF}"/>
              </a:ext>
            </a:extLst>
          </p:cNvPr>
          <p:cNvSpPr/>
          <p:nvPr/>
        </p:nvSpPr>
        <p:spPr>
          <a:xfrm>
            <a:off x="358775" y="6171466"/>
            <a:ext cx="10261900" cy="200055"/>
          </a:xfrm>
          <a:prstGeom prst="rect">
            <a:avLst/>
          </a:prstGeom>
        </p:spPr>
        <p:txBody>
          <a:bodyPr wrap="square" anchor="b">
            <a:spAutoFit/>
          </a:bodyPr>
          <a:lstStyle/>
          <a:p>
            <a:pPr lvl="0"/>
            <a:r>
              <a:rPr lang="en-SG" sz="700" dirty="0">
                <a:solidFill>
                  <a:schemeClr val="accent5"/>
                </a:solidFill>
              </a:rPr>
              <a:t>ADVANCE, ADVAGRAF-based Immunosuppression Regimen Examining New Onset Diabetes Mellitus in Kidney Transplant Recipients; DSA, donor-specific antibody; </a:t>
            </a:r>
            <a:r>
              <a:rPr lang="en-US" sz="700" dirty="0">
                <a:solidFill>
                  <a:schemeClr val="accent5"/>
                </a:solidFill>
              </a:rPr>
              <a:t>PR, prolonged-release</a:t>
            </a:r>
          </a:p>
        </p:txBody>
      </p:sp>
      <p:sp>
        <p:nvSpPr>
          <p:cNvPr id="9" name="Content Placeholder 2">
            <a:extLst>
              <a:ext uri="{FF2B5EF4-FFF2-40B4-BE49-F238E27FC236}">
                <a16:creationId xmlns:a16="http://schemas.microsoft.com/office/drawing/2014/main" id="{D0918C10-67E0-1BC1-CA0C-F597E86F5DEF}"/>
              </a:ext>
            </a:extLst>
          </p:cNvPr>
          <p:cNvSpPr txBox="1">
            <a:spLocks/>
          </p:cNvSpPr>
          <p:nvPr/>
        </p:nvSpPr>
        <p:spPr>
          <a:xfrm>
            <a:off x="696000" y="2180817"/>
            <a:ext cx="10800000" cy="589768"/>
          </a:xfrm>
          <a:prstGeom prst="rect">
            <a:avLst/>
          </a:prstGeom>
          <a:ln>
            <a:solidFill>
              <a:schemeClr val="accent1"/>
            </a:solidFill>
          </a:ln>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ru-RU" dirty="0"/>
              <a:t>Большинство эпизодов отторжения происходило ≤6 месяцев после трансплантации, при этом высокие показатели выживаемости без отторжения сохранялись на протяжении всего периода наблюдения </a:t>
            </a:r>
            <a:endParaRPr lang="en-US" dirty="0"/>
          </a:p>
        </p:txBody>
      </p:sp>
      <p:sp>
        <p:nvSpPr>
          <p:cNvPr id="12" name="Content Placeholder 2">
            <a:extLst>
              <a:ext uri="{FF2B5EF4-FFF2-40B4-BE49-F238E27FC236}">
                <a16:creationId xmlns:a16="http://schemas.microsoft.com/office/drawing/2014/main" id="{5B77766A-B9F6-84AA-3D79-3A2834833C8E}"/>
              </a:ext>
            </a:extLst>
          </p:cNvPr>
          <p:cNvSpPr txBox="1">
            <a:spLocks/>
          </p:cNvSpPr>
          <p:nvPr/>
        </p:nvSpPr>
        <p:spPr>
          <a:xfrm>
            <a:off x="696000" y="2921002"/>
            <a:ext cx="10800000" cy="442331"/>
          </a:xfrm>
          <a:prstGeom prst="rect">
            <a:avLst/>
          </a:prstGeom>
          <a:ln>
            <a:solidFill>
              <a:schemeClr val="accent1"/>
            </a:solidFill>
          </a:ln>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ru-RU" dirty="0"/>
              <a:t>Стабильная функция почек и низкая частота DSA на протяжении всего периода наблюдения </a:t>
            </a:r>
            <a:endParaRPr lang="en-US" dirty="0"/>
          </a:p>
        </p:txBody>
      </p:sp>
      <p:sp>
        <p:nvSpPr>
          <p:cNvPr id="13" name="Content Placeholder 2">
            <a:extLst>
              <a:ext uri="{FF2B5EF4-FFF2-40B4-BE49-F238E27FC236}">
                <a16:creationId xmlns:a16="http://schemas.microsoft.com/office/drawing/2014/main" id="{AAB3C82D-AB8E-2206-9A39-BB2D593C159E}"/>
              </a:ext>
            </a:extLst>
          </p:cNvPr>
          <p:cNvSpPr txBox="1">
            <a:spLocks/>
          </p:cNvSpPr>
          <p:nvPr/>
        </p:nvSpPr>
        <p:spPr>
          <a:xfrm>
            <a:off x="696000" y="3513750"/>
            <a:ext cx="10800000" cy="442331"/>
          </a:xfrm>
          <a:prstGeom prst="rect">
            <a:avLst/>
          </a:prstGeom>
          <a:ln>
            <a:solidFill>
              <a:schemeClr val="accent1"/>
            </a:solidFill>
          </a:ln>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ru-RU" dirty="0"/>
              <a:t>Профиль безопасности соответствует тому, о котором сообщалось в первичном исследовании ADVANCE, без выявления новых сигналов безопасности </a:t>
            </a:r>
            <a:endParaRPr lang="en-US" dirty="0"/>
          </a:p>
        </p:txBody>
      </p:sp>
      <p:sp>
        <p:nvSpPr>
          <p:cNvPr id="14" name="Content Placeholder 2">
            <a:extLst>
              <a:ext uri="{FF2B5EF4-FFF2-40B4-BE49-F238E27FC236}">
                <a16:creationId xmlns:a16="http://schemas.microsoft.com/office/drawing/2014/main" id="{C9916D32-9DEC-D941-B735-6F9A92DB7840}"/>
              </a:ext>
            </a:extLst>
          </p:cNvPr>
          <p:cNvSpPr txBox="1">
            <a:spLocks/>
          </p:cNvSpPr>
          <p:nvPr/>
        </p:nvSpPr>
        <p:spPr>
          <a:xfrm>
            <a:off x="696000" y="4106498"/>
            <a:ext cx="10800000" cy="442800"/>
          </a:xfrm>
          <a:prstGeom prst="rect">
            <a:avLst/>
          </a:prstGeom>
          <a:ln>
            <a:solidFill>
              <a:schemeClr val="accent1"/>
            </a:solidFill>
          </a:ln>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ru-RU" dirty="0"/>
              <a:t>Эффективность и безопасность были одинаковыми между группами лечения на протяжении всего периода наблюдения</a:t>
            </a:r>
            <a:endParaRPr lang="en-US" dirty="0"/>
          </a:p>
        </p:txBody>
      </p:sp>
      <p:sp>
        <p:nvSpPr>
          <p:cNvPr id="5" name="Slide Number Placeholder 5">
            <a:extLst>
              <a:ext uri="{FF2B5EF4-FFF2-40B4-BE49-F238E27FC236}">
                <a16:creationId xmlns:a16="http://schemas.microsoft.com/office/drawing/2014/main" id="{C4678F29-BA3C-DDFD-7781-D6252E490B97}"/>
              </a:ext>
            </a:extLst>
          </p:cNvPr>
          <p:cNvSpPr txBox="1">
            <a:spLocks/>
          </p:cNvSpPr>
          <p:nvPr/>
        </p:nvSpPr>
        <p:spPr>
          <a:xfrm>
            <a:off x="11053315" y="451455"/>
            <a:ext cx="910085" cy="685802"/>
          </a:xfrm>
          <a:prstGeom prst="rect">
            <a:avLst/>
          </a:prstGeom>
        </p:spPr>
        <p:txBody>
          <a:bodyPr vert="horz" lIns="91440" tIns="45720" rIns="91440" bIns="45720" rtlCol="0" anchor="ctr"/>
          <a:lstStyle>
            <a:defPPr>
              <a:defRPr lang="en-US"/>
            </a:defPPr>
            <a:lvl1pPr marL="0" algn="ctr" defTabSz="914400" rtl="0" eaLnBrk="1" latinLnBrk="0" hangingPunct="1">
              <a:defRPr lang="en-US" sz="1350" kern="1200" spc="-4" smtClean="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CE729F-CD65-4BB2-91EE-CC0EA66D8A8F}" type="slidenum">
              <a:rPr lang="en-SG" smtClean="0"/>
              <a:pPr/>
              <a:t>20</a:t>
            </a:fld>
            <a:endParaRPr lang="en-SG" dirty="0"/>
          </a:p>
        </p:txBody>
      </p:sp>
      <p:sp>
        <p:nvSpPr>
          <p:cNvPr id="6" name="TextBox 5">
            <a:extLst>
              <a:ext uri="{FF2B5EF4-FFF2-40B4-BE49-F238E27FC236}">
                <a16:creationId xmlns:a16="http://schemas.microsoft.com/office/drawing/2014/main" id="{E895E22C-A346-55E5-9249-6C2C5B9F93B4}"/>
              </a:ext>
            </a:extLst>
          </p:cNvPr>
          <p:cNvSpPr txBox="1"/>
          <p:nvPr/>
        </p:nvSpPr>
        <p:spPr>
          <a:xfrm>
            <a:off x="358775" y="6397200"/>
            <a:ext cx="6094476" cy="200055"/>
          </a:xfrm>
          <a:prstGeom prst="rect">
            <a:avLst/>
          </a:prstGeom>
          <a:noFill/>
        </p:spPr>
        <p:txBody>
          <a:bodyPr wrap="square">
            <a:spAutoFit/>
          </a:bodyPr>
          <a:lstStyle/>
          <a:p>
            <a:r>
              <a:rPr lang="en-US" sz="700" dirty="0" err="1">
                <a:solidFill>
                  <a:schemeClr val="accent5"/>
                </a:solidFill>
              </a:rPr>
              <a:t>Pernin</a:t>
            </a:r>
            <a:r>
              <a:rPr lang="en-US" sz="700" dirty="0">
                <a:solidFill>
                  <a:schemeClr val="accent5"/>
                </a:solidFill>
              </a:rPr>
              <a:t> V, et al. Transplantation Direct 2023;9: e1432. </a:t>
            </a:r>
            <a:endParaRPr lang="en-SG" sz="700" dirty="0">
              <a:solidFill>
                <a:schemeClr val="accent5"/>
              </a:solidFill>
            </a:endParaRPr>
          </a:p>
        </p:txBody>
      </p:sp>
      <p:grpSp>
        <p:nvGrpSpPr>
          <p:cNvPr id="11" name="Group 10">
            <a:extLst>
              <a:ext uri="{FF2B5EF4-FFF2-40B4-BE49-F238E27FC236}">
                <a16:creationId xmlns:a16="http://schemas.microsoft.com/office/drawing/2014/main" id="{9DECE52E-8F63-882F-1BED-6810CFA84B29}"/>
              </a:ext>
            </a:extLst>
          </p:cNvPr>
          <p:cNvGrpSpPr/>
          <p:nvPr/>
        </p:nvGrpSpPr>
        <p:grpSpPr>
          <a:xfrm>
            <a:off x="695999" y="4699715"/>
            <a:ext cx="10800001" cy="1224000"/>
            <a:chOff x="636587" y="4699715"/>
            <a:chExt cx="10800001" cy="1224000"/>
          </a:xfrm>
        </p:grpSpPr>
        <p:sp>
          <p:nvSpPr>
            <p:cNvPr id="4" name="Content Placeholder 2">
              <a:extLst>
                <a:ext uri="{FF2B5EF4-FFF2-40B4-BE49-F238E27FC236}">
                  <a16:creationId xmlns:a16="http://schemas.microsoft.com/office/drawing/2014/main" id="{2E3A8EB2-176A-089D-05A1-3F5BA2DEA2F7}"/>
                </a:ext>
              </a:extLst>
            </p:cNvPr>
            <p:cNvSpPr txBox="1">
              <a:spLocks/>
            </p:cNvSpPr>
            <p:nvPr/>
          </p:nvSpPr>
          <p:spPr>
            <a:xfrm>
              <a:off x="636587" y="4699715"/>
              <a:ext cx="10800001" cy="1224000"/>
            </a:xfrm>
            <a:prstGeom prst="roundRect">
              <a:avLst>
                <a:gd name="adj" fmla="val 0"/>
              </a:avLst>
            </a:prstGeom>
            <a:solidFill>
              <a:schemeClr val="accent1"/>
            </a:solidFill>
          </p:spPr>
          <p:txBody>
            <a:bodyPr vert="horz" lIns="91440" tIns="45720" rIns="91440" bIns="45720" rtlCol="0" anchor="ctr">
              <a:no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ts val="500"/>
                </a:spcBef>
              </a:pPr>
              <a:r>
                <a:rPr lang="ru-RU" b="1" dirty="0">
                  <a:solidFill>
                    <a:schemeClr val="bg1"/>
                  </a:solidFill>
                </a:rPr>
                <a:t>Клиническое значение
</a:t>
              </a:r>
              <a:r>
                <a:rPr lang="ru-RU" dirty="0">
                  <a:solidFill>
                    <a:schemeClr val="bg1"/>
                  </a:solidFill>
                </a:rPr>
                <a:t>Результаты этого 5-летнего наблюдения позволяют предположить, что такролимус пролонгированного 	действия в сочетании со схемой минимизации кортикостероидов подходит для использования в клинической практике</a:t>
              </a:r>
              <a:endParaRPr lang="en-US" b="1" dirty="0">
                <a:solidFill>
                  <a:schemeClr val="bg1"/>
                </a:solidFill>
              </a:endParaRPr>
            </a:p>
          </p:txBody>
        </p:sp>
        <p:sp>
          <p:nvSpPr>
            <p:cNvPr id="10" name="Triangle 9">
              <a:extLst>
                <a:ext uri="{FF2B5EF4-FFF2-40B4-BE49-F238E27FC236}">
                  <a16:creationId xmlns:a16="http://schemas.microsoft.com/office/drawing/2014/main" id="{CA6E936E-2D44-430B-D0ED-E25204BF6BC0}"/>
                </a:ext>
              </a:extLst>
            </p:cNvPr>
            <p:cNvSpPr/>
            <p:nvPr/>
          </p:nvSpPr>
          <p:spPr>
            <a:xfrm rot="5400000">
              <a:off x="204588" y="5131715"/>
              <a:ext cx="1224000" cy="360000"/>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Прямоугольник 14">
            <a:extLst>
              <a:ext uri="{FF2B5EF4-FFF2-40B4-BE49-F238E27FC236}">
                <a16:creationId xmlns:a16="http://schemas.microsoft.com/office/drawing/2014/main" id="{FB9585D7-2983-496A-800B-1DC0EC0A8C4A}"/>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4297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906CD7A-9743-413A-8430-74ED89B0A47A}"/>
              </a:ext>
            </a:extLst>
          </p:cNvPr>
          <p:cNvSpPr>
            <a:spLocks noGrp="1"/>
          </p:cNvSpPr>
          <p:nvPr>
            <p:ph type="title"/>
          </p:nvPr>
        </p:nvSpPr>
        <p:spPr/>
        <p:txBody>
          <a:bodyPr/>
          <a:lstStyle/>
          <a:p>
            <a:r>
              <a:rPr lang="ru-RU" sz="2400" cap="none" dirty="0"/>
              <a:t>ПРЕДЫДУЩИЙ ЭТАП ИССЛЕДОВАНИЯ И ОБОСНОВАНИЕ</a:t>
            </a:r>
            <a:endParaRPr lang="en-US" sz="2400" cap="none" dirty="0"/>
          </a:p>
        </p:txBody>
      </p:sp>
      <p:sp>
        <p:nvSpPr>
          <p:cNvPr id="2" name="Content Placeholder 1">
            <a:extLst>
              <a:ext uri="{FF2B5EF4-FFF2-40B4-BE49-F238E27FC236}">
                <a16:creationId xmlns:a16="http://schemas.microsoft.com/office/drawing/2014/main" id="{64A20847-F492-48B2-AEBA-61642C39685E}"/>
              </a:ext>
            </a:extLst>
          </p:cNvPr>
          <p:cNvSpPr>
            <a:spLocks noGrp="1"/>
          </p:cNvSpPr>
          <p:nvPr>
            <p:ph idx="1"/>
          </p:nvPr>
        </p:nvSpPr>
        <p:spPr>
          <a:xfrm>
            <a:off x="293687" y="1102099"/>
            <a:ext cx="11604625" cy="4675973"/>
          </a:xfrm>
        </p:spPr>
        <p:txBody>
          <a:bodyPr/>
          <a:lstStyle/>
          <a:p>
            <a:pPr marL="285750" marR="0" lvl="0" indent="-285750"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ru-RU" sz="2000" i="0" u="none" strike="noStrike" kern="1200" cap="none" spc="0" normalizeH="0" baseline="0" noProof="0" dirty="0">
                <a:ln>
                  <a:noFill/>
                </a:ln>
                <a:solidFill>
                  <a:srgbClr val="4C4D4F"/>
                </a:solidFill>
                <a:effectLst/>
                <a:uLnTx/>
                <a:uFillTx/>
                <a:latin typeface="Arial"/>
                <a:ea typeface="+mn-ea"/>
                <a:cs typeface="+mn-cs"/>
              </a:rPr>
              <a:t>Такролимус с пролонгированным действием (</a:t>
            </a:r>
            <a:r>
              <a:rPr kumimoji="0" lang="en-US" sz="2000" i="0" u="none" strike="noStrike" kern="1200" cap="none" spc="0" normalizeH="0" baseline="0" noProof="0" dirty="0">
                <a:ln>
                  <a:noFill/>
                </a:ln>
                <a:solidFill>
                  <a:srgbClr val="4C4D4F"/>
                </a:solidFill>
                <a:effectLst/>
                <a:uLnTx/>
                <a:uFillTx/>
                <a:latin typeface="Arial"/>
                <a:ea typeface="+mn-ea"/>
                <a:cs typeface="+mn-cs"/>
              </a:rPr>
              <a:t>PR</a:t>
            </a:r>
            <a:r>
              <a:rPr kumimoji="0" lang="ru-RU" sz="2000" i="0" u="none" strike="noStrike" kern="1200" cap="none" spc="0" normalizeH="0" baseline="0" noProof="0" dirty="0">
                <a:ln>
                  <a:noFill/>
                </a:ln>
                <a:solidFill>
                  <a:srgbClr val="4C4D4F"/>
                </a:solidFill>
                <a:effectLst/>
                <a:uLnTx/>
                <a:uFillTx/>
                <a:latin typeface="Arial"/>
                <a:ea typeface="+mn-ea"/>
                <a:cs typeface="+mn-cs"/>
              </a:rPr>
              <a:t>) продемонстрировал сравнимые результаты краткосрочной выживаемости и профиль безопасности, аналогичный</a:t>
            </a:r>
            <a:r>
              <a:rPr lang="en-US" sz="2000" dirty="0">
                <a:solidFill>
                  <a:srgbClr val="4C4D4F"/>
                </a:solidFill>
                <a:latin typeface="Arial"/>
                <a:cs typeface="+mn-cs"/>
              </a:rPr>
              <a:t> </a:t>
            </a:r>
            <a:r>
              <a:rPr lang="ru-RU" sz="2000" dirty="0">
                <a:solidFill>
                  <a:srgbClr val="4C4D4F"/>
                </a:solidFill>
                <a:latin typeface="Arial"/>
                <a:cs typeface="+mn-cs"/>
              </a:rPr>
              <a:t>обычному</a:t>
            </a:r>
            <a:r>
              <a:rPr kumimoji="0" lang="ru-RU" sz="2000" i="0" u="none" strike="noStrike" kern="1200" cap="none" spc="0" normalizeH="0" baseline="0" noProof="0" dirty="0">
                <a:ln>
                  <a:noFill/>
                </a:ln>
                <a:solidFill>
                  <a:srgbClr val="4C4D4F"/>
                </a:solidFill>
                <a:effectLst/>
                <a:uLnTx/>
                <a:uFillTx/>
                <a:latin typeface="Arial"/>
                <a:ea typeface="+mn-ea"/>
                <a:cs typeface="+mn-cs"/>
              </a:rPr>
              <a:t> </a:t>
            </a:r>
            <a:r>
              <a:rPr kumimoji="0" lang="ru-RU" sz="2000" i="0" u="none" strike="noStrike" kern="1200" cap="none" spc="0" normalizeH="0" baseline="0" noProof="0" dirty="0" err="1">
                <a:ln>
                  <a:noFill/>
                </a:ln>
                <a:solidFill>
                  <a:srgbClr val="4C4D4F"/>
                </a:solidFill>
                <a:effectLst/>
                <a:uLnTx/>
                <a:uFillTx/>
                <a:latin typeface="Arial"/>
                <a:ea typeface="+mn-ea"/>
                <a:cs typeface="+mn-cs"/>
              </a:rPr>
              <a:t>такролимусу</a:t>
            </a:r>
            <a:r>
              <a:rPr kumimoji="0" lang="ru-RU" sz="2000" i="0" u="none" strike="noStrike" kern="1200" cap="none" spc="0" normalizeH="0" baseline="0" noProof="0" dirty="0">
                <a:ln>
                  <a:noFill/>
                </a:ln>
                <a:solidFill>
                  <a:srgbClr val="4C4D4F"/>
                </a:solidFill>
                <a:effectLst/>
                <a:uLnTx/>
                <a:uFillTx/>
                <a:latin typeface="Arial"/>
                <a:ea typeface="+mn-ea"/>
                <a:cs typeface="+mn-cs"/>
              </a:rPr>
              <a:t>(IR)</a:t>
            </a:r>
            <a:r>
              <a:rPr kumimoji="0" lang="en-US" sz="2000" i="0" u="none" strike="noStrike" kern="1200" cap="none" spc="0" normalizeH="0" baseline="0" noProof="0" dirty="0">
                <a:ln>
                  <a:noFill/>
                </a:ln>
                <a:solidFill>
                  <a:srgbClr val="4C4D4F"/>
                </a:solidFill>
                <a:effectLst/>
                <a:uLnTx/>
                <a:uFillTx/>
                <a:latin typeface="Arial"/>
                <a:ea typeface="+mn-ea"/>
                <a:cs typeface="+mn-cs"/>
              </a:rPr>
              <a:t>.</a:t>
            </a:r>
            <a:r>
              <a:rPr kumimoji="0" lang="en-US" sz="2000" i="0" u="none" strike="noStrike" kern="1200" cap="none" spc="0" normalizeH="0" baseline="30000" noProof="0" dirty="0">
                <a:ln>
                  <a:noFill/>
                </a:ln>
                <a:solidFill>
                  <a:srgbClr val="4C4D4F"/>
                </a:solidFill>
                <a:effectLst/>
                <a:uLnTx/>
                <a:uFillTx/>
                <a:latin typeface="Arial"/>
                <a:ea typeface="+mn-ea"/>
                <a:cs typeface="+mn-cs"/>
              </a:rPr>
              <a:t>1-4</a:t>
            </a:r>
          </a:p>
          <a:p>
            <a:pPr marL="285750" marR="0" lvl="0" indent="-285750"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ru-RU" sz="2000" i="0" u="none" strike="noStrike" kern="1200" cap="none" spc="0" normalizeH="0" baseline="0" noProof="0" dirty="0" err="1">
                <a:ln>
                  <a:noFill/>
                </a:ln>
                <a:solidFill>
                  <a:srgbClr val="4C4D4F"/>
                </a:solidFill>
                <a:effectLst/>
                <a:uLnTx/>
                <a:uFillTx/>
                <a:latin typeface="Arial"/>
                <a:ea typeface="+mn-ea"/>
                <a:cs typeface="+mn-cs"/>
              </a:rPr>
              <a:t>Адваграф</a:t>
            </a:r>
            <a:r>
              <a:rPr kumimoji="0" lang="ru-RU" sz="2000" i="0" u="none" strike="noStrike" kern="1200" cap="none" spc="0" normalizeH="0" baseline="0" noProof="0" dirty="0">
                <a:ln>
                  <a:noFill/>
                </a:ln>
                <a:solidFill>
                  <a:srgbClr val="4C4D4F"/>
                </a:solidFill>
                <a:effectLst/>
                <a:uLnTx/>
                <a:uFillTx/>
                <a:latin typeface="Arial"/>
                <a:ea typeface="+mn-ea"/>
                <a:cs typeface="+mn-cs"/>
              </a:rPr>
              <a:t> снижает вариабельность концентрации </a:t>
            </a:r>
            <a:r>
              <a:rPr kumimoji="0" lang="ru-RU" sz="2000" i="0" u="none" strike="noStrike" kern="1200" cap="none" spc="0" normalizeH="0" baseline="0" noProof="0" dirty="0" err="1">
                <a:ln>
                  <a:noFill/>
                </a:ln>
                <a:solidFill>
                  <a:srgbClr val="4C4D4F"/>
                </a:solidFill>
                <a:effectLst/>
                <a:uLnTx/>
                <a:uFillTx/>
                <a:latin typeface="Arial"/>
                <a:ea typeface="+mn-ea"/>
                <a:cs typeface="+mn-cs"/>
              </a:rPr>
              <a:t>такролимуса</a:t>
            </a:r>
            <a:r>
              <a:rPr kumimoji="0" lang="ru-RU" sz="2000" i="0" u="none" strike="noStrike" kern="1200" cap="none" spc="0" normalizeH="0" baseline="0" noProof="0" dirty="0">
                <a:ln>
                  <a:noFill/>
                </a:ln>
                <a:solidFill>
                  <a:srgbClr val="4C4D4F"/>
                </a:solidFill>
                <a:effectLst/>
                <a:uLnTx/>
                <a:uFillTx/>
                <a:latin typeface="Arial"/>
                <a:ea typeface="+mn-ea"/>
                <a:cs typeface="+mn-cs"/>
              </a:rPr>
              <a:t> у каждого пациента и улучшает приверженность по сравнению с обычным </a:t>
            </a:r>
            <a:r>
              <a:rPr kumimoji="0" lang="ru-RU" sz="2000" i="0" u="none" strike="noStrike" kern="1200" cap="none" spc="0" normalizeH="0" baseline="0" noProof="0" dirty="0" err="1">
                <a:ln>
                  <a:noFill/>
                </a:ln>
                <a:solidFill>
                  <a:srgbClr val="4C4D4F"/>
                </a:solidFill>
                <a:effectLst/>
                <a:uLnTx/>
                <a:uFillTx/>
                <a:latin typeface="Arial"/>
                <a:ea typeface="+mn-ea"/>
                <a:cs typeface="+mn-cs"/>
              </a:rPr>
              <a:t>такролимусом</a:t>
            </a:r>
            <a:r>
              <a:rPr kumimoji="0" lang="ru-RU" sz="2000" i="0" u="none" strike="noStrike" kern="1200" cap="none" spc="0" normalizeH="0" baseline="0" noProof="0" dirty="0">
                <a:ln>
                  <a:noFill/>
                </a:ln>
                <a:solidFill>
                  <a:srgbClr val="4C4D4F"/>
                </a:solidFill>
                <a:effectLst/>
                <a:uLnTx/>
                <a:uFillTx/>
                <a:latin typeface="Arial"/>
                <a:ea typeface="+mn-ea"/>
                <a:cs typeface="+mn-cs"/>
              </a:rPr>
              <a:t>, что потенциально может привести к лучшим долгосрочным результатам трансплантации</a:t>
            </a:r>
            <a:r>
              <a:rPr kumimoji="0" lang="en-US" sz="2000" i="0" u="none" strike="noStrike" kern="1200" cap="none" spc="0" normalizeH="0" baseline="0" noProof="0" dirty="0">
                <a:ln>
                  <a:noFill/>
                </a:ln>
                <a:solidFill>
                  <a:srgbClr val="4C4D4F"/>
                </a:solidFill>
                <a:effectLst/>
                <a:uLnTx/>
                <a:uFillTx/>
                <a:latin typeface="Arial"/>
                <a:ea typeface="+mn-ea"/>
                <a:cs typeface="+mn-cs"/>
              </a:rPr>
              <a:t>.</a:t>
            </a:r>
            <a:r>
              <a:rPr kumimoji="0" lang="en-US" sz="2000" i="0" u="none" strike="noStrike" kern="1200" cap="none" spc="0" normalizeH="0" baseline="30000" noProof="0" dirty="0">
                <a:ln>
                  <a:noFill/>
                </a:ln>
                <a:solidFill>
                  <a:srgbClr val="4C4D4F"/>
                </a:solidFill>
                <a:effectLst/>
                <a:uLnTx/>
                <a:uFillTx/>
                <a:latin typeface="Arial"/>
                <a:ea typeface="+mn-ea"/>
                <a:cs typeface="+mn-cs"/>
              </a:rPr>
              <a:t>5-7</a:t>
            </a:r>
            <a:endParaRPr kumimoji="0" lang="en-US" sz="2000" i="0" u="none" strike="noStrike" kern="1200" cap="none" spc="0" normalizeH="0" baseline="0" noProof="0" dirty="0">
              <a:ln>
                <a:noFill/>
              </a:ln>
              <a:solidFill>
                <a:srgbClr val="4C4D4F"/>
              </a:solidFill>
              <a:effectLst/>
              <a:uLnTx/>
              <a:uFillTx/>
              <a:latin typeface="Arial"/>
              <a:ea typeface="+mn-ea"/>
              <a:cs typeface="+mn-cs"/>
            </a:endParaRPr>
          </a:p>
          <a:p>
            <a:pPr marL="285750" marR="0" lvl="0" indent="-285750"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i="0" u="none" strike="noStrike" kern="1200" cap="none" spc="0" normalizeH="0" baseline="0" noProof="0" dirty="0" err="1">
                <a:ln>
                  <a:noFill/>
                </a:ln>
                <a:solidFill>
                  <a:srgbClr val="4C4D4F"/>
                </a:solidFill>
                <a:effectLst/>
                <a:uLnTx/>
                <a:uFillTx/>
                <a:latin typeface="Arial"/>
                <a:ea typeface="+mn-ea"/>
                <a:cs typeface="+mn-cs"/>
              </a:rPr>
              <a:t>ADVANCE</a:t>
            </a:r>
            <a:r>
              <a:rPr kumimoji="0" lang="en-US" sz="2000" i="0" u="none" strike="noStrike" kern="1200" cap="none" spc="0" normalizeH="0" baseline="30000" noProof="0" dirty="0" err="1">
                <a:ln>
                  <a:noFill/>
                </a:ln>
                <a:solidFill>
                  <a:srgbClr val="4C4D4F"/>
                </a:solidFill>
                <a:effectLst/>
                <a:uLnTx/>
                <a:uFillTx/>
                <a:latin typeface="Arial"/>
                <a:ea typeface="+mn-ea"/>
                <a:cs typeface="+mn-cs"/>
              </a:rPr>
              <a:t>a</a:t>
            </a:r>
            <a:r>
              <a:rPr kumimoji="0" lang="en-US" sz="2000" i="0" u="none" strike="noStrike" kern="1200" cap="none" spc="0" normalizeH="0" baseline="0" noProof="0" dirty="0">
                <a:ln>
                  <a:noFill/>
                </a:ln>
                <a:solidFill>
                  <a:srgbClr val="4C4D4F"/>
                </a:solidFill>
                <a:effectLst/>
                <a:uLnTx/>
                <a:uFillTx/>
                <a:latin typeface="Arial"/>
                <a:ea typeface="+mn-ea"/>
                <a:cs typeface="+mn-cs"/>
              </a:rPr>
              <a:t> </a:t>
            </a:r>
            <a:r>
              <a:rPr kumimoji="0" lang="ru-RU" sz="2000" i="0" u="none" strike="noStrike" kern="1200" cap="none" spc="0" normalizeH="0" baseline="0" noProof="0" dirty="0">
                <a:ln>
                  <a:noFill/>
                </a:ln>
                <a:solidFill>
                  <a:srgbClr val="4C4D4F"/>
                </a:solidFill>
                <a:effectLst/>
                <a:uLnTx/>
                <a:uFillTx/>
                <a:latin typeface="Arial"/>
                <a:ea typeface="+mn-ea"/>
                <a:cs typeface="+mn-cs"/>
              </a:rPr>
              <a:t>многоцентровое, </a:t>
            </a:r>
            <a:r>
              <a:rPr kumimoji="0" lang="ru-RU" sz="2000" i="0" u="none" strike="noStrike" kern="1200" cap="none" spc="0" normalizeH="0" baseline="0" noProof="0" dirty="0" err="1">
                <a:ln>
                  <a:noFill/>
                </a:ln>
                <a:solidFill>
                  <a:srgbClr val="4C4D4F"/>
                </a:solidFill>
                <a:effectLst/>
                <a:uLnTx/>
                <a:uFillTx/>
                <a:latin typeface="Arial"/>
                <a:ea typeface="+mn-ea"/>
                <a:cs typeface="+mn-cs"/>
              </a:rPr>
              <a:t>проспективно</a:t>
            </a:r>
            <a:r>
              <a:rPr lang="ru-RU" sz="2000" dirty="0">
                <a:solidFill>
                  <a:srgbClr val="4C4D4F"/>
                </a:solidFill>
                <a:latin typeface="Arial"/>
                <a:cs typeface="+mn-cs"/>
              </a:rPr>
              <a:t>е, </a:t>
            </a:r>
            <a:r>
              <a:rPr kumimoji="0" lang="ru-RU" sz="2000" i="0" u="none" strike="noStrike" kern="1200" cap="none" spc="0" normalizeH="0" baseline="0" noProof="0" dirty="0">
                <a:ln>
                  <a:noFill/>
                </a:ln>
                <a:solidFill>
                  <a:srgbClr val="4C4D4F"/>
                </a:solidFill>
                <a:effectLst/>
                <a:uLnTx/>
                <a:uFillTx/>
                <a:latin typeface="Arial"/>
                <a:ea typeface="+mn-ea"/>
                <a:cs typeface="+mn-cs"/>
              </a:rPr>
              <a:t>рандомизированное, открытое, 24-недельное исследование 4 фазы, проведенное у 1081 пациента с трансплантацией почки de </a:t>
            </a:r>
            <a:r>
              <a:rPr kumimoji="0" lang="ru-RU" sz="2000" i="0" u="none" strike="noStrike" kern="1200" cap="none" spc="0" normalizeH="0" baseline="0" noProof="0" dirty="0" err="1">
                <a:ln>
                  <a:noFill/>
                </a:ln>
                <a:solidFill>
                  <a:srgbClr val="4C4D4F"/>
                </a:solidFill>
                <a:effectLst/>
                <a:uLnTx/>
                <a:uFillTx/>
                <a:latin typeface="Arial"/>
                <a:ea typeface="+mn-ea"/>
                <a:cs typeface="+mn-cs"/>
              </a:rPr>
              <a:t>novo</a:t>
            </a:r>
            <a:r>
              <a:rPr kumimoji="0" lang="ru-RU" sz="2000" i="0" u="none" strike="noStrike" kern="1200" cap="none" spc="0" normalizeH="0" baseline="0" noProof="0" dirty="0">
                <a:ln>
                  <a:noFill/>
                </a:ln>
                <a:solidFill>
                  <a:srgbClr val="4C4D4F"/>
                </a:solidFill>
                <a:effectLst/>
                <a:uLnTx/>
                <a:uFillTx/>
                <a:latin typeface="Arial"/>
                <a:ea typeface="+mn-ea"/>
                <a:cs typeface="+mn-cs"/>
              </a:rPr>
              <a:t>, получавших </a:t>
            </a:r>
            <a:r>
              <a:rPr lang="ru-RU" sz="2000" dirty="0">
                <a:solidFill>
                  <a:srgbClr val="4C4D4F"/>
                </a:solidFill>
                <a:latin typeface="Arial"/>
                <a:cs typeface="+mn-cs"/>
              </a:rPr>
              <a:t>А</a:t>
            </a:r>
            <a:r>
              <a:rPr kumimoji="0" lang="ru-RU" sz="2000" i="0" u="none" strike="noStrike" kern="1200" cap="none" spc="0" normalizeH="0" baseline="0" noProof="0" dirty="0" err="1">
                <a:ln>
                  <a:noFill/>
                </a:ln>
                <a:solidFill>
                  <a:srgbClr val="4C4D4F"/>
                </a:solidFill>
                <a:effectLst/>
                <a:uLnTx/>
                <a:uFillTx/>
                <a:latin typeface="Arial"/>
                <a:ea typeface="+mn-ea"/>
                <a:cs typeface="+mn-cs"/>
              </a:rPr>
              <a:t>дваграф</a:t>
            </a:r>
            <a:r>
              <a:rPr kumimoji="0" lang="ru-RU" sz="2000" i="0" u="none" strike="noStrike" kern="1200" cap="none" spc="0" normalizeH="0" baseline="0" noProof="0" dirty="0">
                <a:ln>
                  <a:noFill/>
                </a:ln>
                <a:solidFill>
                  <a:srgbClr val="4C4D4F"/>
                </a:solidFill>
                <a:effectLst/>
                <a:uLnTx/>
                <a:uFillTx/>
                <a:latin typeface="Arial"/>
                <a:ea typeface="+mn-ea"/>
                <a:cs typeface="+mn-cs"/>
              </a:rPr>
              <a:t>.</a:t>
            </a:r>
            <a:r>
              <a:rPr lang="en-US" sz="2000" baseline="30000" dirty="0">
                <a:solidFill>
                  <a:srgbClr val="4C4D4F"/>
                </a:solidFill>
                <a:latin typeface="Arial"/>
                <a:cs typeface="+mn-cs"/>
              </a:rPr>
              <a:t>8</a:t>
            </a:r>
            <a:r>
              <a:rPr kumimoji="0" lang="en-US" sz="2000" i="0" u="none" strike="noStrike" kern="1200" cap="none" spc="0" normalizeH="0" baseline="0" noProof="0" dirty="0">
                <a:ln>
                  <a:noFill/>
                </a:ln>
                <a:solidFill>
                  <a:srgbClr val="4C4D4F"/>
                </a:solidFill>
                <a:effectLst/>
                <a:uLnTx/>
                <a:uFillTx/>
                <a:latin typeface="Arial"/>
                <a:ea typeface="+mn-ea"/>
                <a:cs typeface="+mn-cs"/>
              </a:rPr>
              <a:t> </a:t>
            </a:r>
          </a:p>
          <a:p>
            <a:pPr marL="720000" lvl="1" indent="-285750" defTabSz="914400">
              <a:lnSpc>
                <a:spcPct val="100000"/>
              </a:lnSpc>
              <a:spcBef>
                <a:spcPts val="600"/>
              </a:spcBef>
              <a:spcAft>
                <a:spcPts val="600"/>
              </a:spcAft>
              <a:buFont typeface="Arial" panose="020B0604020202020204" pitchFamily="34" charset="0"/>
              <a:buChar char="•"/>
              <a:defRPr/>
            </a:pPr>
            <a:r>
              <a:rPr kumimoji="0" lang="ru-RU" sz="1800" i="0" u="none" strike="noStrike" kern="1200" cap="none" spc="0" normalizeH="0" baseline="0" noProof="0" dirty="0">
                <a:ln>
                  <a:noFill/>
                </a:ln>
                <a:solidFill>
                  <a:srgbClr val="4C4D4F"/>
                </a:solidFill>
                <a:effectLst/>
                <a:uLnTx/>
                <a:uFillTx/>
                <a:latin typeface="Arial"/>
                <a:ea typeface="+mn-ea"/>
                <a:cs typeface="+mn-cs"/>
              </a:rPr>
              <a:t>В нем изучалась потенциальная разница в частоте возникновения </a:t>
            </a:r>
            <a:r>
              <a:rPr kumimoji="0" lang="ru-RU" sz="1800" i="0" u="none" strike="noStrike" kern="1200" cap="none" spc="0" normalizeH="0" baseline="0" noProof="0" dirty="0" err="1">
                <a:ln>
                  <a:noFill/>
                </a:ln>
                <a:solidFill>
                  <a:srgbClr val="4C4D4F"/>
                </a:solidFill>
                <a:effectLst/>
                <a:uLnTx/>
                <a:uFillTx/>
                <a:latin typeface="Arial"/>
                <a:ea typeface="+mn-ea"/>
                <a:cs typeface="+mn-cs"/>
              </a:rPr>
              <a:t>посттрансплантационного</a:t>
            </a:r>
            <a:r>
              <a:rPr kumimoji="0" lang="ru-RU" sz="1800" i="0" u="none" strike="noStrike" kern="1200" cap="none" spc="0" normalizeH="0" baseline="0" noProof="0" dirty="0">
                <a:ln>
                  <a:noFill/>
                </a:ln>
                <a:solidFill>
                  <a:srgbClr val="4C4D4F"/>
                </a:solidFill>
                <a:effectLst/>
                <a:uLnTx/>
                <a:uFillTx/>
                <a:latin typeface="Arial"/>
                <a:ea typeface="+mn-ea"/>
                <a:cs typeface="+mn-cs"/>
              </a:rPr>
              <a:t> диабета в группах с послеоперационным назначением стероидов или без их назначения (группа 1 в сравнении с группой 2).</a:t>
            </a:r>
            <a:r>
              <a:rPr lang="en-US" sz="1800" baseline="30000" dirty="0">
                <a:solidFill>
                  <a:srgbClr val="4C4D4F"/>
                </a:solidFill>
                <a:latin typeface="Arial"/>
                <a:cs typeface="+mn-cs"/>
              </a:rPr>
              <a:t>8</a:t>
            </a:r>
          </a:p>
          <a:p>
            <a:pPr marL="285750" marR="0" lvl="0" indent="-285750"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ru-RU" sz="2000" dirty="0">
                <a:solidFill>
                  <a:srgbClr val="4C4D4F"/>
                </a:solidFill>
                <a:latin typeface="Arial"/>
                <a:cs typeface="+mn-cs"/>
              </a:rPr>
              <a:t>В текущей публикации оценивались долгосрочные клинические исходы среди участников исследования ADVANCE в 5-летнем последующем исследовании</a:t>
            </a:r>
            <a:r>
              <a:rPr lang="en-US" sz="2000" dirty="0">
                <a:solidFill>
                  <a:srgbClr val="4C4D4F"/>
                </a:solidFill>
                <a:latin typeface="Arial"/>
                <a:cs typeface="+mn-cs"/>
              </a:rPr>
              <a:t>.</a:t>
            </a:r>
            <a:r>
              <a:rPr lang="en-US" sz="2000" baseline="30000" dirty="0">
                <a:solidFill>
                  <a:srgbClr val="4C4D4F"/>
                </a:solidFill>
                <a:latin typeface="Arial"/>
                <a:cs typeface="+mn-cs"/>
              </a:rPr>
              <a:t>b,9</a:t>
            </a:r>
          </a:p>
          <a:p>
            <a:pPr marL="285750" marR="0" lvl="0" indent="-285750"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2000" baseline="30000" dirty="0">
              <a:solidFill>
                <a:srgbClr val="4C4D4F"/>
              </a:solidFill>
              <a:latin typeface="Arial"/>
              <a:cs typeface="+mn-cs"/>
            </a:endParaRPr>
          </a:p>
          <a:p>
            <a:pPr marL="285750" marR="0" lvl="0" indent="-285750"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i="0" u="none" strike="noStrike" kern="1200" cap="none" spc="0" normalizeH="0" baseline="30000" noProof="0" dirty="0">
              <a:ln>
                <a:noFill/>
              </a:ln>
              <a:solidFill>
                <a:srgbClr val="4C4D4F"/>
              </a:solidFill>
              <a:effectLst/>
              <a:uLnTx/>
              <a:uFillTx/>
              <a:latin typeface="Arial"/>
              <a:ea typeface="+mn-ea"/>
              <a:cs typeface="+mn-cs"/>
            </a:endParaRPr>
          </a:p>
          <a:p>
            <a:pPr marL="285750" marR="0" lvl="0" indent="-285750"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i="0" u="none" strike="noStrike" kern="1200" cap="none" spc="0" normalizeH="0" baseline="30000" noProof="0" dirty="0">
              <a:ln>
                <a:noFill/>
              </a:ln>
              <a:solidFill>
                <a:srgbClr val="4C4D4F"/>
              </a:solidFill>
              <a:effectLst/>
              <a:uLnTx/>
              <a:uFillTx/>
              <a:latin typeface="Arial"/>
              <a:ea typeface="+mn-ea"/>
              <a:cs typeface="+mn-cs"/>
            </a:endParaRPr>
          </a:p>
          <a:p>
            <a:pPr marL="285750" indent="-285750">
              <a:buFont typeface="Arial" panose="020B0604020202020204" pitchFamily="34" charset="0"/>
              <a:buChar char="•"/>
            </a:pPr>
            <a:endParaRPr lang="en-GB" sz="1800" dirty="0"/>
          </a:p>
        </p:txBody>
      </p:sp>
      <p:sp>
        <p:nvSpPr>
          <p:cNvPr id="24" name="Content Placeholder 2">
            <a:extLst>
              <a:ext uri="{FF2B5EF4-FFF2-40B4-BE49-F238E27FC236}">
                <a16:creationId xmlns:a16="http://schemas.microsoft.com/office/drawing/2014/main" id="{E00ADA77-15EF-49C9-8B0B-0179DD30FC4F}"/>
              </a:ext>
            </a:extLst>
          </p:cNvPr>
          <p:cNvSpPr txBox="1">
            <a:spLocks/>
          </p:cNvSpPr>
          <p:nvPr/>
        </p:nvSpPr>
        <p:spPr>
          <a:xfrm>
            <a:off x="358777" y="1371602"/>
            <a:ext cx="8047804" cy="4675973"/>
          </a:xfrm>
          <a:prstGeom prst="rect">
            <a:avLst/>
          </a:prstGeom>
        </p:spPr>
        <p:txBody>
          <a:bodyPr vert="horz" lIns="91440" tIns="45720" rIns="91440" bIns="45720" rtlCol="0">
            <a:no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marR="0" lvl="0" indent="-285750" algn="l" defTabSz="685800" rtl="0" eaLnBrk="1" fontAlgn="auto" latinLnBrk="0" hangingPunct="1">
              <a:lnSpc>
                <a:spcPct val="11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4C4D4F"/>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07AA4DE5-F9CE-8AA2-D9BA-35EF829F86B1}"/>
              </a:ext>
            </a:extLst>
          </p:cNvPr>
          <p:cNvSpPr/>
          <p:nvPr/>
        </p:nvSpPr>
        <p:spPr>
          <a:xfrm>
            <a:off x="360000" y="6398354"/>
            <a:ext cx="10228752" cy="415498"/>
          </a:xfrm>
          <a:prstGeom prst="rect">
            <a:avLst/>
          </a:prstGeom>
        </p:spPr>
        <p:txBody>
          <a:bodyPr wrap="square">
            <a:spAutoFit/>
          </a:bodyPr>
          <a:lstStyle/>
          <a:p>
            <a:r>
              <a:rPr lang="en-US" sz="700" dirty="0">
                <a:solidFill>
                  <a:schemeClr val="accent5"/>
                </a:solidFill>
              </a:rPr>
              <a:t>1. Silva TH Jr, et al. Transplantation. 2014;97:636–641. 2. Krämer BK, et al. Am J Transplant. 2010;10:2632–2643. 3. Tsuchiya T, et al. Transplantation. 2013;96:198–204. 4. Albano L, et al. Transplantation. 2013;96:897–903. 5. Kuypers DRJ, et al; ADMIRAD Study Team. Transplantation. 2013;95:333–340. 6. Wu M-J, et al. Transplantation. 2011;92:648–652. 7. </a:t>
            </a:r>
            <a:r>
              <a:rPr lang="en-US" sz="700" dirty="0" err="1">
                <a:solidFill>
                  <a:schemeClr val="accent5"/>
                </a:solidFill>
              </a:rPr>
              <a:t>Stifft</a:t>
            </a:r>
            <a:r>
              <a:rPr lang="en-US" sz="700" dirty="0">
                <a:solidFill>
                  <a:schemeClr val="accent5"/>
                </a:solidFill>
              </a:rPr>
              <a:t> F, et al. Transplantation. 2014;97:775–780. 8</a:t>
            </a:r>
            <a:r>
              <a:rPr kumimoji="0" lang="en-US" sz="700" b="0" i="0" u="none" strike="noStrike" kern="1200" cap="none" spc="0" normalizeH="0" baseline="0" noProof="0" dirty="0">
                <a:ln>
                  <a:noFill/>
                </a:ln>
                <a:solidFill>
                  <a:srgbClr val="A7A9AC"/>
                </a:solidFill>
                <a:effectLst/>
                <a:uLnTx/>
                <a:uFillTx/>
                <a:latin typeface="Arial"/>
                <a:ea typeface="+mn-ea"/>
                <a:cs typeface="+mn-cs"/>
              </a:rPr>
              <a:t>. Mourad G, et al; Transplantation. 2017;101:1924–1934. 9. </a:t>
            </a:r>
            <a:r>
              <a:rPr kumimoji="0" lang="en-US" sz="700" b="0" i="0" u="none" strike="noStrike" kern="1200" cap="none" spc="0" normalizeH="0" baseline="0" noProof="0" dirty="0" err="1">
                <a:ln>
                  <a:noFill/>
                </a:ln>
                <a:solidFill>
                  <a:srgbClr val="A7A9AC"/>
                </a:solidFill>
                <a:effectLst/>
                <a:uLnTx/>
                <a:uFillTx/>
                <a:latin typeface="Arial"/>
                <a:ea typeface="+mn-ea"/>
                <a:cs typeface="+mn-cs"/>
              </a:rPr>
              <a:t>Pernin</a:t>
            </a:r>
            <a:r>
              <a:rPr kumimoji="0" lang="en-US" sz="700" b="0" i="0" u="none" strike="noStrike" kern="1200" cap="none" spc="0" normalizeH="0" baseline="0" noProof="0" dirty="0">
                <a:ln>
                  <a:noFill/>
                </a:ln>
                <a:solidFill>
                  <a:srgbClr val="A7A9AC"/>
                </a:solidFill>
                <a:effectLst/>
                <a:uLnTx/>
                <a:uFillTx/>
                <a:latin typeface="Arial"/>
                <a:ea typeface="+mn-ea"/>
                <a:cs typeface="+mn-cs"/>
              </a:rPr>
              <a:t> V, et al. Transplant Direct. 2023;9:e1432.</a:t>
            </a:r>
          </a:p>
        </p:txBody>
      </p:sp>
      <p:sp>
        <p:nvSpPr>
          <p:cNvPr id="5" name="Rectangle 4">
            <a:extLst>
              <a:ext uri="{FF2B5EF4-FFF2-40B4-BE49-F238E27FC236}">
                <a16:creationId xmlns:a16="http://schemas.microsoft.com/office/drawing/2014/main" id="{80CBE453-BC14-5E34-EB3D-35C6C833C83C}"/>
              </a:ext>
            </a:extLst>
          </p:cNvPr>
          <p:cNvSpPr/>
          <p:nvPr/>
        </p:nvSpPr>
        <p:spPr>
          <a:xfrm>
            <a:off x="360000" y="6064693"/>
            <a:ext cx="9039497" cy="307777"/>
          </a:xfrm>
          <a:prstGeom prst="rect">
            <a:avLst/>
          </a:prstGeom>
        </p:spPr>
        <p:txBody>
          <a:bodyPr wrap="square" anchor="b">
            <a:spAutoFit/>
          </a:bodyPr>
          <a:lstStyle/>
          <a:p>
            <a:pPr defTabSz="457200">
              <a:defRPr/>
            </a:pPr>
            <a:r>
              <a:rPr kumimoji="0" lang="en-SG" sz="700" b="0" i="0" u="none" strike="noStrike" kern="1200" cap="none" spc="0" normalizeH="0" baseline="30000" noProof="0" dirty="0" err="1">
                <a:ln>
                  <a:noFill/>
                </a:ln>
                <a:solidFill>
                  <a:srgbClr val="A7A9AC"/>
                </a:solidFill>
                <a:effectLst/>
                <a:uLnTx/>
                <a:uFillTx/>
                <a:latin typeface="Arial"/>
                <a:ea typeface="+mn-ea"/>
                <a:cs typeface="+mn-cs"/>
              </a:rPr>
              <a:t>a</a:t>
            </a:r>
            <a:r>
              <a:rPr kumimoji="0" lang="en-SG" sz="700" b="0" i="0" u="none" strike="noStrike" kern="1200" cap="none" spc="0" normalizeH="0" baseline="0" noProof="0" dirty="0" err="1">
                <a:ln>
                  <a:noFill/>
                </a:ln>
                <a:solidFill>
                  <a:srgbClr val="A7A9AC"/>
                </a:solidFill>
                <a:effectLst/>
                <a:uLnTx/>
                <a:uFillTx/>
                <a:latin typeface="Arial"/>
                <a:ea typeface="+mn-ea"/>
                <a:cs typeface="+mn-cs"/>
              </a:rPr>
              <a:t>Clinical</a:t>
            </a:r>
            <a:r>
              <a:rPr kumimoji="0" lang="en-SG" sz="700" b="0" i="0" u="none" strike="noStrike" kern="1200" cap="none" spc="0" normalizeH="0" baseline="0" noProof="0" dirty="0">
                <a:ln>
                  <a:noFill/>
                </a:ln>
                <a:solidFill>
                  <a:srgbClr val="A7A9AC"/>
                </a:solidFill>
                <a:effectLst/>
                <a:uLnTx/>
                <a:uFillTx/>
                <a:latin typeface="Arial"/>
                <a:ea typeface="+mn-ea"/>
                <a:cs typeface="+mn-cs"/>
              </a:rPr>
              <a:t> Trial Identifier: NCT01304836. </a:t>
            </a:r>
            <a:r>
              <a:rPr kumimoji="0" lang="en-SG" sz="700" b="0" i="0" u="none" strike="noStrike" kern="1200" cap="none" spc="0" normalizeH="0" baseline="30000" noProof="0" dirty="0" err="1">
                <a:ln>
                  <a:noFill/>
                </a:ln>
                <a:solidFill>
                  <a:srgbClr val="A7A9AC"/>
                </a:solidFill>
                <a:effectLst/>
                <a:uLnTx/>
                <a:uFillTx/>
                <a:latin typeface="Arial"/>
                <a:ea typeface="+mn-ea"/>
                <a:cs typeface="+mn-cs"/>
              </a:rPr>
              <a:t>b</a:t>
            </a:r>
            <a:r>
              <a:rPr kumimoji="0" lang="en-SG" sz="700" b="0" i="0" u="none" strike="noStrike" kern="1200" cap="none" spc="0" normalizeH="0" baseline="0" noProof="0" dirty="0" err="1">
                <a:ln>
                  <a:noFill/>
                </a:ln>
                <a:solidFill>
                  <a:srgbClr val="A7A9AC"/>
                </a:solidFill>
                <a:effectLst/>
                <a:uLnTx/>
                <a:uFillTx/>
                <a:latin typeface="Arial"/>
                <a:ea typeface="+mn-ea"/>
                <a:cs typeface="+mn-cs"/>
              </a:rPr>
              <a:t>Clinical</a:t>
            </a:r>
            <a:r>
              <a:rPr kumimoji="0" lang="en-SG" sz="700" b="0" i="0" u="none" strike="noStrike" kern="1200" cap="none" spc="0" normalizeH="0" baseline="0" noProof="0" dirty="0">
                <a:ln>
                  <a:noFill/>
                </a:ln>
                <a:solidFill>
                  <a:srgbClr val="A7A9AC"/>
                </a:solidFill>
                <a:effectLst/>
                <a:uLnTx/>
                <a:uFillTx/>
                <a:latin typeface="Arial"/>
                <a:ea typeface="+mn-ea"/>
                <a:cs typeface="+mn-cs"/>
              </a:rPr>
              <a:t> Trial Identifier: NCT02057484.</a:t>
            </a:r>
            <a:br>
              <a:rPr kumimoji="0" lang="en-SG" sz="700" b="0" i="0" u="none" strike="noStrike" kern="1200" cap="none" spc="0" normalizeH="0" baseline="0" noProof="0" dirty="0">
                <a:ln>
                  <a:noFill/>
                </a:ln>
                <a:solidFill>
                  <a:srgbClr val="A7A9AC"/>
                </a:solidFill>
                <a:effectLst/>
                <a:uLnTx/>
                <a:uFillTx/>
                <a:latin typeface="Arial"/>
                <a:ea typeface="+mn-ea"/>
                <a:cs typeface="+mn-cs"/>
              </a:rPr>
            </a:br>
            <a:r>
              <a:rPr kumimoji="0" lang="en-SG" sz="700" b="0" i="0" u="none" strike="noStrike" kern="1200" cap="none" spc="0" normalizeH="0" baseline="0" noProof="0" dirty="0">
                <a:ln>
                  <a:noFill/>
                </a:ln>
                <a:solidFill>
                  <a:srgbClr val="A7A9AC"/>
                </a:solidFill>
                <a:effectLst/>
                <a:uLnTx/>
                <a:uFillTx/>
                <a:latin typeface="Arial"/>
                <a:ea typeface="+mn-ea"/>
                <a:cs typeface="+mn-cs"/>
              </a:rPr>
              <a:t>ADVANCE, ADVAGRAF-based Immunosuppression Regimen Examining New Onset Diabetes Mellitus in Kidney Transplant Recipients; </a:t>
            </a:r>
            <a:r>
              <a:rPr lang="en-SG" sz="700" dirty="0">
                <a:solidFill>
                  <a:schemeClr val="accent5"/>
                </a:solidFill>
              </a:rPr>
              <a:t>IR, immediate-release; PR, prolonged-release</a:t>
            </a:r>
          </a:p>
        </p:txBody>
      </p:sp>
      <p:sp>
        <p:nvSpPr>
          <p:cNvPr id="9" name="Slide Number Placeholder 5">
            <a:extLst>
              <a:ext uri="{FF2B5EF4-FFF2-40B4-BE49-F238E27FC236}">
                <a16:creationId xmlns:a16="http://schemas.microsoft.com/office/drawing/2014/main" id="{8088E853-953B-A452-A6CF-366DD4F44C10}"/>
              </a:ext>
            </a:extLst>
          </p:cNvPr>
          <p:cNvSpPr txBox="1">
            <a:spLocks/>
          </p:cNvSpPr>
          <p:nvPr/>
        </p:nvSpPr>
        <p:spPr>
          <a:xfrm>
            <a:off x="11053315" y="451455"/>
            <a:ext cx="910085" cy="685802"/>
          </a:xfrm>
          <a:prstGeom prst="rect">
            <a:avLst/>
          </a:prstGeom>
        </p:spPr>
        <p:txBody>
          <a:bodyPr vert="horz" lIns="91440" tIns="45720" rIns="91440" bIns="45720" rtlCol="0" anchor="ctr"/>
          <a:lstStyle>
            <a:defPPr>
              <a:defRPr lang="en-US"/>
            </a:defPPr>
            <a:lvl1pPr marL="0" algn="ctr" defTabSz="914400" rtl="0" eaLnBrk="1" latinLnBrk="0" hangingPunct="1">
              <a:defRPr lang="en-US" sz="1350" kern="1200" spc="-4" smtClean="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BCE729F-CD65-4BB2-91EE-CC0EA66D8A8F}" type="slidenum">
              <a:rPr kumimoji="0" lang="en-SG" sz="1350" b="0" i="0" u="none" strike="noStrike" kern="1200" cap="none" spc="-4" normalizeH="0" baseline="0" noProof="0" smtClean="0">
                <a:ln>
                  <a:noFill/>
                </a:ln>
                <a:solidFill>
                  <a:srgbClr val="4C4D4F"/>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SG" sz="1350" b="0" i="0" u="none" strike="noStrike" kern="1200" cap="none" spc="-4" normalizeH="0" baseline="0" noProof="0" dirty="0">
              <a:ln>
                <a:noFill/>
              </a:ln>
              <a:solidFill>
                <a:srgbClr val="4C4D4F"/>
              </a:solidFill>
              <a:effectLst/>
              <a:uLnTx/>
              <a:uFillTx/>
              <a:latin typeface="Arial"/>
              <a:ea typeface="+mn-ea"/>
              <a:cs typeface="Arial"/>
            </a:endParaRPr>
          </a:p>
        </p:txBody>
      </p:sp>
      <p:sp>
        <p:nvSpPr>
          <p:cNvPr id="8" name="Прямоугольник 7">
            <a:extLst>
              <a:ext uri="{FF2B5EF4-FFF2-40B4-BE49-F238E27FC236}">
                <a16:creationId xmlns:a16="http://schemas.microsoft.com/office/drawing/2014/main" id="{89B8C494-A2AB-410F-99BB-9C15D4E7673F}"/>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2831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5BAC4235-14D1-3C44-327A-68DE5E4F3BED}"/>
              </a:ext>
            </a:extLst>
          </p:cNvPr>
          <p:cNvSpPr/>
          <p:nvPr/>
        </p:nvSpPr>
        <p:spPr>
          <a:xfrm>
            <a:off x="441795" y="1732500"/>
            <a:ext cx="5220000" cy="3920608"/>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7" name="Rectangle 46">
            <a:extLst>
              <a:ext uri="{FF2B5EF4-FFF2-40B4-BE49-F238E27FC236}">
                <a16:creationId xmlns:a16="http://schemas.microsoft.com/office/drawing/2014/main" id="{0EB60D5C-8665-C4D7-6310-420BA9E813C6}"/>
              </a:ext>
            </a:extLst>
          </p:cNvPr>
          <p:cNvSpPr/>
          <p:nvPr/>
        </p:nvSpPr>
        <p:spPr>
          <a:xfrm>
            <a:off x="441795" y="4384422"/>
            <a:ext cx="5220000" cy="126868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 name="Rectangle 23">
            <a:extLst>
              <a:ext uri="{FF2B5EF4-FFF2-40B4-BE49-F238E27FC236}">
                <a16:creationId xmlns:a16="http://schemas.microsoft.com/office/drawing/2014/main" id="{49EB081C-E9EE-6FF6-EB43-2D73580D5167}"/>
              </a:ext>
            </a:extLst>
          </p:cNvPr>
          <p:cNvSpPr/>
          <p:nvPr/>
        </p:nvSpPr>
        <p:spPr>
          <a:xfrm>
            <a:off x="6540639" y="1732500"/>
            <a:ext cx="5220000" cy="3920608"/>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19" name="Straight Arrow Connector 18">
            <a:extLst>
              <a:ext uri="{FF2B5EF4-FFF2-40B4-BE49-F238E27FC236}">
                <a16:creationId xmlns:a16="http://schemas.microsoft.com/office/drawing/2014/main" id="{8C67757B-ED9D-CB83-7EDB-682D76C623B4}"/>
              </a:ext>
            </a:extLst>
          </p:cNvPr>
          <p:cNvCxnSpPr>
            <a:cxnSpLocks/>
          </p:cNvCxnSpPr>
          <p:nvPr/>
        </p:nvCxnSpPr>
        <p:spPr>
          <a:xfrm>
            <a:off x="6366000" y="3223543"/>
            <a:ext cx="4824000" cy="12075"/>
          </a:xfrm>
          <a:prstGeom prst="straightConnector1">
            <a:avLst/>
          </a:prstGeom>
          <a:ln w="127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9C7D52EC-2D8A-491B-9938-E2F79CB7A1F1}"/>
              </a:ext>
            </a:extLst>
          </p:cNvPr>
          <p:cNvSpPr>
            <a:spLocks noGrp="1"/>
          </p:cNvSpPr>
          <p:nvPr>
            <p:ph type="title"/>
          </p:nvPr>
        </p:nvSpPr>
        <p:spPr>
          <a:xfrm>
            <a:off x="358774" y="451456"/>
            <a:ext cx="10718529" cy="685802"/>
          </a:xfrm>
        </p:spPr>
        <p:txBody>
          <a:bodyPr/>
          <a:lstStyle/>
          <a:p>
            <a:r>
              <a:rPr lang="ru-RU" sz="2400" cap="none" dirty="0"/>
              <a:t>ОБЗОР ИССЛЕДОВАНИЯ</a:t>
            </a:r>
            <a:r>
              <a:rPr lang="en-US" sz="2400" cap="none" dirty="0"/>
              <a:t> ADVANCE </a:t>
            </a:r>
            <a:r>
              <a:rPr lang="ru-RU" sz="2400" cap="none" dirty="0"/>
              <a:t>
</a:t>
            </a:r>
            <a:endParaRPr lang="en-US" sz="2400" cap="none" dirty="0"/>
          </a:p>
        </p:txBody>
      </p:sp>
      <p:cxnSp>
        <p:nvCxnSpPr>
          <p:cNvPr id="36" name="Straight Arrow Connector 35">
            <a:extLst>
              <a:ext uri="{FF2B5EF4-FFF2-40B4-BE49-F238E27FC236}">
                <a16:creationId xmlns:a16="http://schemas.microsoft.com/office/drawing/2014/main" id="{21912C35-8B5A-426D-B451-A28DD9D16EAD}"/>
              </a:ext>
            </a:extLst>
          </p:cNvPr>
          <p:cNvCxnSpPr>
            <a:cxnSpLocks/>
          </p:cNvCxnSpPr>
          <p:nvPr/>
        </p:nvCxnSpPr>
        <p:spPr bwMode="auto">
          <a:xfrm>
            <a:off x="2566307" y="2157423"/>
            <a:ext cx="2700000" cy="0"/>
          </a:xfrm>
          <a:prstGeom prst="straightConnector1">
            <a:avLst/>
          </a:prstGeom>
          <a:gradFill rotWithShape="1">
            <a:gsLst>
              <a:gs pos="0">
                <a:schemeClr val="accent1">
                  <a:gamma/>
                  <a:shade val="72941"/>
                  <a:invGamma/>
                </a:schemeClr>
              </a:gs>
              <a:gs pos="100000">
                <a:schemeClr val="accent1"/>
              </a:gs>
            </a:gsLst>
            <a:lin ang="0" scaled="1"/>
          </a:gradFill>
          <a:ln w="25400" cap="flat" cmpd="sng" algn="ctr">
            <a:solidFill>
              <a:schemeClr val="accent1"/>
            </a:solidFill>
            <a:prstDash val="solid"/>
            <a:round/>
            <a:headEnd type="none" w="med" len="med"/>
            <a:tailEnd type="arrow" w="lg" len="med"/>
          </a:ln>
          <a:effectLst/>
        </p:spPr>
      </p:cxnSp>
      <p:sp>
        <p:nvSpPr>
          <p:cNvPr id="39" name="TextBox 38">
            <a:extLst>
              <a:ext uri="{FF2B5EF4-FFF2-40B4-BE49-F238E27FC236}">
                <a16:creationId xmlns:a16="http://schemas.microsoft.com/office/drawing/2014/main" id="{BD668097-B2D7-4D77-995E-52D6DA2DAED6}"/>
              </a:ext>
            </a:extLst>
          </p:cNvPr>
          <p:cNvSpPr txBox="1"/>
          <p:nvPr/>
        </p:nvSpPr>
        <p:spPr>
          <a:xfrm>
            <a:off x="2573175" y="1867122"/>
            <a:ext cx="2539851" cy="461665"/>
          </a:xfrm>
          <a:prstGeom prst="rect">
            <a:avLst/>
          </a:prstGeom>
          <a:noFill/>
        </p:spPr>
        <p:txBody>
          <a:bodyPr wrap="square" rtlCol="0">
            <a:spAutoFit/>
          </a:bodyPr>
          <a:lstStyle/>
          <a:p>
            <a:pPr lvl="0" algn="ctr" defTabSz="457200">
              <a:defRPr/>
            </a:pPr>
            <a:r>
              <a:rPr lang="ru-RU" sz="1200" b="1" dirty="0">
                <a:solidFill>
                  <a:schemeClr val="accent1"/>
                </a:solidFill>
              </a:rPr>
              <a:t>Период лечения (24 недели)
</a:t>
            </a:r>
            <a:endParaRPr kumimoji="0" lang="en-US" sz="1200" b="1"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grpSp>
        <p:nvGrpSpPr>
          <p:cNvPr id="95" name="Group 94">
            <a:extLst>
              <a:ext uri="{FF2B5EF4-FFF2-40B4-BE49-F238E27FC236}">
                <a16:creationId xmlns:a16="http://schemas.microsoft.com/office/drawing/2014/main" id="{92D01D39-1038-F67B-9DF6-D6DA726E3238}"/>
              </a:ext>
            </a:extLst>
          </p:cNvPr>
          <p:cNvGrpSpPr/>
          <p:nvPr/>
        </p:nvGrpSpPr>
        <p:grpSpPr>
          <a:xfrm>
            <a:off x="1649375" y="3789179"/>
            <a:ext cx="1236075" cy="603428"/>
            <a:chOff x="1649375" y="3684178"/>
            <a:chExt cx="1236075" cy="603428"/>
          </a:xfrm>
        </p:grpSpPr>
        <p:sp>
          <p:nvSpPr>
            <p:cNvPr id="35" name="Rectangle 34">
              <a:extLst>
                <a:ext uri="{FF2B5EF4-FFF2-40B4-BE49-F238E27FC236}">
                  <a16:creationId xmlns:a16="http://schemas.microsoft.com/office/drawing/2014/main" id="{040CF6F2-3DA9-4836-A3B5-78D56C0C8C12}"/>
                </a:ext>
              </a:extLst>
            </p:cNvPr>
            <p:cNvSpPr/>
            <p:nvPr/>
          </p:nvSpPr>
          <p:spPr>
            <a:xfrm>
              <a:off x="1649375" y="4056774"/>
              <a:ext cx="1236075" cy="230832"/>
            </a:xfrm>
            <a:prstGeom prst="rect">
              <a:avLst/>
            </a:prstGeom>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schemeClr val="accent5"/>
                  </a:solidFill>
                  <a:effectLst/>
                  <a:uLnTx/>
                  <a:uFillTx/>
                  <a:latin typeface="Arial" panose="020B0604020202020204"/>
                  <a:ea typeface="+mn-ea"/>
                  <a:cs typeface="+mn-cs"/>
                </a:rPr>
                <a:t>Randomisation</a:t>
              </a:r>
              <a:r>
                <a:rPr kumimoji="0" lang="en-US" sz="900" b="1" i="0" u="none" strike="noStrike" kern="1200" cap="none" spc="0" normalizeH="0" baseline="0" noProof="0" dirty="0">
                  <a:ln>
                    <a:noFill/>
                  </a:ln>
                  <a:solidFill>
                    <a:schemeClr val="accent5"/>
                  </a:solidFill>
                  <a:effectLst/>
                  <a:uLnTx/>
                  <a:uFillTx/>
                  <a:latin typeface="Arial" panose="020B0604020202020204"/>
                  <a:ea typeface="+mn-ea"/>
                  <a:cs typeface="+mn-cs"/>
                </a:rPr>
                <a:t> 1:1 </a:t>
              </a:r>
            </a:p>
          </p:txBody>
        </p:sp>
        <p:sp>
          <p:nvSpPr>
            <p:cNvPr id="41" name="Down Arrow 19">
              <a:extLst>
                <a:ext uri="{FF2B5EF4-FFF2-40B4-BE49-F238E27FC236}">
                  <a16:creationId xmlns:a16="http://schemas.microsoft.com/office/drawing/2014/main" id="{9D0B046D-13D6-4CA3-867D-BF81EE19A69C}"/>
                </a:ext>
              </a:extLst>
            </p:cNvPr>
            <p:cNvSpPr/>
            <p:nvPr/>
          </p:nvSpPr>
          <p:spPr bwMode="auto">
            <a:xfrm rot="10800000">
              <a:off x="2096061" y="3684178"/>
              <a:ext cx="342704" cy="392943"/>
            </a:xfrm>
            <a:prstGeom prst="downArrow">
              <a:avLst>
                <a:gd name="adj1" fmla="val 48020"/>
                <a:gd name="adj2" fmla="val 50787"/>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FFEAAB"/>
                </a:solidFill>
                <a:effectLst/>
                <a:uLnTx/>
                <a:uFillTx/>
                <a:latin typeface="Arial" panose="020B0604020202020204"/>
                <a:ea typeface="+mn-ea"/>
                <a:cs typeface="+mn-cs"/>
              </a:endParaRPr>
            </a:p>
          </p:txBody>
        </p:sp>
      </p:grpSp>
      <p:sp>
        <p:nvSpPr>
          <p:cNvPr id="42" name="Rounded Rectangle 20">
            <a:extLst>
              <a:ext uri="{FF2B5EF4-FFF2-40B4-BE49-F238E27FC236}">
                <a16:creationId xmlns:a16="http://schemas.microsoft.com/office/drawing/2014/main" id="{F816D270-3C52-4F50-A0CB-188819515FC9}"/>
              </a:ext>
            </a:extLst>
          </p:cNvPr>
          <p:cNvSpPr/>
          <p:nvPr/>
        </p:nvSpPr>
        <p:spPr bwMode="auto">
          <a:xfrm>
            <a:off x="528057" y="2327290"/>
            <a:ext cx="1484442" cy="1801934"/>
          </a:xfrm>
          <a:prstGeom prst="rect">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4DA3DCF7-E41D-19D3-A39A-3171C2793ED9}"/>
              </a:ext>
            </a:extLst>
          </p:cNvPr>
          <p:cNvSpPr txBox="1"/>
          <p:nvPr/>
        </p:nvSpPr>
        <p:spPr>
          <a:xfrm>
            <a:off x="6699703" y="1867122"/>
            <a:ext cx="4089837" cy="461665"/>
          </a:xfrm>
          <a:prstGeom prst="rect">
            <a:avLst/>
          </a:prstGeom>
          <a:noFill/>
        </p:spPr>
        <p:txBody>
          <a:bodyPr wrap="square" rtlCol="0">
            <a:spAutoFit/>
          </a:bodyPr>
          <a:lstStyle/>
          <a:p>
            <a:pPr lvl="0" algn="ctr" defTabSz="457200">
              <a:defRPr/>
            </a:pPr>
            <a:r>
              <a:rPr lang="ru-RU" sz="1200" b="1" dirty="0" err="1">
                <a:solidFill>
                  <a:schemeClr val="accent1"/>
                </a:solidFill>
              </a:rPr>
              <a:t>Проспективное</a:t>
            </a:r>
            <a:r>
              <a:rPr lang="ru-RU" sz="1200" b="1" dirty="0">
                <a:solidFill>
                  <a:schemeClr val="accent1"/>
                </a:solidFill>
              </a:rPr>
              <a:t> </a:t>
            </a:r>
            <a:r>
              <a:rPr lang="ru-RU" sz="1200" b="1" dirty="0" err="1">
                <a:solidFill>
                  <a:schemeClr val="accent1"/>
                </a:solidFill>
              </a:rPr>
              <a:t>неинтервенционное</a:t>
            </a:r>
            <a:r>
              <a:rPr lang="ru-RU" sz="1200" b="1" dirty="0">
                <a:solidFill>
                  <a:schemeClr val="accent1"/>
                </a:solidFill>
              </a:rPr>
              <a:t> наблюдение 
</a:t>
            </a:r>
            <a:endParaRPr kumimoji="0" lang="en-US" sz="1200" b="1"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cxnSp>
        <p:nvCxnSpPr>
          <p:cNvPr id="51" name="Straight Arrow Connector 50">
            <a:extLst>
              <a:ext uri="{FF2B5EF4-FFF2-40B4-BE49-F238E27FC236}">
                <a16:creationId xmlns:a16="http://schemas.microsoft.com/office/drawing/2014/main" id="{69A23931-C237-150B-1E19-B4211C3A448F}"/>
              </a:ext>
            </a:extLst>
          </p:cNvPr>
          <p:cNvCxnSpPr>
            <a:cxnSpLocks/>
          </p:cNvCxnSpPr>
          <p:nvPr/>
        </p:nvCxnSpPr>
        <p:spPr bwMode="auto">
          <a:xfrm>
            <a:off x="6699703" y="2157423"/>
            <a:ext cx="4030413" cy="0"/>
          </a:xfrm>
          <a:prstGeom prst="straightConnector1">
            <a:avLst/>
          </a:prstGeom>
          <a:gradFill rotWithShape="1">
            <a:gsLst>
              <a:gs pos="0">
                <a:schemeClr val="accent1">
                  <a:gamma/>
                  <a:shade val="72941"/>
                  <a:invGamma/>
                </a:schemeClr>
              </a:gs>
              <a:gs pos="100000">
                <a:schemeClr val="accent1"/>
              </a:gs>
            </a:gsLst>
            <a:lin ang="0" scaled="1"/>
          </a:gradFill>
          <a:ln w="25400" cap="flat" cmpd="sng" algn="ctr">
            <a:solidFill>
              <a:schemeClr val="accent1"/>
            </a:solidFill>
            <a:prstDash val="solid"/>
            <a:round/>
            <a:headEnd type="none" w="med" len="med"/>
            <a:tailEnd type="arrow" w="lg" len="med"/>
          </a:ln>
          <a:effectLst/>
        </p:spPr>
      </p:cxnSp>
      <p:sp>
        <p:nvSpPr>
          <p:cNvPr id="57" name="TextBox 56">
            <a:extLst>
              <a:ext uri="{FF2B5EF4-FFF2-40B4-BE49-F238E27FC236}">
                <a16:creationId xmlns:a16="http://schemas.microsoft.com/office/drawing/2014/main" id="{37B1345E-BA79-C731-39FA-44523193E342}"/>
              </a:ext>
            </a:extLst>
          </p:cNvPr>
          <p:cNvSpPr txBox="1"/>
          <p:nvPr/>
        </p:nvSpPr>
        <p:spPr>
          <a:xfrm>
            <a:off x="441795" y="1368000"/>
            <a:ext cx="5220000" cy="338554"/>
          </a:xfrm>
          <a:prstGeom prst="rect">
            <a:avLst/>
          </a:prstGeom>
          <a:noFill/>
        </p:spPr>
        <p:txBody>
          <a:bodyPr wrap="square" rtlCol="0">
            <a:spAutoFit/>
          </a:bodyPr>
          <a:lstStyle/>
          <a:p>
            <a:pPr algn="ctr"/>
            <a:r>
              <a:rPr lang="en-SG" sz="1600" b="1" dirty="0">
                <a:solidFill>
                  <a:schemeClr val="accent2"/>
                </a:solidFill>
              </a:rPr>
              <a:t>ADVANCE</a:t>
            </a:r>
            <a:r>
              <a:rPr lang="en-SG" sz="1600" b="1" baseline="30000" dirty="0">
                <a:solidFill>
                  <a:schemeClr val="accent2"/>
                </a:solidFill>
              </a:rPr>
              <a:t>a,1</a:t>
            </a:r>
          </a:p>
        </p:txBody>
      </p:sp>
      <p:sp>
        <p:nvSpPr>
          <p:cNvPr id="66" name="Rectangle 65">
            <a:extLst>
              <a:ext uri="{FF2B5EF4-FFF2-40B4-BE49-F238E27FC236}">
                <a16:creationId xmlns:a16="http://schemas.microsoft.com/office/drawing/2014/main" id="{6C5DCC51-AFCF-3539-D918-AC7BC296230C}"/>
              </a:ext>
            </a:extLst>
          </p:cNvPr>
          <p:cNvSpPr/>
          <p:nvPr/>
        </p:nvSpPr>
        <p:spPr>
          <a:xfrm>
            <a:off x="360000" y="6398354"/>
            <a:ext cx="10429540" cy="200055"/>
          </a:xfrm>
          <a:prstGeom prst="rect">
            <a:avLst/>
          </a:prstGeom>
        </p:spPr>
        <p:txBody>
          <a:bodyPr wrap="square">
            <a:spAutoFit/>
          </a:bodyPr>
          <a:lstStyle/>
          <a:p>
            <a:r>
              <a:rPr lang="en-US" sz="700" dirty="0">
                <a:solidFill>
                  <a:schemeClr val="accent5"/>
                </a:solidFill>
              </a:rPr>
              <a:t>1. Mourad G, et al. Transplantation 2017;101:1924–1934. 2. </a:t>
            </a:r>
            <a:r>
              <a:rPr lang="en-US" sz="700" dirty="0" err="1">
                <a:solidFill>
                  <a:schemeClr val="accent5"/>
                </a:solidFill>
              </a:rPr>
              <a:t>Pernin</a:t>
            </a:r>
            <a:r>
              <a:rPr lang="en-US" sz="700" dirty="0">
                <a:solidFill>
                  <a:schemeClr val="accent5"/>
                </a:solidFill>
              </a:rPr>
              <a:t> V, et al. Transplant Direct. 2023;9:e1432.</a:t>
            </a:r>
          </a:p>
        </p:txBody>
      </p:sp>
      <p:pic>
        <p:nvPicPr>
          <p:cNvPr id="2" name="Graphic 12" descr="Users with solid fill">
            <a:extLst>
              <a:ext uri="{FF2B5EF4-FFF2-40B4-BE49-F238E27FC236}">
                <a16:creationId xmlns:a16="http://schemas.microsoft.com/office/drawing/2014/main" id="{06CC404D-8CAB-E5B7-C141-019610A5F6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802" y="2341308"/>
            <a:ext cx="489563" cy="489563"/>
          </a:xfrm>
          <a:prstGeom prst="rect">
            <a:avLst/>
          </a:prstGeom>
        </p:spPr>
      </p:pic>
      <p:sp>
        <p:nvSpPr>
          <p:cNvPr id="14" name="Slide Number Placeholder 5">
            <a:extLst>
              <a:ext uri="{FF2B5EF4-FFF2-40B4-BE49-F238E27FC236}">
                <a16:creationId xmlns:a16="http://schemas.microsoft.com/office/drawing/2014/main" id="{FB5EBCF1-F117-EF7F-55B7-01E24E4E7E84}"/>
              </a:ext>
            </a:extLst>
          </p:cNvPr>
          <p:cNvSpPr txBox="1">
            <a:spLocks/>
          </p:cNvSpPr>
          <p:nvPr/>
        </p:nvSpPr>
        <p:spPr>
          <a:xfrm>
            <a:off x="11053315" y="451455"/>
            <a:ext cx="910085" cy="685802"/>
          </a:xfrm>
          <a:prstGeom prst="rect">
            <a:avLst/>
          </a:prstGeom>
        </p:spPr>
        <p:txBody>
          <a:bodyPr vert="horz" lIns="91440" tIns="45720" rIns="91440" bIns="45720" rtlCol="0" anchor="ctr"/>
          <a:lstStyle>
            <a:defPPr>
              <a:defRPr lang="en-US"/>
            </a:defPPr>
            <a:lvl1pPr marL="0" algn="ctr" defTabSz="914400" rtl="0" eaLnBrk="1" latinLnBrk="0" hangingPunct="1">
              <a:defRPr lang="en-US" sz="1350" kern="1200" spc="-4" smtClean="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CE729F-CD65-4BB2-91EE-CC0EA66D8A8F}" type="slidenum">
              <a:rPr lang="en-SG" smtClean="0"/>
              <a:pPr/>
              <a:t>4</a:t>
            </a:fld>
            <a:endParaRPr lang="en-SG" dirty="0"/>
          </a:p>
        </p:txBody>
      </p:sp>
      <p:sp>
        <p:nvSpPr>
          <p:cNvPr id="21" name="Rectangle 20">
            <a:extLst>
              <a:ext uri="{FF2B5EF4-FFF2-40B4-BE49-F238E27FC236}">
                <a16:creationId xmlns:a16="http://schemas.microsoft.com/office/drawing/2014/main" id="{68920515-1EEB-0458-5BE4-3B8F6589C014}"/>
              </a:ext>
            </a:extLst>
          </p:cNvPr>
          <p:cNvSpPr/>
          <p:nvPr/>
        </p:nvSpPr>
        <p:spPr>
          <a:xfrm>
            <a:off x="359999" y="5741466"/>
            <a:ext cx="10023353" cy="630942"/>
          </a:xfrm>
          <a:prstGeom prst="rect">
            <a:avLst/>
          </a:prstGeom>
        </p:spPr>
        <p:txBody>
          <a:bodyPr wrap="square" anchor="b">
            <a:spAutoFit/>
          </a:bodyPr>
          <a:lstStyle/>
          <a:p>
            <a:pPr lvl="0" defTabSz="457200">
              <a:defRPr/>
            </a:pPr>
            <a:r>
              <a:rPr lang="en-SG" sz="700" baseline="30000" dirty="0" err="1">
                <a:solidFill>
                  <a:schemeClr val="accent5"/>
                </a:solidFill>
              </a:rPr>
              <a:t>a</a:t>
            </a:r>
            <a:r>
              <a:rPr lang="en-SG" sz="700" dirty="0" err="1">
                <a:solidFill>
                  <a:schemeClr val="accent5"/>
                </a:solidFill>
              </a:rPr>
              <a:t>Clinical</a:t>
            </a:r>
            <a:r>
              <a:rPr lang="en-SG" sz="700" dirty="0">
                <a:solidFill>
                  <a:schemeClr val="accent5"/>
                </a:solidFill>
              </a:rPr>
              <a:t> Trial Identifier: NCT01304836. </a:t>
            </a:r>
            <a:r>
              <a:rPr lang="en-SG" sz="700" baseline="30000" dirty="0">
                <a:solidFill>
                  <a:schemeClr val="accent5"/>
                </a:solidFill>
              </a:rPr>
              <a:t>b</a:t>
            </a:r>
            <a:r>
              <a:rPr lang="en-US" sz="700" dirty="0">
                <a:solidFill>
                  <a:schemeClr val="accent5"/>
                </a:solidFill>
              </a:rPr>
              <a:t>The rates of post-transplant diabetes mellitus were low and comparable between Arm 1 and Arm 2. However, the Arm 2 regimen with steroid tapering for 10 days had a lower incidence of biopsy-confirmed acute rejection, which is a risk factor for post-transplant diabetes mellitus. Therefore, this regimen might be preferred in de novo kidney transplant recipients, compared with the regimen with a single bolus of steroid. </a:t>
            </a:r>
            <a:r>
              <a:rPr lang="en-SG" sz="700" baseline="30000" dirty="0" err="1">
                <a:solidFill>
                  <a:schemeClr val="accent5"/>
                </a:solidFill>
              </a:rPr>
              <a:t>c</a:t>
            </a:r>
            <a:r>
              <a:rPr lang="en-SG" sz="700" dirty="0" err="1">
                <a:solidFill>
                  <a:schemeClr val="accent5"/>
                </a:solidFill>
              </a:rPr>
              <a:t>Clinical</a:t>
            </a:r>
            <a:r>
              <a:rPr lang="en-SG" sz="700" dirty="0">
                <a:solidFill>
                  <a:schemeClr val="accent5"/>
                </a:solidFill>
              </a:rPr>
              <a:t> Trial Identifier: NCT02057484.</a:t>
            </a:r>
            <a:br>
              <a:rPr lang="en-SG" sz="700" dirty="0">
                <a:solidFill>
                  <a:schemeClr val="accent5"/>
                </a:solidFill>
              </a:rPr>
            </a:br>
            <a:r>
              <a:rPr lang="en-SG" sz="700" dirty="0">
                <a:solidFill>
                  <a:schemeClr val="accent5"/>
                </a:solidFill>
              </a:rPr>
              <a:t>ADVANCE, ADVAGRAF-based Immunosuppression Regimen Examining New Onset Diabetes Mellitus in Kidney Transplant Recipients; AR, acute rejection; BCAR, biopsy-confirmed AR; DSA, donor-specific antibodies; MMF, mycophenolate mofetil; PR, prolonged-release</a:t>
            </a:r>
          </a:p>
        </p:txBody>
      </p:sp>
      <p:sp>
        <p:nvSpPr>
          <p:cNvPr id="23" name="TextBox 22">
            <a:extLst>
              <a:ext uri="{FF2B5EF4-FFF2-40B4-BE49-F238E27FC236}">
                <a16:creationId xmlns:a16="http://schemas.microsoft.com/office/drawing/2014/main" id="{9A15A77B-D295-E273-6C81-1607655188ED}"/>
              </a:ext>
            </a:extLst>
          </p:cNvPr>
          <p:cNvSpPr txBox="1"/>
          <p:nvPr/>
        </p:nvSpPr>
        <p:spPr>
          <a:xfrm>
            <a:off x="6540639" y="1368000"/>
            <a:ext cx="5220000" cy="338554"/>
          </a:xfrm>
          <a:prstGeom prst="rect">
            <a:avLst/>
          </a:prstGeom>
          <a:noFill/>
        </p:spPr>
        <p:txBody>
          <a:bodyPr wrap="square" rtlCol="0">
            <a:spAutoFit/>
          </a:bodyPr>
          <a:lstStyle/>
          <a:p>
            <a:pPr algn="ctr"/>
            <a:r>
              <a:rPr lang="ru-RU" sz="1600" b="1" dirty="0">
                <a:solidFill>
                  <a:schemeClr val="accent2"/>
                </a:solidFill>
              </a:rPr>
              <a:t>5-летнее последующее наблюдение</a:t>
            </a:r>
            <a:r>
              <a:rPr lang="en-SG" sz="1600" b="1" baseline="30000" dirty="0">
                <a:solidFill>
                  <a:schemeClr val="accent2"/>
                </a:solidFill>
              </a:rPr>
              <a:t>c,2</a:t>
            </a:r>
          </a:p>
        </p:txBody>
      </p:sp>
      <p:grpSp>
        <p:nvGrpSpPr>
          <p:cNvPr id="30" name="Group 29">
            <a:extLst>
              <a:ext uri="{FF2B5EF4-FFF2-40B4-BE49-F238E27FC236}">
                <a16:creationId xmlns:a16="http://schemas.microsoft.com/office/drawing/2014/main" id="{41584C17-46F9-3835-7776-9A010D449046}"/>
              </a:ext>
            </a:extLst>
          </p:cNvPr>
          <p:cNvGrpSpPr/>
          <p:nvPr/>
        </p:nvGrpSpPr>
        <p:grpSpPr>
          <a:xfrm>
            <a:off x="2499237" y="4512804"/>
            <a:ext cx="3035154" cy="1022869"/>
            <a:chOff x="2566306" y="4479513"/>
            <a:chExt cx="2968085" cy="1022869"/>
          </a:xfrm>
        </p:grpSpPr>
        <p:sp>
          <p:nvSpPr>
            <p:cNvPr id="27" name="Rounded Rectangle 26">
              <a:extLst>
                <a:ext uri="{FF2B5EF4-FFF2-40B4-BE49-F238E27FC236}">
                  <a16:creationId xmlns:a16="http://schemas.microsoft.com/office/drawing/2014/main" id="{E201EA7C-AD9B-4AFA-26F5-35C43FFD0C63}"/>
                </a:ext>
              </a:extLst>
            </p:cNvPr>
            <p:cNvSpPr/>
            <p:nvPr/>
          </p:nvSpPr>
          <p:spPr>
            <a:xfrm>
              <a:off x="2566306" y="4479513"/>
              <a:ext cx="2944987" cy="1010487"/>
            </a:xfrm>
            <a:prstGeom prst="roundRect">
              <a:avLst>
                <a:gd name="adj" fmla="val 0"/>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Bar chart outline">
              <a:extLst>
                <a:ext uri="{FF2B5EF4-FFF2-40B4-BE49-F238E27FC236}">
                  <a16:creationId xmlns:a16="http://schemas.microsoft.com/office/drawing/2014/main" id="{1A717E67-2B27-A86B-4FDF-95D8DBADA2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71891" y="4479935"/>
              <a:ext cx="339585" cy="339585"/>
            </a:xfrm>
            <a:prstGeom prst="rect">
              <a:avLst/>
            </a:prstGeom>
          </p:spPr>
        </p:pic>
        <p:sp>
          <p:nvSpPr>
            <p:cNvPr id="28" name="TextBox 27">
              <a:extLst>
                <a:ext uri="{FF2B5EF4-FFF2-40B4-BE49-F238E27FC236}">
                  <a16:creationId xmlns:a16="http://schemas.microsoft.com/office/drawing/2014/main" id="{4E2334EA-1DB5-A6F0-A730-66E336364156}"/>
                </a:ext>
              </a:extLst>
            </p:cNvPr>
            <p:cNvSpPr txBox="1"/>
            <p:nvPr/>
          </p:nvSpPr>
          <p:spPr>
            <a:xfrm>
              <a:off x="3075118" y="4565869"/>
              <a:ext cx="2037908" cy="169277"/>
            </a:xfrm>
            <a:prstGeom prst="rect">
              <a:avLst/>
            </a:prstGeom>
            <a:noFill/>
          </p:spPr>
          <p:txBody>
            <a:bodyPr wrap="square" lIns="0" tIns="0" rIns="0" bIns="0" rtlCol="0">
              <a:spAutoFit/>
            </a:bodyPr>
            <a:lstStyle/>
            <a:p>
              <a:pPr>
                <a:spcBef>
                  <a:spcPts val="200"/>
                </a:spcBef>
              </a:pPr>
              <a:r>
                <a:rPr lang="ru-RU" sz="1100" b="1" dirty="0"/>
                <a:t>Вторичные конечные точки</a:t>
              </a:r>
              <a:r>
                <a:rPr lang="en-SG" sz="1100" b="1" dirty="0"/>
                <a:t>:</a:t>
              </a:r>
              <a:endParaRPr lang="en-SG" sz="1100" dirty="0"/>
            </a:p>
          </p:txBody>
        </p:sp>
        <p:sp>
          <p:nvSpPr>
            <p:cNvPr id="29" name="TextBox 28">
              <a:extLst>
                <a:ext uri="{FF2B5EF4-FFF2-40B4-BE49-F238E27FC236}">
                  <a16:creationId xmlns:a16="http://schemas.microsoft.com/office/drawing/2014/main" id="{E934A49E-87FC-01D1-4266-9EECA418F869}"/>
                </a:ext>
              </a:extLst>
            </p:cNvPr>
            <p:cNvSpPr txBox="1"/>
            <p:nvPr/>
          </p:nvSpPr>
          <p:spPr>
            <a:xfrm>
              <a:off x="2842989" y="4784237"/>
              <a:ext cx="2691402" cy="718145"/>
            </a:xfrm>
            <a:prstGeom prst="rect">
              <a:avLst/>
            </a:prstGeom>
            <a:noFill/>
          </p:spPr>
          <p:txBody>
            <a:bodyPr wrap="square" lIns="0" tIns="0" rIns="0" bIns="0" rtlCol="0">
              <a:spAutoFit/>
            </a:bodyPr>
            <a:lstStyle/>
            <a:p>
              <a:pPr marL="108000" indent="-108000">
                <a:lnSpc>
                  <a:spcPct val="90000"/>
                </a:lnSpc>
                <a:spcBef>
                  <a:spcPts val="200"/>
                </a:spcBef>
                <a:buFont typeface="Arial" panose="020B0604020202020204" pitchFamily="34" charset="0"/>
                <a:buChar char="•"/>
              </a:pPr>
              <a:r>
                <a:rPr lang="ru-RU" sz="1000" dirty="0"/>
                <a:t>Эффективность в зависимости от метаболических эффектов
Комбинированная недостаточность эффективности, выживаемость пациентов, AR, функция почек</a:t>
              </a:r>
              <a:endParaRPr lang="en-SG" sz="1000" dirty="0"/>
            </a:p>
          </p:txBody>
        </p:sp>
      </p:grpSp>
      <p:grpSp>
        <p:nvGrpSpPr>
          <p:cNvPr id="46" name="Group 45">
            <a:extLst>
              <a:ext uri="{FF2B5EF4-FFF2-40B4-BE49-F238E27FC236}">
                <a16:creationId xmlns:a16="http://schemas.microsoft.com/office/drawing/2014/main" id="{9EC1E406-B8D2-5EFE-DC51-F5897CDC2B29}"/>
              </a:ext>
            </a:extLst>
          </p:cNvPr>
          <p:cNvGrpSpPr/>
          <p:nvPr/>
        </p:nvGrpSpPr>
        <p:grpSpPr>
          <a:xfrm>
            <a:off x="600860" y="4512804"/>
            <a:ext cx="1931449" cy="1010487"/>
            <a:chOff x="600861" y="4479513"/>
            <a:chExt cx="1738746" cy="1010487"/>
          </a:xfrm>
        </p:grpSpPr>
        <p:sp>
          <p:nvSpPr>
            <p:cNvPr id="26" name="Rounded Rectangle 25">
              <a:extLst>
                <a:ext uri="{FF2B5EF4-FFF2-40B4-BE49-F238E27FC236}">
                  <a16:creationId xmlns:a16="http://schemas.microsoft.com/office/drawing/2014/main" id="{E5EA58D3-8885-222D-02C5-1CD82C0D24BC}"/>
                </a:ext>
              </a:extLst>
            </p:cNvPr>
            <p:cNvSpPr/>
            <p:nvPr/>
          </p:nvSpPr>
          <p:spPr>
            <a:xfrm>
              <a:off x="600861" y="4479513"/>
              <a:ext cx="1654535" cy="1010487"/>
            </a:xfrm>
            <a:prstGeom prst="roundRect">
              <a:avLst>
                <a:gd name="adj" fmla="val 0"/>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25" descr="Bar chart with solid fill">
              <a:extLst>
                <a:ext uri="{FF2B5EF4-FFF2-40B4-BE49-F238E27FC236}">
                  <a16:creationId xmlns:a16="http://schemas.microsoft.com/office/drawing/2014/main" id="{12B5F87B-634C-6EB3-033D-4A991CA11F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1889" y="4489578"/>
              <a:ext cx="338400" cy="338400"/>
            </a:xfrm>
            <a:prstGeom prst="rect">
              <a:avLst/>
            </a:prstGeom>
          </p:spPr>
        </p:pic>
        <p:sp>
          <p:nvSpPr>
            <p:cNvPr id="34" name="TextBox 33">
              <a:extLst>
                <a:ext uri="{FF2B5EF4-FFF2-40B4-BE49-F238E27FC236}">
                  <a16:creationId xmlns:a16="http://schemas.microsoft.com/office/drawing/2014/main" id="{58E08300-7FCD-B433-2F87-A738E619B40C}"/>
                </a:ext>
              </a:extLst>
            </p:cNvPr>
            <p:cNvSpPr txBox="1"/>
            <p:nvPr/>
          </p:nvSpPr>
          <p:spPr>
            <a:xfrm>
              <a:off x="1009176" y="4565521"/>
              <a:ext cx="1330431" cy="338554"/>
            </a:xfrm>
            <a:prstGeom prst="rect">
              <a:avLst/>
            </a:prstGeom>
            <a:noFill/>
          </p:spPr>
          <p:txBody>
            <a:bodyPr wrap="square" lIns="0" tIns="0" rIns="0" bIns="0" rtlCol="0">
              <a:spAutoFit/>
            </a:bodyPr>
            <a:lstStyle/>
            <a:p>
              <a:pPr>
                <a:spcBef>
                  <a:spcPts val="200"/>
                </a:spcBef>
              </a:pPr>
              <a:r>
                <a:rPr lang="ru-RU" sz="1100" b="1" dirty="0"/>
                <a:t>Первичные конечные точки</a:t>
              </a:r>
              <a:r>
                <a:rPr lang="en-SG" sz="1100" b="1" dirty="0"/>
                <a:t>:</a:t>
              </a:r>
              <a:endParaRPr lang="en-SG" sz="1100" dirty="0"/>
            </a:p>
          </p:txBody>
        </p:sp>
        <p:sp>
          <p:nvSpPr>
            <p:cNvPr id="45" name="TextBox 44">
              <a:extLst>
                <a:ext uri="{FF2B5EF4-FFF2-40B4-BE49-F238E27FC236}">
                  <a16:creationId xmlns:a16="http://schemas.microsoft.com/office/drawing/2014/main" id="{2DC9E69C-C615-4840-D4F1-DA4AAED0017C}"/>
                </a:ext>
              </a:extLst>
            </p:cNvPr>
            <p:cNvSpPr txBox="1"/>
            <p:nvPr/>
          </p:nvSpPr>
          <p:spPr>
            <a:xfrm>
              <a:off x="706311" y="4938665"/>
              <a:ext cx="1447241" cy="461665"/>
            </a:xfrm>
            <a:prstGeom prst="rect">
              <a:avLst/>
            </a:prstGeom>
            <a:noFill/>
          </p:spPr>
          <p:txBody>
            <a:bodyPr wrap="square" lIns="0" tIns="0" rIns="0" bIns="0" rtlCol="0">
              <a:spAutoFit/>
            </a:bodyPr>
            <a:lstStyle/>
            <a:p>
              <a:pPr>
                <a:spcBef>
                  <a:spcPts val="600"/>
                </a:spcBef>
              </a:pPr>
              <a:r>
                <a:rPr lang="ru-RU" sz="1000" dirty="0">
                  <a:solidFill>
                    <a:schemeClr val="tx2"/>
                  </a:solidFill>
                </a:rPr>
                <a:t>Частота </a:t>
              </a:r>
              <a:r>
                <a:rPr lang="ru-RU" sz="1000" dirty="0" err="1">
                  <a:solidFill>
                    <a:schemeClr val="tx2"/>
                  </a:solidFill>
                </a:rPr>
                <a:t>посттрансплантационного</a:t>
              </a:r>
              <a:r>
                <a:rPr lang="ru-RU" sz="1000" dirty="0">
                  <a:solidFill>
                    <a:schemeClr val="tx2"/>
                  </a:solidFill>
                </a:rPr>
                <a:t> сахарного диабета</a:t>
              </a:r>
              <a:r>
                <a:rPr lang="en-SG" sz="1000" baseline="30000" dirty="0">
                  <a:solidFill>
                    <a:schemeClr val="tx2"/>
                  </a:solidFill>
                </a:rPr>
                <a:t>b</a:t>
              </a:r>
            </a:p>
          </p:txBody>
        </p:sp>
      </p:grpSp>
      <p:grpSp>
        <p:nvGrpSpPr>
          <p:cNvPr id="74" name="Group 73">
            <a:extLst>
              <a:ext uri="{FF2B5EF4-FFF2-40B4-BE49-F238E27FC236}">
                <a16:creationId xmlns:a16="http://schemas.microsoft.com/office/drawing/2014/main" id="{73A58ECE-E55B-DAEC-8E44-52E0FB91A0FF}"/>
              </a:ext>
            </a:extLst>
          </p:cNvPr>
          <p:cNvGrpSpPr/>
          <p:nvPr/>
        </p:nvGrpSpPr>
        <p:grpSpPr>
          <a:xfrm>
            <a:off x="6540639" y="4384422"/>
            <a:ext cx="5220000" cy="1268686"/>
            <a:chOff x="5326215" y="4384422"/>
            <a:chExt cx="5220000" cy="1268686"/>
          </a:xfrm>
        </p:grpSpPr>
        <p:sp>
          <p:nvSpPr>
            <p:cNvPr id="48" name="Rectangle 47">
              <a:extLst>
                <a:ext uri="{FF2B5EF4-FFF2-40B4-BE49-F238E27FC236}">
                  <a16:creationId xmlns:a16="http://schemas.microsoft.com/office/drawing/2014/main" id="{9077E9A7-1355-8EF5-ACD7-C72F818BAFA2}"/>
                </a:ext>
              </a:extLst>
            </p:cNvPr>
            <p:cNvSpPr/>
            <p:nvPr/>
          </p:nvSpPr>
          <p:spPr>
            <a:xfrm>
              <a:off x="5326215" y="4384422"/>
              <a:ext cx="5220000" cy="126868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49" name="Group 48">
              <a:extLst>
                <a:ext uri="{FF2B5EF4-FFF2-40B4-BE49-F238E27FC236}">
                  <a16:creationId xmlns:a16="http://schemas.microsoft.com/office/drawing/2014/main" id="{EE9F4A8B-C1A9-0D0D-5EC1-2E4CA829B0EE}"/>
                </a:ext>
              </a:extLst>
            </p:cNvPr>
            <p:cNvGrpSpPr/>
            <p:nvPr/>
          </p:nvGrpSpPr>
          <p:grpSpPr>
            <a:xfrm>
              <a:off x="7450726" y="4512804"/>
              <a:ext cx="2944987" cy="1010487"/>
              <a:chOff x="2566306" y="4479513"/>
              <a:chExt cx="2944987" cy="1010487"/>
            </a:xfrm>
          </p:grpSpPr>
          <p:sp>
            <p:nvSpPr>
              <p:cNvPr id="64" name="Rounded Rectangle 63">
                <a:extLst>
                  <a:ext uri="{FF2B5EF4-FFF2-40B4-BE49-F238E27FC236}">
                    <a16:creationId xmlns:a16="http://schemas.microsoft.com/office/drawing/2014/main" id="{252A5F77-C841-FB17-E331-AF10C007C753}"/>
                  </a:ext>
                </a:extLst>
              </p:cNvPr>
              <p:cNvSpPr/>
              <p:nvPr/>
            </p:nvSpPr>
            <p:spPr>
              <a:xfrm>
                <a:off x="2566306" y="4479513"/>
                <a:ext cx="2944987" cy="1010487"/>
              </a:xfrm>
              <a:prstGeom prst="roundRect">
                <a:avLst>
                  <a:gd name="adj" fmla="val 0"/>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descr="Bar chart outline">
                <a:extLst>
                  <a:ext uri="{FF2B5EF4-FFF2-40B4-BE49-F238E27FC236}">
                    <a16:creationId xmlns:a16="http://schemas.microsoft.com/office/drawing/2014/main" id="{EB5FB036-DA59-33DC-B20B-1683C1EF69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71891" y="4488393"/>
                <a:ext cx="339585" cy="339585"/>
              </a:xfrm>
              <a:prstGeom prst="rect">
                <a:avLst/>
              </a:prstGeom>
            </p:spPr>
          </p:pic>
          <p:sp>
            <p:nvSpPr>
              <p:cNvPr id="68" name="TextBox 67">
                <a:extLst>
                  <a:ext uri="{FF2B5EF4-FFF2-40B4-BE49-F238E27FC236}">
                    <a16:creationId xmlns:a16="http://schemas.microsoft.com/office/drawing/2014/main" id="{F8872698-97D1-295C-2A9C-04AADE8076D0}"/>
                  </a:ext>
                </a:extLst>
              </p:cNvPr>
              <p:cNvSpPr txBox="1"/>
              <p:nvPr/>
            </p:nvSpPr>
            <p:spPr>
              <a:xfrm>
                <a:off x="2911476" y="4896720"/>
                <a:ext cx="2481152" cy="461665"/>
              </a:xfrm>
              <a:prstGeom prst="rect">
                <a:avLst/>
              </a:prstGeom>
              <a:noFill/>
            </p:spPr>
            <p:txBody>
              <a:bodyPr wrap="square" lIns="0" tIns="0" rIns="0" bIns="0" rtlCol="0">
                <a:spAutoFit/>
              </a:bodyPr>
              <a:lstStyle/>
              <a:p>
                <a:pPr>
                  <a:spcBef>
                    <a:spcPts val="600"/>
                  </a:spcBef>
                </a:pPr>
                <a:r>
                  <a:rPr lang="ru-RU" sz="1000" dirty="0"/>
                  <a:t>Общая выживаемость пациентов, функция почек, выживаемость без AR и BCAR</a:t>
                </a:r>
                <a:r>
                  <a:rPr lang="en-US" sz="1000" dirty="0"/>
                  <a:t>, de novo DSAs </a:t>
                </a:r>
                <a:endParaRPr lang="en-SG" sz="1000" dirty="0"/>
              </a:p>
            </p:txBody>
          </p:sp>
        </p:grpSp>
        <p:grpSp>
          <p:nvGrpSpPr>
            <p:cNvPr id="69" name="Group 68">
              <a:extLst>
                <a:ext uri="{FF2B5EF4-FFF2-40B4-BE49-F238E27FC236}">
                  <a16:creationId xmlns:a16="http://schemas.microsoft.com/office/drawing/2014/main" id="{CE27FA31-9F9C-C8BA-F934-1A8B4BACDBED}"/>
                </a:ext>
              </a:extLst>
            </p:cNvPr>
            <p:cNvGrpSpPr/>
            <p:nvPr/>
          </p:nvGrpSpPr>
          <p:grpSpPr>
            <a:xfrm>
              <a:off x="5485281" y="4512804"/>
              <a:ext cx="1791842" cy="1010487"/>
              <a:chOff x="600861" y="4479513"/>
              <a:chExt cx="1791842" cy="1010487"/>
            </a:xfrm>
          </p:grpSpPr>
          <p:sp>
            <p:nvSpPr>
              <p:cNvPr id="70" name="Rounded Rectangle 69">
                <a:extLst>
                  <a:ext uri="{FF2B5EF4-FFF2-40B4-BE49-F238E27FC236}">
                    <a16:creationId xmlns:a16="http://schemas.microsoft.com/office/drawing/2014/main" id="{5586920F-126C-8240-6004-4E3AB451C1CB}"/>
                  </a:ext>
                </a:extLst>
              </p:cNvPr>
              <p:cNvSpPr/>
              <p:nvPr/>
            </p:nvSpPr>
            <p:spPr>
              <a:xfrm>
                <a:off x="600861" y="4479513"/>
                <a:ext cx="1791842" cy="1010487"/>
              </a:xfrm>
              <a:prstGeom prst="roundRect">
                <a:avLst>
                  <a:gd name="adj" fmla="val 0"/>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25" descr="Bar chart with solid fill">
                <a:extLst>
                  <a:ext uri="{FF2B5EF4-FFF2-40B4-BE49-F238E27FC236}">
                    <a16:creationId xmlns:a16="http://schemas.microsoft.com/office/drawing/2014/main" id="{69EF0492-FE00-9D2D-451E-1D08F6E26C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0278" y="4489578"/>
                <a:ext cx="338400" cy="338400"/>
              </a:xfrm>
              <a:prstGeom prst="rect">
                <a:avLst/>
              </a:prstGeom>
            </p:spPr>
          </p:pic>
          <p:sp>
            <p:nvSpPr>
              <p:cNvPr id="73" name="TextBox 72">
                <a:extLst>
                  <a:ext uri="{FF2B5EF4-FFF2-40B4-BE49-F238E27FC236}">
                    <a16:creationId xmlns:a16="http://schemas.microsoft.com/office/drawing/2014/main" id="{7FE5FC5C-A597-160E-D175-6296CD9EC537}"/>
                  </a:ext>
                </a:extLst>
              </p:cNvPr>
              <p:cNvSpPr txBox="1"/>
              <p:nvPr/>
            </p:nvSpPr>
            <p:spPr>
              <a:xfrm>
                <a:off x="958678" y="4947054"/>
                <a:ext cx="1361018" cy="307777"/>
              </a:xfrm>
              <a:prstGeom prst="rect">
                <a:avLst/>
              </a:prstGeom>
              <a:noFill/>
            </p:spPr>
            <p:txBody>
              <a:bodyPr wrap="square" lIns="0" tIns="0" rIns="0" bIns="0" rtlCol="0">
                <a:spAutoFit/>
              </a:bodyPr>
              <a:lstStyle/>
              <a:p>
                <a:pPr>
                  <a:spcBef>
                    <a:spcPts val="600"/>
                  </a:spcBef>
                </a:pPr>
                <a:r>
                  <a:rPr lang="ru-RU" sz="1000" dirty="0"/>
                  <a:t>Общая выживаемость трансплантата</a:t>
                </a:r>
                <a:endParaRPr lang="en-SG" sz="1000" dirty="0"/>
              </a:p>
            </p:txBody>
          </p:sp>
        </p:grpSp>
      </p:grpSp>
      <p:sp>
        <p:nvSpPr>
          <p:cNvPr id="77" name="Rectangle 76">
            <a:extLst>
              <a:ext uri="{FF2B5EF4-FFF2-40B4-BE49-F238E27FC236}">
                <a16:creationId xmlns:a16="http://schemas.microsoft.com/office/drawing/2014/main" id="{5E36086B-E3F6-6E1F-C5CF-2BFD67FFA80B}"/>
              </a:ext>
            </a:extLst>
          </p:cNvPr>
          <p:cNvSpPr/>
          <p:nvPr/>
        </p:nvSpPr>
        <p:spPr>
          <a:xfrm>
            <a:off x="6699703" y="2329580"/>
            <a:ext cx="2412000" cy="1800000"/>
          </a:xfrm>
          <a:prstGeom prst="rect">
            <a:avLst/>
          </a:prstGeom>
          <a:solidFill>
            <a:schemeClr val="bg1"/>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F6744C3-C8B2-D385-907C-DA495F5D13DC}"/>
              </a:ext>
            </a:extLst>
          </p:cNvPr>
          <p:cNvSpPr/>
          <p:nvPr/>
        </p:nvSpPr>
        <p:spPr>
          <a:xfrm>
            <a:off x="9290116" y="2329580"/>
            <a:ext cx="1440000" cy="1800000"/>
          </a:xfrm>
          <a:prstGeom prst="rect">
            <a:avLst/>
          </a:prstGeom>
          <a:solidFill>
            <a:schemeClr val="bg1"/>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DC6E204E-5848-5F92-11B0-2F0D1301477F}"/>
              </a:ext>
            </a:extLst>
          </p:cNvPr>
          <p:cNvGrpSpPr/>
          <p:nvPr/>
        </p:nvGrpSpPr>
        <p:grpSpPr>
          <a:xfrm>
            <a:off x="7482072" y="2397814"/>
            <a:ext cx="906867" cy="417701"/>
            <a:chOff x="7041554" y="2612652"/>
            <a:chExt cx="906867" cy="417701"/>
          </a:xfrm>
        </p:grpSpPr>
        <p:pic>
          <p:nvPicPr>
            <p:cNvPr id="79" name="Graphic 78" descr="Monthly calendar with solid fill">
              <a:extLst>
                <a:ext uri="{FF2B5EF4-FFF2-40B4-BE49-F238E27FC236}">
                  <a16:creationId xmlns:a16="http://schemas.microsoft.com/office/drawing/2014/main" id="{DFA93891-98B0-D6D3-2A9D-0190D2820A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41554" y="2612652"/>
              <a:ext cx="297809" cy="297809"/>
            </a:xfrm>
            <a:prstGeom prst="rect">
              <a:avLst/>
            </a:prstGeom>
          </p:spPr>
        </p:pic>
        <p:sp>
          <p:nvSpPr>
            <p:cNvPr id="81" name="Rectangle 80">
              <a:extLst>
                <a:ext uri="{FF2B5EF4-FFF2-40B4-BE49-F238E27FC236}">
                  <a16:creationId xmlns:a16="http://schemas.microsoft.com/office/drawing/2014/main" id="{F19047A6-D0D2-9754-15A7-4C44749CC5CD}"/>
                </a:ext>
              </a:extLst>
            </p:cNvPr>
            <p:cNvSpPr/>
            <p:nvPr/>
          </p:nvSpPr>
          <p:spPr>
            <a:xfrm>
              <a:off x="7406089" y="2691799"/>
              <a:ext cx="542332" cy="338554"/>
            </a:xfrm>
            <a:prstGeom prst="rect">
              <a:avLst/>
            </a:prstGeom>
          </p:spPr>
          <p:txBody>
            <a:bodyPr wrap="square" lIns="0" tIns="0" rIns="0" bIns="0">
              <a:spAutoFit/>
            </a:bodyPr>
            <a:lstStyle/>
            <a:p>
              <a:pPr lvl="0" defTabSz="457200">
                <a:defRPr/>
              </a:pPr>
              <a:r>
                <a:rPr lang="ru-RU" sz="1100" b="1" dirty="0">
                  <a:solidFill>
                    <a:schemeClr val="accent1"/>
                  </a:solidFill>
                </a:rPr>
                <a:t>Визит 1
</a:t>
              </a:r>
              <a:endParaRPr kumimoji="0" lang="en-US" sz="1100" b="1"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grpSp>
      <p:grpSp>
        <p:nvGrpSpPr>
          <p:cNvPr id="83" name="Group 82">
            <a:extLst>
              <a:ext uri="{FF2B5EF4-FFF2-40B4-BE49-F238E27FC236}">
                <a16:creationId xmlns:a16="http://schemas.microsoft.com/office/drawing/2014/main" id="{13BD64DE-166A-691F-32B4-2A3EEEC0CFCE}"/>
              </a:ext>
            </a:extLst>
          </p:cNvPr>
          <p:cNvGrpSpPr/>
          <p:nvPr/>
        </p:nvGrpSpPr>
        <p:grpSpPr>
          <a:xfrm>
            <a:off x="9534640" y="2397814"/>
            <a:ext cx="1176653" cy="417701"/>
            <a:chOff x="7041554" y="2612652"/>
            <a:chExt cx="1176653" cy="417701"/>
          </a:xfrm>
        </p:grpSpPr>
        <p:pic>
          <p:nvPicPr>
            <p:cNvPr id="84" name="Graphic 83" descr="Monthly calendar with solid fill">
              <a:extLst>
                <a:ext uri="{FF2B5EF4-FFF2-40B4-BE49-F238E27FC236}">
                  <a16:creationId xmlns:a16="http://schemas.microsoft.com/office/drawing/2014/main" id="{14963C2F-76F9-24CB-3EC7-F7A8039907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41554" y="2612652"/>
              <a:ext cx="297809" cy="297809"/>
            </a:xfrm>
            <a:prstGeom prst="rect">
              <a:avLst/>
            </a:prstGeom>
          </p:spPr>
        </p:pic>
        <p:sp>
          <p:nvSpPr>
            <p:cNvPr id="85" name="Rectangle 84">
              <a:extLst>
                <a:ext uri="{FF2B5EF4-FFF2-40B4-BE49-F238E27FC236}">
                  <a16:creationId xmlns:a16="http://schemas.microsoft.com/office/drawing/2014/main" id="{A5538337-2EBF-BEE2-A8EC-E5E85621B253}"/>
                </a:ext>
              </a:extLst>
            </p:cNvPr>
            <p:cNvSpPr/>
            <p:nvPr/>
          </p:nvSpPr>
          <p:spPr>
            <a:xfrm>
              <a:off x="7406088" y="2691799"/>
              <a:ext cx="812119" cy="338554"/>
            </a:xfrm>
            <a:prstGeom prst="rect">
              <a:avLst/>
            </a:prstGeom>
          </p:spPr>
          <p:txBody>
            <a:bodyPr wrap="square" lIns="0" tIns="0" rIns="0" bIns="0">
              <a:spAutoFit/>
            </a:bodyPr>
            <a:lstStyle/>
            <a:p>
              <a:pPr lvl="0" defTabSz="457200">
                <a:defRPr/>
              </a:pPr>
              <a:r>
                <a:rPr lang="ru-RU" sz="1100" b="1" dirty="0">
                  <a:solidFill>
                    <a:schemeClr val="accent1"/>
                  </a:solidFill>
                </a:rPr>
                <a:t>Визит 2–6
</a:t>
              </a:r>
              <a:endParaRPr kumimoji="0" lang="en-US" sz="1100" b="1"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grpSp>
      <p:sp>
        <p:nvSpPr>
          <p:cNvPr id="86" name="TextBox 85">
            <a:extLst>
              <a:ext uri="{FF2B5EF4-FFF2-40B4-BE49-F238E27FC236}">
                <a16:creationId xmlns:a16="http://schemas.microsoft.com/office/drawing/2014/main" id="{83BC1D1E-3EB5-4B74-DD82-51D8A2C6EA7E}"/>
              </a:ext>
            </a:extLst>
          </p:cNvPr>
          <p:cNvSpPr txBox="1"/>
          <p:nvPr/>
        </p:nvSpPr>
        <p:spPr>
          <a:xfrm>
            <a:off x="7448503" y="3812171"/>
            <a:ext cx="914400" cy="261610"/>
          </a:xfrm>
          <a:prstGeom prst="rect">
            <a:avLst/>
          </a:prstGeom>
          <a:noFill/>
        </p:spPr>
        <p:txBody>
          <a:bodyPr wrap="square" rtlCol="0">
            <a:spAutoFit/>
          </a:bodyPr>
          <a:lstStyle/>
          <a:p>
            <a:pPr algn="ctr"/>
            <a:r>
              <a:rPr lang="en-US" sz="1100" dirty="0">
                <a:solidFill>
                  <a:schemeClr val="accent1"/>
                </a:solidFill>
              </a:rPr>
              <a:t>n=814</a:t>
            </a:r>
            <a:endParaRPr lang="en-SG" sz="1100" dirty="0">
              <a:solidFill>
                <a:schemeClr val="accent1"/>
              </a:solidFill>
            </a:endParaRPr>
          </a:p>
        </p:txBody>
      </p:sp>
      <p:sp>
        <p:nvSpPr>
          <p:cNvPr id="87" name="TextBox 86">
            <a:extLst>
              <a:ext uri="{FF2B5EF4-FFF2-40B4-BE49-F238E27FC236}">
                <a16:creationId xmlns:a16="http://schemas.microsoft.com/office/drawing/2014/main" id="{7750607C-20A1-2CFE-E26D-A2FC42D055B5}"/>
              </a:ext>
            </a:extLst>
          </p:cNvPr>
          <p:cNvSpPr txBox="1"/>
          <p:nvPr/>
        </p:nvSpPr>
        <p:spPr>
          <a:xfrm>
            <a:off x="6785139" y="2803251"/>
            <a:ext cx="2331919" cy="1077218"/>
          </a:xfrm>
          <a:prstGeom prst="rect">
            <a:avLst/>
          </a:prstGeom>
          <a:noFill/>
        </p:spPr>
        <p:txBody>
          <a:bodyPr wrap="square" lIns="0" tIns="0" rIns="0" bIns="0" rtlCol="0">
            <a:spAutoFit/>
          </a:bodyPr>
          <a:lstStyle/>
          <a:p>
            <a:pPr marL="108000" indent="-108000">
              <a:buFont typeface="Arial" panose="020B0604020202020204" pitchFamily="34" charset="0"/>
              <a:buChar char="•"/>
            </a:pPr>
            <a:r>
              <a:rPr lang="ru-RU" sz="1000" b="1" dirty="0">
                <a:solidFill>
                  <a:schemeClr val="accent1"/>
                </a:solidFill>
              </a:rPr>
              <a:t>6 месяцев после трансплантации</a:t>
            </a:r>
          </a:p>
          <a:p>
            <a:r>
              <a:rPr lang="ru-RU" sz="1000" dirty="0"/>
              <a:t>    или</a:t>
            </a:r>
            <a:endParaRPr lang="en-US" sz="1000" dirty="0"/>
          </a:p>
          <a:p>
            <a:pPr marL="108000" indent="-108000">
              <a:buFont typeface="Arial" panose="020B0604020202020204" pitchFamily="34" charset="0"/>
              <a:buChar char="•"/>
            </a:pPr>
            <a:r>
              <a:rPr lang="ru-RU" sz="1000" b="1" dirty="0">
                <a:solidFill>
                  <a:schemeClr val="accent1"/>
                </a:solidFill>
              </a:rPr>
              <a:t>День окончания исследования</a:t>
            </a:r>
            <a:r>
              <a:rPr lang="en-US" sz="1000" b="1" dirty="0">
                <a:solidFill>
                  <a:schemeClr val="accent1"/>
                </a:solidFill>
              </a:rPr>
              <a:t> </a:t>
            </a:r>
            <a:r>
              <a:rPr lang="en-US" sz="1000" dirty="0">
                <a:solidFill>
                  <a:schemeClr val="accent1"/>
                </a:solidFill>
              </a:rPr>
              <a:t>(</a:t>
            </a:r>
            <a:r>
              <a:rPr lang="ru-RU" sz="1000" dirty="0">
                <a:solidFill>
                  <a:schemeClr val="accent1"/>
                </a:solidFill>
              </a:rPr>
              <a:t>если </a:t>
            </a:r>
            <a:r>
              <a:rPr lang="en-US" sz="1000" dirty="0">
                <a:solidFill>
                  <a:schemeClr val="accent1"/>
                </a:solidFill>
              </a:rPr>
              <a:t>ADVANCE)</a:t>
            </a:r>
          </a:p>
          <a:p>
            <a:pPr marL="108000"/>
            <a:r>
              <a:rPr lang="ru-RU" sz="1000" dirty="0"/>
              <a:t>или</a:t>
            </a:r>
            <a:endParaRPr lang="en-US" sz="1000" dirty="0"/>
          </a:p>
          <a:p>
            <a:pPr marL="108000" indent="-108000">
              <a:buFont typeface="Arial" panose="020B0604020202020204" pitchFamily="34" charset="0"/>
              <a:buChar char="•"/>
            </a:pPr>
            <a:r>
              <a:rPr lang="ru-RU" sz="1000" b="1" dirty="0">
                <a:solidFill>
                  <a:schemeClr val="accent1"/>
                </a:solidFill>
              </a:rPr>
              <a:t>Следующий запланированный визит </a:t>
            </a:r>
            <a:r>
              <a:rPr lang="en-US" sz="1000" dirty="0">
                <a:solidFill>
                  <a:schemeClr val="accent1"/>
                </a:solidFill>
              </a:rPr>
              <a:t>(</a:t>
            </a:r>
            <a:r>
              <a:rPr lang="ru-RU" sz="1000" dirty="0">
                <a:solidFill>
                  <a:schemeClr val="accent1"/>
                </a:solidFill>
              </a:rPr>
              <a:t>если </a:t>
            </a:r>
            <a:r>
              <a:rPr lang="en-US" sz="1000" dirty="0">
                <a:solidFill>
                  <a:schemeClr val="accent1"/>
                </a:solidFill>
              </a:rPr>
              <a:t>ADVANCE</a:t>
            </a:r>
            <a:r>
              <a:rPr lang="ru-RU" sz="1000" dirty="0">
                <a:solidFill>
                  <a:schemeClr val="accent1"/>
                </a:solidFill>
              </a:rPr>
              <a:t> закончено</a:t>
            </a:r>
            <a:r>
              <a:rPr lang="en-US" sz="1000" dirty="0">
                <a:solidFill>
                  <a:schemeClr val="accent1"/>
                </a:solidFill>
              </a:rPr>
              <a:t>)</a:t>
            </a:r>
          </a:p>
        </p:txBody>
      </p:sp>
      <p:sp>
        <p:nvSpPr>
          <p:cNvPr id="88" name="TextBox 87">
            <a:extLst>
              <a:ext uri="{FF2B5EF4-FFF2-40B4-BE49-F238E27FC236}">
                <a16:creationId xmlns:a16="http://schemas.microsoft.com/office/drawing/2014/main" id="{DDA3C25A-3BAF-6B05-86CF-173F7B5D348B}"/>
              </a:ext>
            </a:extLst>
          </p:cNvPr>
          <p:cNvSpPr txBox="1"/>
          <p:nvPr/>
        </p:nvSpPr>
        <p:spPr>
          <a:xfrm>
            <a:off x="9492167" y="2998747"/>
            <a:ext cx="1035899" cy="923330"/>
          </a:xfrm>
          <a:prstGeom prst="rect">
            <a:avLst/>
          </a:prstGeom>
          <a:noFill/>
        </p:spPr>
        <p:txBody>
          <a:bodyPr wrap="square" lIns="0" tIns="0" rIns="0" bIns="0" rtlCol="0">
            <a:spAutoFit/>
          </a:bodyPr>
          <a:lstStyle/>
          <a:p>
            <a:pPr algn="ctr"/>
            <a:r>
              <a:rPr lang="ru-RU" sz="1000" b="1" dirty="0">
                <a:solidFill>
                  <a:schemeClr val="accent1"/>
                </a:solidFill>
              </a:rPr>
              <a:t>Ежегодные посещения, начиная с 1 года после трансплантации
</a:t>
            </a:r>
            <a:endParaRPr lang="en-US" sz="1000" b="1" dirty="0">
              <a:solidFill>
                <a:schemeClr val="accent1"/>
              </a:solidFill>
            </a:endParaRPr>
          </a:p>
        </p:txBody>
      </p:sp>
      <p:grpSp>
        <p:nvGrpSpPr>
          <p:cNvPr id="92" name="Group 91">
            <a:extLst>
              <a:ext uri="{FF2B5EF4-FFF2-40B4-BE49-F238E27FC236}">
                <a16:creationId xmlns:a16="http://schemas.microsoft.com/office/drawing/2014/main" id="{8F0DCFF4-4AF3-F663-9A40-6FBFCF901785}"/>
              </a:ext>
            </a:extLst>
          </p:cNvPr>
          <p:cNvGrpSpPr/>
          <p:nvPr/>
        </p:nvGrpSpPr>
        <p:grpSpPr>
          <a:xfrm>
            <a:off x="11167066" y="2335597"/>
            <a:ext cx="424635" cy="1793628"/>
            <a:chOff x="11177151" y="2376727"/>
            <a:chExt cx="424635" cy="1805748"/>
          </a:xfrm>
        </p:grpSpPr>
        <p:sp>
          <p:nvSpPr>
            <p:cNvPr id="40" name="Rectangle: Rounded Corners 39">
              <a:extLst>
                <a:ext uri="{FF2B5EF4-FFF2-40B4-BE49-F238E27FC236}">
                  <a16:creationId xmlns:a16="http://schemas.microsoft.com/office/drawing/2014/main" id="{9B120B26-AC24-F161-82BA-077369156904}"/>
                </a:ext>
              </a:extLst>
            </p:cNvPr>
            <p:cNvSpPr/>
            <p:nvPr/>
          </p:nvSpPr>
          <p:spPr>
            <a:xfrm>
              <a:off x="11177151" y="2382475"/>
              <a:ext cx="423071" cy="1800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SG" sz="1000" b="1" dirty="0">
                <a:solidFill>
                  <a:schemeClr val="tx2"/>
                </a:solidFill>
              </a:endParaRPr>
            </a:p>
          </p:txBody>
        </p:sp>
        <p:sp>
          <p:nvSpPr>
            <p:cNvPr id="90" name="TextBox 89">
              <a:extLst>
                <a:ext uri="{FF2B5EF4-FFF2-40B4-BE49-F238E27FC236}">
                  <a16:creationId xmlns:a16="http://schemas.microsoft.com/office/drawing/2014/main" id="{CECA6499-DF10-1258-9D66-3FC67178859E}"/>
                </a:ext>
              </a:extLst>
            </p:cNvPr>
            <p:cNvSpPr txBox="1"/>
            <p:nvPr/>
          </p:nvSpPr>
          <p:spPr>
            <a:xfrm rot="16200000">
              <a:off x="10562748" y="3107988"/>
              <a:ext cx="1770300" cy="307777"/>
            </a:xfrm>
            <a:prstGeom prst="rect">
              <a:avLst/>
            </a:prstGeom>
            <a:noFill/>
          </p:spPr>
          <p:txBody>
            <a:bodyPr wrap="square" lIns="0" tIns="0" rIns="0" bIns="0" rtlCol="0">
              <a:spAutoFit/>
            </a:bodyPr>
            <a:lstStyle/>
            <a:p>
              <a:pPr algn="ctr"/>
              <a:r>
                <a:rPr lang="ru-RU" sz="1000" b="1" dirty="0">
                  <a:solidFill>
                    <a:schemeClr val="bg1"/>
                  </a:solidFill>
                </a:rPr>
                <a:t>Окончание наблюдения
</a:t>
              </a:r>
              <a:endParaRPr lang="en-SG" sz="1000" b="1" dirty="0">
                <a:solidFill>
                  <a:schemeClr val="bg1"/>
                </a:solidFill>
              </a:endParaRPr>
            </a:p>
          </p:txBody>
        </p:sp>
      </p:grpSp>
      <p:sp>
        <p:nvSpPr>
          <p:cNvPr id="94" name="TextBox 93">
            <a:extLst>
              <a:ext uri="{FF2B5EF4-FFF2-40B4-BE49-F238E27FC236}">
                <a16:creationId xmlns:a16="http://schemas.microsoft.com/office/drawing/2014/main" id="{7C3A2DED-7842-3EB6-EC4A-A32F102A9AA5}"/>
              </a:ext>
            </a:extLst>
          </p:cNvPr>
          <p:cNvSpPr txBox="1"/>
          <p:nvPr/>
        </p:nvSpPr>
        <p:spPr>
          <a:xfrm>
            <a:off x="583325" y="2767964"/>
            <a:ext cx="1373469" cy="1107996"/>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chemeClr val="bg1"/>
                </a:solidFill>
                <a:effectLst/>
                <a:uLnTx/>
                <a:uFillTx/>
                <a:latin typeface="Arial" panose="020B0604020202020204"/>
                <a:ea typeface="+mn-ea"/>
                <a:cs typeface="+mn-cs"/>
              </a:rPr>
              <a:t>Первичная трансплантация или ретрансплантация почки у взрослых</a:t>
            </a:r>
            <a:br>
              <a:rPr kumimoji="0" lang="en-GB" sz="1200" b="0" i="0" u="none" strike="noStrike" kern="1200" cap="none" spc="0" normalizeH="0" baseline="0" noProof="0" dirty="0">
                <a:ln>
                  <a:noFill/>
                </a:ln>
                <a:solidFill>
                  <a:schemeClr val="bg1"/>
                </a:solidFill>
                <a:effectLst/>
                <a:uLnTx/>
                <a:uFillTx/>
                <a:latin typeface="Arial" panose="020B0604020202020204"/>
                <a:ea typeface="+mn-ea"/>
                <a:cs typeface="+mn-cs"/>
              </a:rPr>
            </a:br>
            <a:r>
              <a:rPr kumimoji="0" lang="en-GB" sz="1200" b="0" i="0" u="none" strike="noStrike" kern="1200" cap="none" spc="0" normalizeH="0" baseline="0" noProof="0" dirty="0">
                <a:ln>
                  <a:noFill/>
                </a:ln>
                <a:solidFill>
                  <a:schemeClr val="bg1"/>
                </a:solidFill>
                <a:effectLst/>
                <a:uLnTx/>
                <a:uFillTx/>
                <a:latin typeface="Arial" panose="020B0604020202020204"/>
                <a:ea typeface="+mn-ea"/>
                <a:cs typeface="+mn-cs"/>
              </a:rPr>
              <a:t>(N=1081)</a:t>
            </a:r>
          </a:p>
        </p:txBody>
      </p:sp>
      <p:sp>
        <p:nvSpPr>
          <p:cNvPr id="7" name="Arrow: Right 6">
            <a:extLst>
              <a:ext uri="{FF2B5EF4-FFF2-40B4-BE49-F238E27FC236}">
                <a16:creationId xmlns:a16="http://schemas.microsoft.com/office/drawing/2014/main" id="{B719D257-103A-AA44-7E58-1112B4B4548B}"/>
              </a:ext>
            </a:extLst>
          </p:cNvPr>
          <p:cNvSpPr/>
          <p:nvPr/>
        </p:nvSpPr>
        <p:spPr>
          <a:xfrm>
            <a:off x="5554306" y="2965181"/>
            <a:ext cx="855810" cy="516723"/>
          </a:xfrm>
          <a:prstGeom prst="rightArrow">
            <a:avLst>
              <a:gd name="adj1" fmla="val 68832"/>
              <a:gd name="adj2" fmla="val 4882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0" name="Rectangle 119">
            <a:extLst>
              <a:ext uri="{FF2B5EF4-FFF2-40B4-BE49-F238E27FC236}">
                <a16:creationId xmlns:a16="http://schemas.microsoft.com/office/drawing/2014/main" id="{EC213237-2EBB-0E8F-06FE-F7FB302F2CD5}"/>
              </a:ext>
            </a:extLst>
          </p:cNvPr>
          <p:cNvSpPr/>
          <p:nvPr/>
        </p:nvSpPr>
        <p:spPr>
          <a:xfrm>
            <a:off x="5266306" y="2749891"/>
            <a:ext cx="288000" cy="929497"/>
          </a:xfrm>
          <a:custGeom>
            <a:avLst/>
            <a:gdLst>
              <a:gd name="connsiteX0" fmla="*/ 0 w 226371"/>
              <a:gd name="connsiteY0" fmla="*/ 0 h 929497"/>
              <a:gd name="connsiteX1" fmla="*/ 226371 w 226371"/>
              <a:gd name="connsiteY1" fmla="*/ 0 h 929497"/>
              <a:gd name="connsiteX2" fmla="*/ 226371 w 226371"/>
              <a:gd name="connsiteY2" fmla="*/ 929497 h 929497"/>
              <a:gd name="connsiteX3" fmla="*/ 0 w 226371"/>
              <a:gd name="connsiteY3" fmla="*/ 929497 h 929497"/>
              <a:gd name="connsiteX4" fmla="*/ 0 w 226371"/>
              <a:gd name="connsiteY4" fmla="*/ 0 h 929497"/>
              <a:gd name="connsiteX0" fmla="*/ 5332 w 231703"/>
              <a:gd name="connsiteY0" fmla="*/ 0 h 929497"/>
              <a:gd name="connsiteX1" fmla="*/ 231703 w 231703"/>
              <a:gd name="connsiteY1" fmla="*/ 0 h 929497"/>
              <a:gd name="connsiteX2" fmla="*/ 231703 w 231703"/>
              <a:gd name="connsiteY2" fmla="*/ 929497 h 929497"/>
              <a:gd name="connsiteX3" fmla="*/ 5332 w 231703"/>
              <a:gd name="connsiteY3" fmla="*/ 929497 h 929497"/>
              <a:gd name="connsiteX4" fmla="*/ 0 w 231703"/>
              <a:gd name="connsiteY4" fmla="*/ 492860 h 929497"/>
              <a:gd name="connsiteX5" fmla="*/ 5332 w 231703"/>
              <a:gd name="connsiteY5" fmla="*/ 0 h 929497"/>
              <a:gd name="connsiteX0" fmla="*/ 0 w 231703"/>
              <a:gd name="connsiteY0" fmla="*/ 492860 h 929497"/>
              <a:gd name="connsiteX1" fmla="*/ 5332 w 231703"/>
              <a:gd name="connsiteY1" fmla="*/ 0 h 929497"/>
              <a:gd name="connsiteX2" fmla="*/ 231703 w 231703"/>
              <a:gd name="connsiteY2" fmla="*/ 0 h 929497"/>
              <a:gd name="connsiteX3" fmla="*/ 231703 w 231703"/>
              <a:gd name="connsiteY3" fmla="*/ 929497 h 929497"/>
              <a:gd name="connsiteX4" fmla="*/ 5332 w 231703"/>
              <a:gd name="connsiteY4" fmla="*/ 929497 h 929497"/>
              <a:gd name="connsiteX5" fmla="*/ 91440 w 231703"/>
              <a:gd name="connsiteY5" fmla="*/ 584300 h 929497"/>
              <a:gd name="connsiteX0" fmla="*/ 0 w 231703"/>
              <a:gd name="connsiteY0" fmla="*/ 492860 h 929497"/>
              <a:gd name="connsiteX1" fmla="*/ 5332 w 231703"/>
              <a:gd name="connsiteY1" fmla="*/ 0 h 929497"/>
              <a:gd name="connsiteX2" fmla="*/ 231703 w 231703"/>
              <a:gd name="connsiteY2" fmla="*/ 0 h 929497"/>
              <a:gd name="connsiteX3" fmla="*/ 231703 w 231703"/>
              <a:gd name="connsiteY3" fmla="*/ 929497 h 929497"/>
              <a:gd name="connsiteX4" fmla="*/ 5332 w 231703"/>
              <a:gd name="connsiteY4" fmla="*/ 929497 h 929497"/>
              <a:gd name="connsiteX0" fmla="*/ 0 w 226371"/>
              <a:gd name="connsiteY0" fmla="*/ 0 h 929497"/>
              <a:gd name="connsiteX1" fmla="*/ 226371 w 226371"/>
              <a:gd name="connsiteY1" fmla="*/ 0 h 929497"/>
              <a:gd name="connsiteX2" fmla="*/ 226371 w 226371"/>
              <a:gd name="connsiteY2" fmla="*/ 929497 h 929497"/>
              <a:gd name="connsiteX3" fmla="*/ 0 w 226371"/>
              <a:gd name="connsiteY3" fmla="*/ 929497 h 929497"/>
            </a:gdLst>
            <a:ahLst/>
            <a:cxnLst>
              <a:cxn ang="0">
                <a:pos x="connsiteX0" y="connsiteY0"/>
              </a:cxn>
              <a:cxn ang="0">
                <a:pos x="connsiteX1" y="connsiteY1"/>
              </a:cxn>
              <a:cxn ang="0">
                <a:pos x="connsiteX2" y="connsiteY2"/>
              </a:cxn>
              <a:cxn ang="0">
                <a:pos x="connsiteX3" y="connsiteY3"/>
              </a:cxn>
            </a:cxnLst>
            <a:rect l="l" t="t" r="r" b="b"/>
            <a:pathLst>
              <a:path w="226371" h="929497">
                <a:moveTo>
                  <a:pt x="0" y="0"/>
                </a:moveTo>
                <a:lnTo>
                  <a:pt x="226371" y="0"/>
                </a:lnTo>
                <a:lnTo>
                  <a:pt x="226371" y="929497"/>
                </a:lnTo>
                <a:lnTo>
                  <a:pt x="0" y="929497"/>
                </a:lnTo>
              </a:path>
            </a:pathLst>
          </a:cu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55898C08-4E91-D8BD-C5FD-CBB0F81F9228}"/>
              </a:ext>
            </a:extLst>
          </p:cNvPr>
          <p:cNvGrpSpPr/>
          <p:nvPr/>
        </p:nvGrpSpPr>
        <p:grpSpPr>
          <a:xfrm>
            <a:off x="2012499" y="2749891"/>
            <a:ext cx="550040" cy="929497"/>
            <a:chOff x="2012499" y="2802790"/>
            <a:chExt cx="550040" cy="929497"/>
          </a:xfrm>
        </p:grpSpPr>
        <p:sp>
          <p:nvSpPr>
            <p:cNvPr id="121" name="Rectangle 119">
              <a:extLst>
                <a:ext uri="{FF2B5EF4-FFF2-40B4-BE49-F238E27FC236}">
                  <a16:creationId xmlns:a16="http://schemas.microsoft.com/office/drawing/2014/main" id="{AE9A0B4A-367A-1D47-47BF-DE54AFA9F402}"/>
                </a:ext>
              </a:extLst>
            </p:cNvPr>
            <p:cNvSpPr/>
            <p:nvPr/>
          </p:nvSpPr>
          <p:spPr>
            <a:xfrm flipH="1">
              <a:off x="2274539" y="2802790"/>
              <a:ext cx="288000" cy="929497"/>
            </a:xfrm>
            <a:custGeom>
              <a:avLst/>
              <a:gdLst>
                <a:gd name="connsiteX0" fmla="*/ 0 w 226371"/>
                <a:gd name="connsiteY0" fmla="*/ 0 h 929497"/>
                <a:gd name="connsiteX1" fmla="*/ 226371 w 226371"/>
                <a:gd name="connsiteY1" fmla="*/ 0 h 929497"/>
                <a:gd name="connsiteX2" fmla="*/ 226371 w 226371"/>
                <a:gd name="connsiteY2" fmla="*/ 929497 h 929497"/>
                <a:gd name="connsiteX3" fmla="*/ 0 w 226371"/>
                <a:gd name="connsiteY3" fmla="*/ 929497 h 929497"/>
                <a:gd name="connsiteX4" fmla="*/ 0 w 226371"/>
                <a:gd name="connsiteY4" fmla="*/ 0 h 929497"/>
                <a:gd name="connsiteX0" fmla="*/ 5332 w 231703"/>
                <a:gd name="connsiteY0" fmla="*/ 0 h 929497"/>
                <a:gd name="connsiteX1" fmla="*/ 231703 w 231703"/>
                <a:gd name="connsiteY1" fmla="*/ 0 h 929497"/>
                <a:gd name="connsiteX2" fmla="*/ 231703 w 231703"/>
                <a:gd name="connsiteY2" fmla="*/ 929497 h 929497"/>
                <a:gd name="connsiteX3" fmla="*/ 5332 w 231703"/>
                <a:gd name="connsiteY3" fmla="*/ 929497 h 929497"/>
                <a:gd name="connsiteX4" fmla="*/ 0 w 231703"/>
                <a:gd name="connsiteY4" fmla="*/ 492860 h 929497"/>
                <a:gd name="connsiteX5" fmla="*/ 5332 w 231703"/>
                <a:gd name="connsiteY5" fmla="*/ 0 h 929497"/>
                <a:gd name="connsiteX0" fmla="*/ 0 w 231703"/>
                <a:gd name="connsiteY0" fmla="*/ 492860 h 929497"/>
                <a:gd name="connsiteX1" fmla="*/ 5332 w 231703"/>
                <a:gd name="connsiteY1" fmla="*/ 0 h 929497"/>
                <a:gd name="connsiteX2" fmla="*/ 231703 w 231703"/>
                <a:gd name="connsiteY2" fmla="*/ 0 h 929497"/>
                <a:gd name="connsiteX3" fmla="*/ 231703 w 231703"/>
                <a:gd name="connsiteY3" fmla="*/ 929497 h 929497"/>
                <a:gd name="connsiteX4" fmla="*/ 5332 w 231703"/>
                <a:gd name="connsiteY4" fmla="*/ 929497 h 929497"/>
                <a:gd name="connsiteX5" fmla="*/ 91440 w 231703"/>
                <a:gd name="connsiteY5" fmla="*/ 584300 h 929497"/>
                <a:gd name="connsiteX0" fmla="*/ 0 w 231703"/>
                <a:gd name="connsiteY0" fmla="*/ 492860 h 929497"/>
                <a:gd name="connsiteX1" fmla="*/ 5332 w 231703"/>
                <a:gd name="connsiteY1" fmla="*/ 0 h 929497"/>
                <a:gd name="connsiteX2" fmla="*/ 231703 w 231703"/>
                <a:gd name="connsiteY2" fmla="*/ 0 h 929497"/>
                <a:gd name="connsiteX3" fmla="*/ 231703 w 231703"/>
                <a:gd name="connsiteY3" fmla="*/ 929497 h 929497"/>
                <a:gd name="connsiteX4" fmla="*/ 5332 w 231703"/>
                <a:gd name="connsiteY4" fmla="*/ 929497 h 929497"/>
                <a:gd name="connsiteX0" fmla="*/ 0 w 226371"/>
                <a:gd name="connsiteY0" fmla="*/ 0 h 929497"/>
                <a:gd name="connsiteX1" fmla="*/ 226371 w 226371"/>
                <a:gd name="connsiteY1" fmla="*/ 0 h 929497"/>
                <a:gd name="connsiteX2" fmla="*/ 226371 w 226371"/>
                <a:gd name="connsiteY2" fmla="*/ 929497 h 929497"/>
                <a:gd name="connsiteX3" fmla="*/ 0 w 226371"/>
                <a:gd name="connsiteY3" fmla="*/ 929497 h 929497"/>
              </a:gdLst>
              <a:ahLst/>
              <a:cxnLst>
                <a:cxn ang="0">
                  <a:pos x="connsiteX0" y="connsiteY0"/>
                </a:cxn>
                <a:cxn ang="0">
                  <a:pos x="connsiteX1" y="connsiteY1"/>
                </a:cxn>
                <a:cxn ang="0">
                  <a:pos x="connsiteX2" y="connsiteY2"/>
                </a:cxn>
                <a:cxn ang="0">
                  <a:pos x="connsiteX3" y="connsiteY3"/>
                </a:cxn>
              </a:cxnLst>
              <a:rect l="l" t="t" r="r" b="b"/>
              <a:pathLst>
                <a:path w="226371" h="929497">
                  <a:moveTo>
                    <a:pt x="0" y="0"/>
                  </a:moveTo>
                  <a:lnTo>
                    <a:pt x="226371" y="0"/>
                  </a:lnTo>
                  <a:lnTo>
                    <a:pt x="226371" y="929497"/>
                  </a:lnTo>
                  <a:lnTo>
                    <a:pt x="0" y="929497"/>
                  </a:lnTo>
                </a:path>
              </a:pathLst>
            </a:cu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a:extLst>
                <a:ext uri="{FF2B5EF4-FFF2-40B4-BE49-F238E27FC236}">
                  <a16:creationId xmlns:a16="http://schemas.microsoft.com/office/drawing/2014/main" id="{9C16A9FB-E77A-9224-AA7A-169CF79C725A}"/>
                </a:ext>
              </a:extLst>
            </p:cNvPr>
            <p:cNvCxnSpPr>
              <a:cxnSpLocks/>
              <a:stCxn id="42" idx="3"/>
            </p:cNvCxnSpPr>
            <p:nvPr/>
          </p:nvCxnSpPr>
          <p:spPr>
            <a:xfrm>
              <a:off x="2012499" y="3281156"/>
              <a:ext cx="262040" cy="7361"/>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70C13CF6-E633-0D18-ED94-C3F1B3B2FD5C}"/>
              </a:ext>
            </a:extLst>
          </p:cNvPr>
          <p:cNvGrpSpPr/>
          <p:nvPr/>
        </p:nvGrpSpPr>
        <p:grpSpPr>
          <a:xfrm>
            <a:off x="2566307" y="2329580"/>
            <a:ext cx="2700000" cy="864000"/>
            <a:chOff x="2566307" y="2382479"/>
            <a:chExt cx="2700000" cy="864000"/>
          </a:xfrm>
        </p:grpSpPr>
        <p:sp>
          <p:nvSpPr>
            <p:cNvPr id="97" name="Rectangle 96">
              <a:extLst>
                <a:ext uri="{FF2B5EF4-FFF2-40B4-BE49-F238E27FC236}">
                  <a16:creationId xmlns:a16="http://schemas.microsoft.com/office/drawing/2014/main" id="{12437A44-D9A6-EA89-FE57-153D98476F92}"/>
                </a:ext>
              </a:extLst>
            </p:cNvPr>
            <p:cNvSpPr/>
            <p:nvPr/>
          </p:nvSpPr>
          <p:spPr>
            <a:xfrm>
              <a:off x="2566307" y="2382479"/>
              <a:ext cx="2700000" cy="864000"/>
            </a:xfrm>
            <a:prstGeom prst="rect">
              <a:avLst/>
            </a:prstGeom>
            <a:solidFill>
              <a:schemeClr val="accent2">
                <a:lumMod val="20000"/>
                <a:lumOff val="80000"/>
                <a:alpha val="5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46E5CCAE-9F45-910E-8DE6-AA82B38025BF}"/>
                </a:ext>
              </a:extLst>
            </p:cNvPr>
            <p:cNvSpPr txBox="1"/>
            <p:nvPr/>
          </p:nvSpPr>
          <p:spPr>
            <a:xfrm>
              <a:off x="2770641" y="2737569"/>
              <a:ext cx="2296853" cy="461665"/>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chemeClr val="accent2"/>
                  </a:solidFill>
                  <a:uLnTx/>
                  <a:uFillTx/>
                  <a:latin typeface="Arial" panose="020B0604020202020204"/>
                  <a:ea typeface="+mn-ea"/>
                  <a:cs typeface="+mn-cs"/>
                </a:rPr>
                <a:t>PR tacrolimus + </a:t>
              </a:r>
              <a:r>
                <a:rPr kumimoji="0" lang="en-GB" sz="1000" i="0" u="none" strike="noStrike" kern="1200" cap="none" spc="0" normalizeH="0" baseline="0" noProof="0" dirty="0" err="1">
                  <a:ln>
                    <a:noFill/>
                  </a:ln>
                  <a:solidFill>
                    <a:schemeClr val="accent2"/>
                  </a:solidFill>
                  <a:uLnTx/>
                  <a:uFillTx/>
                  <a:latin typeface="Arial" panose="020B0604020202020204"/>
                  <a:ea typeface="+mn-ea"/>
                  <a:cs typeface="+mn-cs"/>
                </a:rPr>
                <a:t>basiliximab</a:t>
              </a:r>
              <a:r>
                <a:rPr kumimoji="0" lang="en-GB" sz="1000" i="0" u="none" strike="noStrike" kern="1200" cap="none" spc="0" normalizeH="0" baseline="0" noProof="0" dirty="0">
                  <a:ln>
                    <a:noFill/>
                  </a:ln>
                  <a:solidFill>
                    <a:schemeClr val="accent2"/>
                  </a:solidFill>
                  <a:uLnTx/>
                  <a:uFillTx/>
                  <a:latin typeface="Arial" panose="020B0604020202020204"/>
                  <a:ea typeface="+mn-ea"/>
                  <a:cs typeface="+mn-cs"/>
                </a:rPr>
                <a:t> + MMF (intraoperative corticosteroid bolus and tapered corticosteroids to day 10)</a:t>
              </a:r>
            </a:p>
          </p:txBody>
        </p:sp>
        <p:grpSp>
          <p:nvGrpSpPr>
            <p:cNvPr id="106" name="Group 105">
              <a:extLst>
                <a:ext uri="{FF2B5EF4-FFF2-40B4-BE49-F238E27FC236}">
                  <a16:creationId xmlns:a16="http://schemas.microsoft.com/office/drawing/2014/main" id="{414788D7-B63F-A5DC-8993-544CA2FDAAE8}"/>
                </a:ext>
              </a:extLst>
            </p:cNvPr>
            <p:cNvGrpSpPr/>
            <p:nvPr/>
          </p:nvGrpSpPr>
          <p:grpSpPr>
            <a:xfrm>
              <a:off x="3195825" y="2412680"/>
              <a:ext cx="1674993" cy="324000"/>
              <a:chOff x="3087568" y="2375657"/>
              <a:chExt cx="1674993" cy="324000"/>
            </a:xfrm>
          </p:grpSpPr>
          <p:sp>
            <p:nvSpPr>
              <p:cNvPr id="104" name="TextBox 103">
                <a:extLst>
                  <a:ext uri="{FF2B5EF4-FFF2-40B4-BE49-F238E27FC236}">
                    <a16:creationId xmlns:a16="http://schemas.microsoft.com/office/drawing/2014/main" id="{806D74C8-7E0B-F66F-25CC-20BDC4045F2A}"/>
                  </a:ext>
                </a:extLst>
              </p:cNvPr>
              <p:cNvSpPr txBox="1"/>
              <p:nvPr/>
            </p:nvSpPr>
            <p:spPr>
              <a:xfrm>
                <a:off x="3448053" y="2447619"/>
                <a:ext cx="1314508" cy="184666"/>
              </a:xfrm>
              <a:prstGeom prst="rect">
                <a:avLst/>
              </a:prstGeom>
              <a:noFill/>
            </p:spPr>
            <p:txBody>
              <a:bodyPr wrap="square" lIns="0" tIns="0" rIns="0" bIns="0" rtlCol="0">
                <a:spAutoFit/>
              </a:bodyPr>
              <a:lstStyle/>
              <a:p>
                <a:pPr lvl="0" defTabSz="457200">
                  <a:defRPr/>
                </a:pPr>
                <a:r>
                  <a:rPr lang="ru-RU" sz="1200" b="1" dirty="0">
                    <a:solidFill>
                      <a:schemeClr val="accent2"/>
                    </a:solidFill>
                  </a:rPr>
                  <a:t>Группа 1</a:t>
                </a:r>
                <a:r>
                  <a:rPr kumimoji="0" lang="en-GB" sz="1200" b="1" i="0" u="none" strike="noStrike" kern="1200" cap="none" spc="0" normalizeH="0" baseline="0" noProof="0" dirty="0">
                    <a:ln>
                      <a:noFill/>
                    </a:ln>
                    <a:solidFill>
                      <a:schemeClr val="accent2"/>
                    </a:solidFill>
                    <a:uLnTx/>
                    <a:uFillTx/>
                    <a:latin typeface="Arial" panose="020B0604020202020204"/>
                    <a:ea typeface="+mn-ea"/>
                    <a:cs typeface="+mn-cs"/>
                  </a:rPr>
                  <a:t> </a:t>
                </a:r>
                <a:r>
                  <a:rPr kumimoji="0" lang="en-GB" sz="1200" i="0" u="none" strike="noStrike" kern="1200" cap="none" spc="0" normalizeH="0" baseline="0" noProof="0" dirty="0">
                    <a:ln>
                      <a:noFill/>
                    </a:ln>
                    <a:solidFill>
                      <a:schemeClr val="accent2"/>
                    </a:solidFill>
                    <a:uLnTx/>
                    <a:uFillTx/>
                    <a:latin typeface="Arial" panose="020B0604020202020204"/>
                    <a:ea typeface="+mn-ea"/>
                    <a:cs typeface="+mn-cs"/>
                  </a:rPr>
                  <a:t>(n=528)</a:t>
                </a:r>
              </a:p>
            </p:txBody>
          </p:sp>
          <p:pic>
            <p:nvPicPr>
              <p:cNvPr id="105" name="Graphic 13" descr="Medicine with solid fill">
                <a:extLst>
                  <a:ext uri="{FF2B5EF4-FFF2-40B4-BE49-F238E27FC236}">
                    <a16:creationId xmlns:a16="http://schemas.microsoft.com/office/drawing/2014/main" id="{19DB42D4-D80B-2F77-00F7-9FE2C3C444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87568" y="2375657"/>
                <a:ext cx="324000" cy="324000"/>
              </a:xfrm>
              <a:prstGeom prst="rect">
                <a:avLst/>
              </a:prstGeom>
            </p:spPr>
          </p:pic>
        </p:grpSp>
      </p:grpSp>
      <p:grpSp>
        <p:nvGrpSpPr>
          <p:cNvPr id="115" name="Group 114">
            <a:extLst>
              <a:ext uri="{FF2B5EF4-FFF2-40B4-BE49-F238E27FC236}">
                <a16:creationId xmlns:a16="http://schemas.microsoft.com/office/drawing/2014/main" id="{7FEB8524-39E5-C3BB-2D6B-B9A9743BBEDB}"/>
              </a:ext>
            </a:extLst>
          </p:cNvPr>
          <p:cNvGrpSpPr/>
          <p:nvPr/>
        </p:nvGrpSpPr>
        <p:grpSpPr>
          <a:xfrm>
            <a:off x="2566307" y="3265580"/>
            <a:ext cx="2700000" cy="864000"/>
            <a:chOff x="2566307" y="3318479"/>
            <a:chExt cx="2700000" cy="864000"/>
          </a:xfrm>
        </p:grpSpPr>
        <p:sp>
          <p:nvSpPr>
            <p:cNvPr id="109" name="Rectangle 108">
              <a:extLst>
                <a:ext uri="{FF2B5EF4-FFF2-40B4-BE49-F238E27FC236}">
                  <a16:creationId xmlns:a16="http://schemas.microsoft.com/office/drawing/2014/main" id="{D928460E-FE7E-2751-AEFF-79BAFE7E545D}"/>
                </a:ext>
              </a:extLst>
            </p:cNvPr>
            <p:cNvSpPr/>
            <p:nvPr/>
          </p:nvSpPr>
          <p:spPr>
            <a:xfrm>
              <a:off x="2566307" y="3318479"/>
              <a:ext cx="2700000" cy="864000"/>
            </a:xfrm>
            <a:prstGeom prst="rect">
              <a:avLst/>
            </a:prstGeom>
            <a:solidFill>
              <a:schemeClr val="accent4">
                <a:lumMod val="20000"/>
                <a:lumOff val="80000"/>
                <a:alpha val="5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B601BFA3-8AE5-855F-9609-24310BA115A5}"/>
                </a:ext>
              </a:extLst>
            </p:cNvPr>
            <p:cNvGrpSpPr/>
            <p:nvPr/>
          </p:nvGrpSpPr>
          <p:grpSpPr>
            <a:xfrm>
              <a:off x="2770641" y="3410162"/>
              <a:ext cx="2296853" cy="632666"/>
              <a:chOff x="2770641" y="3348680"/>
              <a:chExt cx="2296853" cy="632666"/>
            </a:xfrm>
          </p:grpSpPr>
          <p:sp>
            <p:nvSpPr>
              <p:cNvPr id="110" name="TextBox 109">
                <a:extLst>
                  <a:ext uri="{FF2B5EF4-FFF2-40B4-BE49-F238E27FC236}">
                    <a16:creationId xmlns:a16="http://schemas.microsoft.com/office/drawing/2014/main" id="{CF90185F-6061-C125-8477-3E961DCAFB76}"/>
                  </a:ext>
                </a:extLst>
              </p:cNvPr>
              <p:cNvSpPr txBox="1"/>
              <p:nvPr/>
            </p:nvSpPr>
            <p:spPr>
              <a:xfrm>
                <a:off x="2770641" y="3673569"/>
                <a:ext cx="2296853" cy="30777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SG" sz="1000" dirty="0">
                    <a:solidFill>
                      <a:schemeClr val="accent4"/>
                    </a:solidFill>
                  </a:rPr>
                  <a:t>PR tacrolimus + </a:t>
                </a:r>
                <a:r>
                  <a:rPr lang="en-SG" sz="1000" dirty="0" err="1">
                    <a:solidFill>
                      <a:schemeClr val="accent4"/>
                    </a:solidFill>
                  </a:rPr>
                  <a:t>basiliximab</a:t>
                </a:r>
                <a:r>
                  <a:rPr lang="en-SG" sz="1000" dirty="0">
                    <a:solidFill>
                      <a:schemeClr val="accent4"/>
                    </a:solidFill>
                  </a:rPr>
                  <a:t> + MMF (intraoperative corticosteroid bolus)</a:t>
                </a:r>
                <a:endParaRPr kumimoji="0" lang="en-GB" sz="1000" i="0" u="none" strike="noStrike" kern="1200" cap="none" spc="0" normalizeH="0" baseline="0" noProof="0" dirty="0">
                  <a:ln>
                    <a:noFill/>
                  </a:ln>
                  <a:solidFill>
                    <a:schemeClr val="accent4"/>
                  </a:solidFill>
                  <a:uLnTx/>
                  <a:uFillTx/>
                  <a:latin typeface="Arial" panose="020B0604020202020204"/>
                  <a:ea typeface="+mn-ea"/>
                  <a:cs typeface="+mn-cs"/>
                </a:endParaRPr>
              </a:p>
            </p:txBody>
          </p:sp>
          <p:grpSp>
            <p:nvGrpSpPr>
              <p:cNvPr id="111" name="Group 110">
                <a:extLst>
                  <a:ext uri="{FF2B5EF4-FFF2-40B4-BE49-F238E27FC236}">
                    <a16:creationId xmlns:a16="http://schemas.microsoft.com/office/drawing/2014/main" id="{D71EF32E-548E-1563-D164-ECE99232D510}"/>
                  </a:ext>
                </a:extLst>
              </p:cNvPr>
              <p:cNvGrpSpPr/>
              <p:nvPr/>
            </p:nvGrpSpPr>
            <p:grpSpPr>
              <a:xfrm>
                <a:off x="3195825" y="3348680"/>
                <a:ext cx="1674993" cy="324000"/>
                <a:chOff x="3087568" y="2375657"/>
                <a:chExt cx="1674993" cy="324000"/>
              </a:xfrm>
            </p:grpSpPr>
            <p:sp>
              <p:nvSpPr>
                <p:cNvPr id="112" name="TextBox 111">
                  <a:extLst>
                    <a:ext uri="{FF2B5EF4-FFF2-40B4-BE49-F238E27FC236}">
                      <a16:creationId xmlns:a16="http://schemas.microsoft.com/office/drawing/2014/main" id="{B07A69E8-17D7-DE41-9532-8E0199F80787}"/>
                    </a:ext>
                  </a:extLst>
                </p:cNvPr>
                <p:cNvSpPr txBox="1"/>
                <p:nvPr/>
              </p:nvSpPr>
              <p:spPr>
                <a:xfrm>
                  <a:off x="3448053" y="2447619"/>
                  <a:ext cx="1314508" cy="184666"/>
                </a:xfrm>
                <a:prstGeom prst="rect">
                  <a:avLst/>
                </a:prstGeom>
                <a:noFill/>
              </p:spPr>
              <p:txBody>
                <a:bodyPr wrap="square" lIns="0" tIns="0" rIns="0" bIns="0" rtlCol="0">
                  <a:spAutoFit/>
                </a:bodyPr>
                <a:lstStyle/>
                <a:p>
                  <a:pPr lvl="0" defTabSz="457200">
                    <a:defRPr/>
                  </a:pPr>
                  <a:r>
                    <a:rPr kumimoji="0" lang="ru-RU" sz="1200" b="1" i="0" u="none" strike="noStrike" kern="1200" cap="none" spc="0" normalizeH="0" baseline="0" noProof="0" dirty="0">
                      <a:ln>
                        <a:noFill/>
                      </a:ln>
                      <a:solidFill>
                        <a:schemeClr val="accent4"/>
                      </a:solidFill>
                      <a:uLnTx/>
                      <a:uFillTx/>
                      <a:latin typeface="Arial" panose="020B0604020202020204"/>
                      <a:ea typeface="+mn-ea"/>
                      <a:cs typeface="+mn-cs"/>
                    </a:rPr>
                    <a:t>Группа</a:t>
                  </a:r>
                  <a:r>
                    <a:rPr kumimoji="0" lang="en-GB" sz="1200" b="1" i="0" u="none" strike="noStrike" kern="1200" cap="none" spc="0" normalizeH="0" baseline="0" noProof="0" dirty="0">
                      <a:ln>
                        <a:noFill/>
                      </a:ln>
                      <a:solidFill>
                        <a:schemeClr val="accent4"/>
                      </a:solidFill>
                      <a:uLnTx/>
                      <a:uFillTx/>
                      <a:latin typeface="Arial" panose="020B0604020202020204"/>
                      <a:ea typeface="+mn-ea"/>
                      <a:cs typeface="+mn-cs"/>
                    </a:rPr>
                    <a:t> 2 </a:t>
                  </a:r>
                  <a:r>
                    <a:rPr kumimoji="0" lang="en-GB" sz="1200" i="0" u="none" strike="noStrike" kern="1200" cap="none" spc="0" normalizeH="0" baseline="0" noProof="0" dirty="0">
                      <a:ln>
                        <a:noFill/>
                      </a:ln>
                      <a:solidFill>
                        <a:schemeClr val="accent4"/>
                      </a:solidFill>
                      <a:uLnTx/>
                      <a:uFillTx/>
                      <a:latin typeface="Arial" panose="020B0604020202020204"/>
                      <a:ea typeface="+mn-ea"/>
                      <a:cs typeface="+mn-cs"/>
                    </a:rPr>
                    <a:t>(n=553)</a:t>
                  </a:r>
                </a:p>
              </p:txBody>
            </p:sp>
            <p:pic>
              <p:nvPicPr>
                <p:cNvPr id="113" name="Graphic 13" descr="Medicine with solid fill">
                  <a:extLst>
                    <a:ext uri="{FF2B5EF4-FFF2-40B4-BE49-F238E27FC236}">
                      <a16:creationId xmlns:a16="http://schemas.microsoft.com/office/drawing/2014/main" id="{BF1B1170-8BCF-C57F-BDAF-33976412AA4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087568" y="2375657"/>
                  <a:ext cx="324000" cy="324000"/>
                </a:xfrm>
                <a:prstGeom prst="rect">
                  <a:avLst/>
                </a:prstGeom>
              </p:spPr>
            </p:pic>
          </p:grpSp>
        </p:grpSp>
      </p:grpSp>
      <p:sp>
        <p:nvSpPr>
          <p:cNvPr id="76" name="Прямоугольник 75">
            <a:extLst>
              <a:ext uri="{FF2B5EF4-FFF2-40B4-BE49-F238E27FC236}">
                <a16:creationId xmlns:a16="http://schemas.microsoft.com/office/drawing/2014/main" id="{BF28C740-3F2D-443A-A5A4-865526901491}"/>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a:extLst>
              <a:ext uri="{FF2B5EF4-FFF2-40B4-BE49-F238E27FC236}">
                <a16:creationId xmlns:a16="http://schemas.microsoft.com/office/drawing/2014/main" id="{7C9E8B07-F071-4707-99D2-5FCBEEC3FAC8}"/>
              </a:ext>
            </a:extLst>
          </p:cNvPr>
          <p:cNvSpPr txBox="1"/>
          <p:nvPr/>
        </p:nvSpPr>
        <p:spPr>
          <a:xfrm>
            <a:off x="7149991" y="4584680"/>
            <a:ext cx="1330431" cy="338554"/>
          </a:xfrm>
          <a:prstGeom prst="rect">
            <a:avLst/>
          </a:prstGeom>
          <a:noFill/>
        </p:spPr>
        <p:txBody>
          <a:bodyPr wrap="square" lIns="0" tIns="0" rIns="0" bIns="0" rtlCol="0">
            <a:spAutoFit/>
          </a:bodyPr>
          <a:lstStyle/>
          <a:p>
            <a:pPr>
              <a:spcBef>
                <a:spcPts val="200"/>
              </a:spcBef>
            </a:pPr>
            <a:r>
              <a:rPr lang="ru-RU" sz="1100" b="1" dirty="0"/>
              <a:t>Первичные конечные точки</a:t>
            </a:r>
            <a:r>
              <a:rPr lang="en-SG" sz="1100" b="1" dirty="0"/>
              <a:t>:</a:t>
            </a:r>
            <a:endParaRPr lang="en-SG" sz="1100" dirty="0"/>
          </a:p>
        </p:txBody>
      </p:sp>
      <p:sp>
        <p:nvSpPr>
          <p:cNvPr id="89" name="TextBox 88">
            <a:extLst>
              <a:ext uri="{FF2B5EF4-FFF2-40B4-BE49-F238E27FC236}">
                <a16:creationId xmlns:a16="http://schemas.microsoft.com/office/drawing/2014/main" id="{9E5EAABD-000E-4BB8-9482-463766378D03}"/>
              </a:ext>
            </a:extLst>
          </p:cNvPr>
          <p:cNvSpPr txBox="1"/>
          <p:nvPr/>
        </p:nvSpPr>
        <p:spPr>
          <a:xfrm>
            <a:off x="9120181" y="4581670"/>
            <a:ext cx="2037908" cy="169277"/>
          </a:xfrm>
          <a:prstGeom prst="rect">
            <a:avLst/>
          </a:prstGeom>
          <a:noFill/>
        </p:spPr>
        <p:txBody>
          <a:bodyPr wrap="square" lIns="0" tIns="0" rIns="0" bIns="0" rtlCol="0">
            <a:spAutoFit/>
          </a:bodyPr>
          <a:lstStyle/>
          <a:p>
            <a:pPr>
              <a:spcBef>
                <a:spcPts val="200"/>
              </a:spcBef>
            </a:pPr>
            <a:r>
              <a:rPr lang="ru-RU" sz="1100" b="1" dirty="0"/>
              <a:t>Вторичные конечные точки</a:t>
            </a:r>
            <a:r>
              <a:rPr lang="en-SG" sz="1100" b="1" dirty="0"/>
              <a:t>:</a:t>
            </a:r>
            <a:endParaRPr lang="en-SG" sz="1100" dirty="0"/>
          </a:p>
        </p:txBody>
      </p:sp>
    </p:spTree>
    <p:extLst>
      <p:ext uri="{BB962C8B-B14F-4D97-AF65-F5344CB8AC3E}">
        <p14:creationId xmlns:p14="http://schemas.microsoft.com/office/powerpoint/2010/main" val="261188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3EC5016-ECD8-4F64-A632-B59AECA9EE6A}"/>
              </a:ext>
            </a:extLst>
          </p:cNvPr>
          <p:cNvSpPr>
            <a:spLocks noGrp="1"/>
          </p:cNvSpPr>
          <p:nvPr>
            <p:ph type="ctrTitle"/>
          </p:nvPr>
        </p:nvSpPr>
        <p:spPr>
          <a:xfrm>
            <a:off x="598099" y="1612241"/>
            <a:ext cx="8309928" cy="1800519"/>
          </a:xfrm>
        </p:spPr>
        <p:txBody>
          <a:bodyPr>
            <a:noAutofit/>
          </a:bodyPr>
          <a:lstStyle/>
          <a:p>
            <a:r>
              <a:rPr lang="ru-RU" sz="3200" dirty="0">
                <a:solidFill>
                  <a:schemeClr val="accent1"/>
                </a:solidFill>
              </a:rPr>
              <a:t>РЕЗУЛЬТАТЫ</a:t>
            </a:r>
            <a:endParaRPr lang="en-US" sz="3200" dirty="0">
              <a:solidFill>
                <a:schemeClr val="accent1"/>
              </a:solidFill>
            </a:endParaRPr>
          </a:p>
        </p:txBody>
      </p:sp>
      <p:sp>
        <p:nvSpPr>
          <p:cNvPr id="5" name="Rectangle 4">
            <a:extLst>
              <a:ext uri="{FF2B5EF4-FFF2-40B4-BE49-F238E27FC236}">
                <a16:creationId xmlns:a16="http://schemas.microsoft.com/office/drawing/2014/main" id="{CA9F7A96-A7E9-48C3-887C-A7FEBC44BA81}"/>
              </a:ext>
            </a:extLst>
          </p:cNvPr>
          <p:cNvSpPr/>
          <p:nvPr/>
        </p:nvSpPr>
        <p:spPr>
          <a:xfrm>
            <a:off x="360000" y="6397200"/>
            <a:ext cx="5946120" cy="307777"/>
          </a:xfrm>
          <a:prstGeom prst="rect">
            <a:avLst/>
          </a:prstGeom>
        </p:spPr>
        <p:txBody>
          <a:bodyPr wrap="square">
            <a:spAutoFit/>
          </a:bodyPr>
          <a:lstStyle/>
          <a:p>
            <a:r>
              <a:rPr lang="en-US" sz="700" dirty="0">
                <a:solidFill>
                  <a:schemeClr val="accent5"/>
                </a:solidFill>
              </a:rPr>
              <a:t>FPS, Follow-up patient set.</a:t>
            </a:r>
          </a:p>
          <a:p>
            <a:r>
              <a:rPr lang="en-US" sz="700" dirty="0" err="1">
                <a:solidFill>
                  <a:schemeClr val="accent5"/>
                </a:solidFill>
              </a:rPr>
              <a:t>Pernin</a:t>
            </a:r>
            <a:r>
              <a:rPr lang="en-US" sz="700" dirty="0">
                <a:solidFill>
                  <a:schemeClr val="accent5"/>
                </a:solidFill>
              </a:rPr>
              <a:t> V, et al. </a:t>
            </a:r>
            <a:r>
              <a:rPr lang="en-US" sz="700" dirty="0" err="1">
                <a:solidFill>
                  <a:schemeClr val="accent5"/>
                </a:solidFill>
              </a:rPr>
              <a:t>Transplanta</a:t>
            </a:r>
            <a:r>
              <a:rPr lang="en-US" sz="700" dirty="0">
                <a:solidFill>
                  <a:schemeClr val="accent5"/>
                </a:solidFill>
              </a:rPr>
              <a:t> Direct. 2023;9:e1432.</a:t>
            </a:r>
          </a:p>
        </p:txBody>
      </p:sp>
      <p:sp>
        <p:nvSpPr>
          <p:cNvPr id="4" name="Subtitle 3">
            <a:extLst>
              <a:ext uri="{FF2B5EF4-FFF2-40B4-BE49-F238E27FC236}">
                <a16:creationId xmlns:a16="http://schemas.microsoft.com/office/drawing/2014/main" id="{2BD3CA78-C6B1-C943-BA18-B03A42AF346D}"/>
              </a:ext>
            </a:extLst>
          </p:cNvPr>
          <p:cNvSpPr>
            <a:spLocks noGrp="1"/>
          </p:cNvSpPr>
          <p:nvPr>
            <p:ph type="subTitle" idx="1"/>
          </p:nvPr>
        </p:nvSpPr>
        <p:spPr/>
        <p:txBody>
          <a:bodyPr/>
          <a:lstStyle/>
          <a:p>
            <a:r>
              <a:rPr lang="ru-RU" dirty="0"/>
              <a:t>ЭФФЕКТИВНОСТЬ</a:t>
            </a:r>
            <a:endParaRPr lang="en-SG" dirty="0"/>
          </a:p>
        </p:txBody>
      </p:sp>
      <p:sp>
        <p:nvSpPr>
          <p:cNvPr id="6" name="Прямоугольник 5">
            <a:extLst>
              <a:ext uri="{FF2B5EF4-FFF2-40B4-BE49-F238E27FC236}">
                <a16:creationId xmlns:a16="http://schemas.microsoft.com/office/drawing/2014/main" id="{622D6891-6933-4632-9B2C-D3392758DFB8}"/>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404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0D7D-9E50-4CDA-8921-C85261493731}"/>
              </a:ext>
            </a:extLst>
          </p:cNvPr>
          <p:cNvSpPr>
            <a:spLocks noGrp="1"/>
          </p:cNvSpPr>
          <p:nvPr>
            <p:ph type="title"/>
          </p:nvPr>
        </p:nvSpPr>
        <p:spPr/>
        <p:txBody>
          <a:bodyPr/>
          <a:lstStyle/>
          <a:p>
            <a:r>
              <a:rPr lang="ru-RU" sz="2400" cap="none" dirty="0"/>
              <a:t>ПАЦИЕНТЫ</a:t>
            </a:r>
            <a:endParaRPr lang="en-US" sz="2400" cap="none" dirty="0"/>
          </a:p>
        </p:txBody>
      </p:sp>
      <p:sp>
        <p:nvSpPr>
          <p:cNvPr id="9" name="Rectangle 8">
            <a:extLst>
              <a:ext uri="{FF2B5EF4-FFF2-40B4-BE49-F238E27FC236}">
                <a16:creationId xmlns:a16="http://schemas.microsoft.com/office/drawing/2014/main" id="{C5C93FDB-E939-42A9-A970-FEFD7B89A253}"/>
              </a:ext>
            </a:extLst>
          </p:cNvPr>
          <p:cNvSpPr/>
          <p:nvPr/>
        </p:nvSpPr>
        <p:spPr>
          <a:xfrm>
            <a:off x="360000" y="6065381"/>
            <a:ext cx="10429540" cy="307777"/>
          </a:xfrm>
          <a:prstGeom prst="rect">
            <a:avLst/>
          </a:prstGeom>
        </p:spPr>
        <p:txBody>
          <a:bodyPr wrap="square" anchor="b">
            <a:spAutoFit/>
          </a:bodyPr>
          <a:lstStyle/>
          <a:p>
            <a:pPr lvl="0"/>
            <a:r>
              <a:rPr lang="en-US" sz="700" baseline="30000" dirty="0" err="1">
                <a:solidFill>
                  <a:schemeClr val="accent5"/>
                </a:solidFill>
              </a:rPr>
              <a:t>a</a:t>
            </a:r>
            <a:r>
              <a:rPr lang="en-US" sz="700" dirty="0" err="1">
                <a:solidFill>
                  <a:schemeClr val="accent5"/>
                </a:solidFill>
              </a:rPr>
              <a:t>Excludes</a:t>
            </a:r>
            <a:r>
              <a:rPr lang="en-US" sz="700" dirty="0">
                <a:solidFill>
                  <a:schemeClr val="accent5"/>
                </a:solidFill>
              </a:rPr>
              <a:t> patients who died during the feeder trial (n=13). </a:t>
            </a:r>
            <a:r>
              <a:rPr lang="en-US" sz="700" baseline="30000" dirty="0" err="1">
                <a:solidFill>
                  <a:schemeClr val="accent5"/>
                </a:solidFill>
              </a:rPr>
              <a:t>b</a:t>
            </a:r>
            <a:r>
              <a:rPr lang="en-US" sz="700" dirty="0" err="1">
                <a:solidFill>
                  <a:schemeClr val="accent5"/>
                </a:solidFill>
              </a:rPr>
              <a:t>Includes</a:t>
            </a:r>
            <a:r>
              <a:rPr lang="en-US" sz="700" dirty="0">
                <a:solidFill>
                  <a:schemeClr val="accent5"/>
                </a:solidFill>
              </a:rPr>
              <a:t> patients who died before giving consent for the follow-up study. </a:t>
            </a:r>
            <a:br>
              <a:rPr lang="en-US" sz="700" dirty="0">
                <a:solidFill>
                  <a:schemeClr val="accent5"/>
                </a:solidFill>
              </a:rPr>
            </a:br>
            <a:r>
              <a:rPr lang="en-US" sz="700" dirty="0">
                <a:solidFill>
                  <a:schemeClr val="accent5"/>
                </a:solidFill>
              </a:rPr>
              <a:t>ADVANCE, ADVAGRAF-based Immunosuppression Regimen Examining New Onset Diabetes Mellitus in Kidney Transplant Recipients; EPS, enrolled patient set; FPS, follow-up patient set</a:t>
            </a:r>
          </a:p>
        </p:txBody>
      </p:sp>
      <p:sp>
        <p:nvSpPr>
          <p:cNvPr id="4" name="TextBox 3">
            <a:extLst>
              <a:ext uri="{FF2B5EF4-FFF2-40B4-BE49-F238E27FC236}">
                <a16:creationId xmlns:a16="http://schemas.microsoft.com/office/drawing/2014/main" id="{F02BC78A-D136-E7E4-5CED-720991B80FA2}"/>
              </a:ext>
            </a:extLst>
          </p:cNvPr>
          <p:cNvSpPr txBox="1"/>
          <p:nvPr/>
        </p:nvSpPr>
        <p:spPr>
          <a:xfrm>
            <a:off x="360000" y="6397200"/>
            <a:ext cx="6094476" cy="200055"/>
          </a:xfrm>
          <a:prstGeom prst="rect">
            <a:avLst/>
          </a:prstGeom>
          <a:noFill/>
        </p:spPr>
        <p:txBody>
          <a:bodyPr wrap="square">
            <a:spAutoFit/>
          </a:bodyPr>
          <a:lstStyle/>
          <a:p>
            <a:r>
              <a:rPr lang="en-US" sz="700" dirty="0" err="1">
                <a:solidFill>
                  <a:schemeClr val="accent5"/>
                </a:solidFill>
              </a:rPr>
              <a:t>Pernin</a:t>
            </a:r>
            <a:r>
              <a:rPr lang="en-US" sz="700" dirty="0">
                <a:solidFill>
                  <a:schemeClr val="accent5"/>
                </a:solidFill>
              </a:rPr>
              <a:t> V, et al. Transplant. Direct. 2023;9:e1432.</a:t>
            </a:r>
            <a:endParaRPr lang="en-SG" sz="700" dirty="0">
              <a:solidFill>
                <a:schemeClr val="accent5"/>
              </a:solidFill>
            </a:endParaRPr>
          </a:p>
        </p:txBody>
      </p:sp>
      <p:sp>
        <p:nvSpPr>
          <p:cNvPr id="3" name="Slide Number Placeholder 5">
            <a:extLst>
              <a:ext uri="{FF2B5EF4-FFF2-40B4-BE49-F238E27FC236}">
                <a16:creationId xmlns:a16="http://schemas.microsoft.com/office/drawing/2014/main" id="{F4B78694-63EF-5E9F-7C76-47CCF055A38A}"/>
              </a:ext>
            </a:extLst>
          </p:cNvPr>
          <p:cNvSpPr txBox="1">
            <a:spLocks/>
          </p:cNvSpPr>
          <p:nvPr/>
        </p:nvSpPr>
        <p:spPr>
          <a:xfrm>
            <a:off x="11053315" y="451455"/>
            <a:ext cx="910085" cy="685802"/>
          </a:xfrm>
          <a:prstGeom prst="rect">
            <a:avLst/>
          </a:prstGeom>
        </p:spPr>
        <p:txBody>
          <a:bodyPr vert="horz" lIns="91440" tIns="45720" rIns="91440" bIns="45720" rtlCol="0" anchor="ctr"/>
          <a:lstStyle>
            <a:defPPr>
              <a:defRPr lang="en-US"/>
            </a:defPPr>
            <a:lvl1pPr marL="0" algn="ctr" defTabSz="914400" rtl="0" eaLnBrk="1" latinLnBrk="0" hangingPunct="1">
              <a:defRPr lang="en-US" sz="1350" kern="1200" spc="-4" smtClean="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CE729F-CD65-4BB2-91EE-CC0EA66D8A8F}" type="slidenum">
              <a:rPr lang="en-SG" smtClean="0"/>
              <a:pPr/>
              <a:t>6</a:t>
            </a:fld>
            <a:endParaRPr lang="en-SG" dirty="0"/>
          </a:p>
        </p:txBody>
      </p:sp>
      <p:grpSp>
        <p:nvGrpSpPr>
          <p:cNvPr id="5" name="Group 4">
            <a:extLst>
              <a:ext uri="{FF2B5EF4-FFF2-40B4-BE49-F238E27FC236}">
                <a16:creationId xmlns:a16="http://schemas.microsoft.com/office/drawing/2014/main" id="{9B76A674-625D-F4D8-7DBE-05856B1E8F2C}"/>
              </a:ext>
            </a:extLst>
          </p:cNvPr>
          <p:cNvGrpSpPr/>
          <p:nvPr/>
        </p:nvGrpSpPr>
        <p:grpSpPr>
          <a:xfrm>
            <a:off x="534390" y="1368000"/>
            <a:ext cx="10836122" cy="3321351"/>
            <a:chOff x="606813" y="1559236"/>
            <a:chExt cx="10836122" cy="3321351"/>
          </a:xfrm>
        </p:grpSpPr>
        <p:sp>
          <p:nvSpPr>
            <p:cNvPr id="43" name="Rectangle: Rounded Corners 42">
              <a:extLst>
                <a:ext uri="{FF2B5EF4-FFF2-40B4-BE49-F238E27FC236}">
                  <a16:creationId xmlns:a16="http://schemas.microsoft.com/office/drawing/2014/main" id="{01B56339-3973-DFA0-F396-177A27EB7F61}"/>
                </a:ext>
              </a:extLst>
            </p:cNvPr>
            <p:cNvSpPr/>
            <p:nvPr/>
          </p:nvSpPr>
          <p:spPr>
            <a:xfrm>
              <a:off x="4306470" y="1559236"/>
              <a:ext cx="3579061" cy="540000"/>
            </a:xfrm>
            <a:prstGeom prst="roundRect">
              <a:avLst>
                <a:gd name="adj" fmla="val 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accent2"/>
                  </a:solidFill>
                </a:rPr>
                <a:t>Рандомизированные пациенты (</a:t>
              </a:r>
              <a:r>
                <a:rPr lang="en-US" sz="1200" b="1" dirty="0">
                  <a:solidFill>
                    <a:schemeClr val="accent2"/>
                  </a:solidFill>
                </a:rPr>
                <a:t>EPS)</a:t>
              </a:r>
              <a:endParaRPr lang="en-SG" sz="1200" b="1" dirty="0">
                <a:solidFill>
                  <a:schemeClr val="accent2"/>
                </a:solidFill>
              </a:endParaRPr>
            </a:p>
            <a:p>
              <a:pPr algn="ctr"/>
              <a:r>
                <a:rPr lang="en-SG" sz="1200" b="1" dirty="0">
                  <a:solidFill>
                    <a:schemeClr val="accent2"/>
                  </a:solidFill>
                </a:rPr>
                <a:t>N=1125</a:t>
              </a:r>
            </a:p>
          </p:txBody>
        </p:sp>
        <p:sp>
          <p:nvSpPr>
            <p:cNvPr id="49" name="Rectangle: Rounded Corners 48">
              <a:extLst>
                <a:ext uri="{FF2B5EF4-FFF2-40B4-BE49-F238E27FC236}">
                  <a16:creationId xmlns:a16="http://schemas.microsoft.com/office/drawing/2014/main" id="{F6B0CE61-FFCF-853D-2172-27D97ED2E677}"/>
                </a:ext>
              </a:extLst>
            </p:cNvPr>
            <p:cNvSpPr/>
            <p:nvPr/>
          </p:nvSpPr>
          <p:spPr>
            <a:xfrm>
              <a:off x="8285989" y="1847563"/>
              <a:ext cx="3156946" cy="1379267"/>
            </a:xfrm>
            <a:prstGeom prst="roundRect">
              <a:avLst>
                <a:gd name="adj" fmla="val 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144000">
                <a:spcBef>
                  <a:spcPts val="200"/>
                </a:spcBef>
                <a:buFont typeface="Arial" panose="020B0604020202020204" pitchFamily="34" charset="0"/>
                <a:buChar char="•"/>
              </a:pPr>
              <a:r>
                <a:rPr lang="ru-RU" sz="1200" dirty="0">
                  <a:solidFill>
                    <a:schemeClr val="accent2"/>
                  </a:solidFill>
                </a:rPr>
                <a:t>Не связывались для последующего наблюдения (n=150)
Потеряны для последующего наблюдения после ADVANCE (n = 124)
Отказ в согласии (n=37)</a:t>
              </a:r>
              <a:endParaRPr lang="en-SG" sz="1200" dirty="0">
                <a:solidFill>
                  <a:schemeClr val="accent2"/>
                </a:solidFill>
              </a:endParaRPr>
            </a:p>
          </p:txBody>
        </p:sp>
        <p:sp>
          <p:nvSpPr>
            <p:cNvPr id="51" name="Rectangle: Rounded Corners 50">
              <a:extLst>
                <a:ext uri="{FF2B5EF4-FFF2-40B4-BE49-F238E27FC236}">
                  <a16:creationId xmlns:a16="http://schemas.microsoft.com/office/drawing/2014/main" id="{2C873968-1D1A-C5FF-A2CA-A3C77E545685}"/>
                </a:ext>
              </a:extLst>
            </p:cNvPr>
            <p:cNvSpPr/>
            <p:nvPr/>
          </p:nvSpPr>
          <p:spPr>
            <a:xfrm>
              <a:off x="4243972" y="4347399"/>
              <a:ext cx="3704055" cy="432000"/>
            </a:xfrm>
            <a:prstGeom prst="roundRect">
              <a:avLst>
                <a:gd name="adj" fmla="val 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accent2"/>
                  </a:solidFill>
                </a:rPr>
                <a:t>Завершили 5-летнее наблюдение (n = 734)</a:t>
              </a:r>
              <a:endParaRPr lang="en-SG" sz="1200" b="1" dirty="0">
                <a:solidFill>
                  <a:schemeClr val="accent2"/>
                </a:solidFill>
              </a:endParaRPr>
            </a:p>
          </p:txBody>
        </p:sp>
        <p:sp>
          <p:nvSpPr>
            <p:cNvPr id="52" name="Rectangle: Rounded Corners 51">
              <a:extLst>
                <a:ext uri="{FF2B5EF4-FFF2-40B4-BE49-F238E27FC236}">
                  <a16:creationId xmlns:a16="http://schemas.microsoft.com/office/drawing/2014/main" id="{1D66EF9D-FE65-3B84-6374-8E0F808D66C7}"/>
                </a:ext>
              </a:extLst>
            </p:cNvPr>
            <p:cNvSpPr/>
            <p:nvPr/>
          </p:nvSpPr>
          <p:spPr>
            <a:xfrm>
              <a:off x="606813" y="2858934"/>
              <a:ext cx="3236691" cy="2021653"/>
            </a:xfrm>
            <a:prstGeom prst="roundRect">
              <a:avLst>
                <a:gd name="adj" fmla="val 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00"/>
                </a:spcBef>
              </a:pPr>
              <a:r>
                <a:rPr lang="ru-RU" sz="1200" b="1" dirty="0">
                  <a:solidFill>
                    <a:schemeClr val="accent1"/>
                  </a:solidFill>
                </a:rPr>
                <a:t>Выбывшие из наблюдения </a:t>
              </a:r>
              <a:r>
                <a:rPr lang="en-SG" sz="1200" b="1" dirty="0">
                  <a:solidFill>
                    <a:schemeClr val="accent1"/>
                  </a:solidFill>
                </a:rPr>
                <a:t>(</a:t>
              </a:r>
              <a:r>
                <a:rPr lang="ru-RU" sz="1200" b="1" dirty="0">
                  <a:solidFill>
                    <a:schemeClr val="accent1"/>
                  </a:solidFill>
                </a:rPr>
                <a:t>из </a:t>
              </a:r>
              <a:r>
                <a:rPr lang="en-SG" sz="1200" b="1" dirty="0">
                  <a:solidFill>
                    <a:schemeClr val="accent1"/>
                  </a:solidFill>
                </a:rPr>
                <a:t>814</a:t>
              </a:r>
              <a:r>
                <a:rPr lang="ru-RU" sz="1200" b="1" dirty="0">
                  <a:solidFill>
                    <a:schemeClr val="accent1"/>
                  </a:solidFill>
                </a:rPr>
                <a:t> </a:t>
              </a:r>
              <a:r>
                <a:rPr lang="en-US" sz="1200" b="1" dirty="0">
                  <a:solidFill>
                    <a:schemeClr val="accent1"/>
                  </a:solidFill>
                </a:rPr>
                <a:t>pts</a:t>
              </a:r>
              <a:r>
                <a:rPr lang="en-SG" sz="1200" b="1" dirty="0">
                  <a:solidFill>
                    <a:schemeClr val="accent1"/>
                  </a:solidFill>
                </a:rPr>
                <a:t>) </a:t>
              </a:r>
              <a:endParaRPr lang="ru-RU" sz="1200" b="1" dirty="0">
                <a:solidFill>
                  <a:schemeClr val="accent1"/>
                </a:solidFill>
              </a:endParaRPr>
            </a:p>
            <a:p>
              <a:pPr marL="144000" indent="-144000">
                <a:spcBef>
                  <a:spcPts val="200"/>
                </a:spcBef>
                <a:buFont typeface="Arial" panose="020B0604020202020204" pitchFamily="34" charset="0"/>
                <a:buChar char="•"/>
              </a:pPr>
              <a:r>
                <a:rPr lang="ru-RU" sz="1200" dirty="0">
                  <a:solidFill>
                    <a:schemeClr val="accent2"/>
                  </a:solidFill>
                </a:rPr>
                <a:t>Умерли во время ADVANCE (n=13)
Умерли в период между окончанием ADVANCE и началом последующего наблюдения (n = 29)
Умерли во время наблюдения (n = 7)
Потеряны для последующего наблюдения (n = 30)
Отозвали согласие на последующее наблюдение (n=1</a:t>
              </a:r>
              <a:r>
                <a:rPr lang="en-SG" sz="1200" dirty="0">
                  <a:solidFill>
                    <a:schemeClr val="accent2"/>
                  </a:solidFill>
                </a:rPr>
                <a:t>)</a:t>
              </a:r>
            </a:p>
          </p:txBody>
        </p:sp>
        <p:grpSp>
          <p:nvGrpSpPr>
            <p:cNvPr id="12" name="Group 11">
              <a:extLst>
                <a:ext uri="{FF2B5EF4-FFF2-40B4-BE49-F238E27FC236}">
                  <a16:creationId xmlns:a16="http://schemas.microsoft.com/office/drawing/2014/main" id="{6FE5A293-A7E2-7513-7D23-56DF7D9DBFA4}"/>
                </a:ext>
              </a:extLst>
            </p:cNvPr>
            <p:cNvGrpSpPr/>
            <p:nvPr/>
          </p:nvGrpSpPr>
          <p:grpSpPr>
            <a:xfrm>
              <a:off x="6095999" y="2099236"/>
              <a:ext cx="2189990" cy="962826"/>
              <a:chOff x="6095999" y="2099236"/>
              <a:chExt cx="2189990" cy="1158951"/>
            </a:xfrm>
          </p:grpSpPr>
          <p:cxnSp>
            <p:nvCxnSpPr>
              <p:cNvPr id="54" name="Connector: Elbow 53">
                <a:extLst>
                  <a:ext uri="{FF2B5EF4-FFF2-40B4-BE49-F238E27FC236}">
                    <a16:creationId xmlns:a16="http://schemas.microsoft.com/office/drawing/2014/main" id="{155835E7-01D2-D6D1-65C6-CFBE8F009126}"/>
                  </a:ext>
                </a:extLst>
              </p:cNvPr>
              <p:cNvCxnSpPr>
                <a:cxnSpLocks/>
                <a:stCxn id="43" idx="2"/>
                <a:endCxn id="49" idx="1"/>
              </p:cNvCxnSpPr>
              <p:nvPr/>
            </p:nvCxnSpPr>
            <p:spPr>
              <a:xfrm rot="16200000" flipH="1">
                <a:off x="6927409" y="1267828"/>
                <a:ext cx="527172" cy="2189988"/>
              </a:xfrm>
              <a:prstGeom prst="bentConnector2">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03421A6-4891-1620-48D5-C9797B99DC95}"/>
                  </a:ext>
                </a:extLst>
              </p:cNvPr>
              <p:cNvCxnSpPr>
                <a:cxnSpLocks/>
              </p:cNvCxnSpPr>
              <p:nvPr/>
            </p:nvCxnSpPr>
            <p:spPr>
              <a:xfrm>
                <a:off x="6095999" y="2626408"/>
                <a:ext cx="0" cy="63177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a:extLst>
                <a:ext uri="{FF2B5EF4-FFF2-40B4-BE49-F238E27FC236}">
                  <a16:creationId xmlns:a16="http://schemas.microsoft.com/office/drawing/2014/main" id="{05BDA357-B10F-09B9-F138-881417CE7FA3}"/>
                </a:ext>
              </a:extLst>
            </p:cNvPr>
            <p:cNvCxnSpPr>
              <a:cxnSpLocks/>
            </p:cNvCxnSpPr>
            <p:nvPr/>
          </p:nvCxnSpPr>
          <p:spPr>
            <a:xfrm>
              <a:off x="6095999" y="3867924"/>
              <a:ext cx="0" cy="45069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77A8FF63-34C0-C663-42D9-B5CE11418CF2}"/>
                </a:ext>
              </a:extLst>
            </p:cNvPr>
            <p:cNvSpPr/>
            <p:nvPr/>
          </p:nvSpPr>
          <p:spPr>
            <a:xfrm>
              <a:off x="4306470" y="3062728"/>
              <a:ext cx="3579057" cy="540000"/>
            </a:xfrm>
            <a:prstGeom prst="roundRect">
              <a:avLst>
                <a:gd name="adj" fmla="val 0"/>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44000" indent="-144000">
                <a:buFont typeface="Arial" panose="020B0604020202020204" pitchFamily="34" charset="0"/>
                <a:buChar char="•"/>
              </a:pPr>
              <a:r>
                <a:rPr lang="ru-RU" sz="1200" b="1" dirty="0">
                  <a:solidFill>
                    <a:schemeClr val="accent1"/>
                  </a:solidFill>
                </a:rPr>
                <a:t>Включенные в наблюдение </a:t>
              </a:r>
              <a:r>
                <a:rPr lang="en-SG" sz="1200" b="1" dirty="0">
                  <a:solidFill>
                    <a:schemeClr val="accent1"/>
                  </a:solidFill>
                </a:rPr>
                <a:t>(FPS; N=814)</a:t>
              </a:r>
              <a:r>
                <a:rPr lang="en-SG" sz="1200" b="1" baseline="30000" dirty="0">
                  <a:solidFill>
                    <a:schemeClr val="accent1"/>
                  </a:solidFill>
                </a:rPr>
                <a:t>b</a:t>
              </a:r>
            </a:p>
            <a:p>
              <a:pPr marL="144000" indent="-144000">
                <a:buFont typeface="Arial" panose="020B0604020202020204" pitchFamily="34" charset="0"/>
                <a:buChar char="•"/>
              </a:pPr>
              <a:r>
                <a:rPr lang="ru-RU" sz="1200" dirty="0">
                  <a:solidFill>
                    <a:schemeClr val="accent1"/>
                  </a:solidFill>
                </a:rPr>
                <a:t>Предоставлено согласие на последующее наблюдение</a:t>
              </a:r>
              <a:r>
                <a:rPr lang="en-SG" sz="1200" dirty="0">
                  <a:solidFill>
                    <a:schemeClr val="accent1"/>
                  </a:solidFill>
                </a:rPr>
                <a:t> (n=772)</a:t>
              </a:r>
            </a:p>
          </p:txBody>
        </p:sp>
        <p:cxnSp>
          <p:nvCxnSpPr>
            <p:cNvPr id="28" name="Elbow Connector 27">
              <a:extLst>
                <a:ext uri="{FF2B5EF4-FFF2-40B4-BE49-F238E27FC236}">
                  <a16:creationId xmlns:a16="http://schemas.microsoft.com/office/drawing/2014/main" id="{1BE6B38E-17B2-8580-155A-D84DD60DC35C}"/>
                </a:ext>
              </a:extLst>
            </p:cNvPr>
            <p:cNvCxnSpPr>
              <a:cxnSpLocks/>
              <a:stCxn id="50" idx="2"/>
              <a:endCxn id="52" idx="3"/>
            </p:cNvCxnSpPr>
            <p:nvPr/>
          </p:nvCxnSpPr>
          <p:spPr>
            <a:xfrm rot="5400000">
              <a:off x="4836236" y="2609997"/>
              <a:ext cx="267033" cy="2252495"/>
            </a:xfrm>
            <a:prstGeom prst="bentConnector2">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26B658FF-5769-81F4-A50F-F1E92EB1C0E6}"/>
              </a:ext>
            </a:extLst>
          </p:cNvPr>
          <p:cNvGrpSpPr/>
          <p:nvPr/>
        </p:nvGrpSpPr>
        <p:grpSpPr>
          <a:xfrm>
            <a:off x="803627" y="4996771"/>
            <a:ext cx="10549024" cy="648000"/>
            <a:chOff x="803627" y="5200382"/>
            <a:chExt cx="10549024" cy="648000"/>
          </a:xfrm>
        </p:grpSpPr>
        <p:sp>
          <p:nvSpPr>
            <p:cNvPr id="13" name="Rectangle: Rounded Corners 42">
              <a:extLst>
                <a:ext uri="{FF2B5EF4-FFF2-40B4-BE49-F238E27FC236}">
                  <a16:creationId xmlns:a16="http://schemas.microsoft.com/office/drawing/2014/main" id="{8ACEED9F-508D-3AB8-F480-1C3934B378E2}"/>
                </a:ext>
              </a:extLst>
            </p:cNvPr>
            <p:cNvSpPr/>
            <p:nvPr/>
          </p:nvSpPr>
          <p:spPr>
            <a:xfrm>
              <a:off x="803627" y="5200382"/>
              <a:ext cx="10549024" cy="648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bg1"/>
                  </a:solidFill>
                </a:rPr>
                <a:t>90% пациентов в </a:t>
              </a:r>
              <a:r>
                <a:rPr lang="en-US" sz="1400" b="1" dirty="0">
                  <a:solidFill>
                    <a:schemeClr val="bg1"/>
                  </a:solidFill>
                </a:rPr>
                <a:t>FPS</a:t>
              </a:r>
              <a:r>
                <a:rPr lang="ru-RU" sz="1400" b="1" dirty="0">
                  <a:solidFill>
                    <a:schemeClr val="bg1"/>
                  </a:solidFill>
                </a:rPr>
                <a:t> завершили 5-летнее наблюдение</a:t>
              </a:r>
              <a:endParaRPr lang="en-SG" sz="1400" b="1" dirty="0">
                <a:solidFill>
                  <a:schemeClr val="bg1"/>
                </a:solidFill>
              </a:endParaRPr>
            </a:p>
          </p:txBody>
        </p:sp>
        <p:sp>
          <p:nvSpPr>
            <p:cNvPr id="14" name="Triangle 13">
              <a:extLst>
                <a:ext uri="{FF2B5EF4-FFF2-40B4-BE49-F238E27FC236}">
                  <a16:creationId xmlns:a16="http://schemas.microsoft.com/office/drawing/2014/main" id="{9737E330-A870-A366-0E81-DAC098413701}"/>
                </a:ext>
              </a:extLst>
            </p:cNvPr>
            <p:cNvSpPr/>
            <p:nvPr/>
          </p:nvSpPr>
          <p:spPr>
            <a:xfrm rot="5400000">
              <a:off x="641488" y="5380382"/>
              <a:ext cx="648000" cy="288000"/>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Прямоугольник 24">
            <a:extLst>
              <a:ext uri="{FF2B5EF4-FFF2-40B4-BE49-F238E27FC236}">
                <a16:creationId xmlns:a16="http://schemas.microsoft.com/office/drawing/2014/main" id="{FC82E8B3-B3A1-41F7-BCFA-68C111C03330}"/>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0797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0D7D-9E50-4CDA-8921-C85261493731}"/>
              </a:ext>
            </a:extLst>
          </p:cNvPr>
          <p:cNvSpPr>
            <a:spLocks noGrp="1"/>
          </p:cNvSpPr>
          <p:nvPr>
            <p:ph type="title"/>
          </p:nvPr>
        </p:nvSpPr>
        <p:spPr>
          <a:xfrm>
            <a:off x="358775" y="604489"/>
            <a:ext cx="10694540" cy="685802"/>
          </a:xfrm>
        </p:spPr>
        <p:txBody>
          <a:bodyPr/>
          <a:lstStyle/>
          <a:p>
            <a:r>
              <a:rPr lang="ru-RU" sz="2400" cap="none" dirty="0"/>
              <a:t>ДЕМОГРАФИЧЕСКИЕ ДАННЫЕ И КЛИНИЧЕСКИЕ ХАРАКТЕРИСТИКИ В ПОСЛЕДУЮЩЕМ НАБЛЮДАТЕЛЬНОМ ИССЛЕДОВАНИИ
</a:t>
            </a:r>
            <a:endParaRPr lang="en-US" sz="2400" cap="none" dirty="0"/>
          </a:p>
        </p:txBody>
      </p:sp>
      <p:graphicFrame>
        <p:nvGraphicFramePr>
          <p:cNvPr id="4" name="Content Placeholder 3">
            <a:extLst>
              <a:ext uri="{FF2B5EF4-FFF2-40B4-BE49-F238E27FC236}">
                <a16:creationId xmlns:a16="http://schemas.microsoft.com/office/drawing/2014/main" id="{FB639E1D-1620-4208-A599-6E430AE0C991}"/>
              </a:ext>
            </a:extLst>
          </p:cNvPr>
          <p:cNvGraphicFramePr>
            <a:graphicFrameLocks noGrp="1"/>
          </p:cNvGraphicFramePr>
          <p:nvPr>
            <p:ph idx="1"/>
            <p:extLst>
              <p:ext uri="{D42A27DB-BD31-4B8C-83A1-F6EECF244321}">
                <p14:modId xmlns:p14="http://schemas.microsoft.com/office/powerpoint/2010/main" val="2507204409"/>
              </p:ext>
            </p:extLst>
          </p:nvPr>
        </p:nvGraphicFramePr>
        <p:xfrm>
          <a:off x="5172312" y="1368000"/>
          <a:ext cx="6198200" cy="3381042"/>
        </p:xfrm>
        <a:graphic>
          <a:graphicData uri="http://schemas.openxmlformats.org/drawingml/2006/table">
            <a:tbl>
              <a:tblPr firstRow="1" firstCol="1" bandRow="1">
                <a:tableStyleId>{1FECB4D8-DB02-4DC6-A0A2-4F2EBAE1DC90}</a:tableStyleId>
              </a:tblPr>
              <a:tblGrid>
                <a:gridCol w="2863328">
                  <a:extLst>
                    <a:ext uri="{9D8B030D-6E8A-4147-A177-3AD203B41FA5}">
                      <a16:colId xmlns:a16="http://schemas.microsoft.com/office/drawing/2014/main" val="2669284908"/>
                    </a:ext>
                  </a:extLst>
                </a:gridCol>
                <a:gridCol w="1111624">
                  <a:extLst>
                    <a:ext uri="{9D8B030D-6E8A-4147-A177-3AD203B41FA5}">
                      <a16:colId xmlns:a16="http://schemas.microsoft.com/office/drawing/2014/main" val="1969185901"/>
                    </a:ext>
                  </a:extLst>
                </a:gridCol>
                <a:gridCol w="1111624">
                  <a:extLst>
                    <a:ext uri="{9D8B030D-6E8A-4147-A177-3AD203B41FA5}">
                      <a16:colId xmlns:a16="http://schemas.microsoft.com/office/drawing/2014/main" val="2076093543"/>
                    </a:ext>
                  </a:extLst>
                </a:gridCol>
                <a:gridCol w="1111624">
                  <a:extLst>
                    <a:ext uri="{9D8B030D-6E8A-4147-A177-3AD203B41FA5}">
                      <a16:colId xmlns:a16="http://schemas.microsoft.com/office/drawing/2014/main" val="4086765602"/>
                    </a:ext>
                  </a:extLst>
                </a:gridCol>
              </a:tblGrid>
              <a:tr h="424008">
                <a:tc>
                  <a:txBody>
                    <a:bodyPr/>
                    <a:lstStyle/>
                    <a:p>
                      <a:pPr>
                        <a:lnSpc>
                          <a:spcPct val="100000"/>
                        </a:lnSpc>
                        <a:spcAft>
                          <a:spcPts val="0"/>
                        </a:spcAft>
                      </a:pPr>
                      <a:r>
                        <a:rPr lang="ru-RU" sz="1100" dirty="0">
                          <a:effectLst/>
                          <a:latin typeface="Arial" panose="020B0604020202020204" pitchFamily="34" charset="0"/>
                          <a:ea typeface="Calibri" panose="020F0502020204030204" pitchFamily="34" charset="0"/>
                          <a:cs typeface="Arial" panose="020B0604020202020204" pitchFamily="34" charset="0"/>
                        </a:rPr>
                        <a:t>Клинические характеристики</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RU" sz="1100" dirty="0">
                          <a:effectLst/>
                          <a:latin typeface="Arial" panose="020B0604020202020204" pitchFamily="34" charset="0"/>
                          <a:ea typeface="Calibri" panose="020F0502020204030204" pitchFamily="34" charset="0"/>
                          <a:cs typeface="Arial" panose="020B0604020202020204" pitchFamily="34" charset="0"/>
                        </a:rPr>
                        <a:t>Группа</a:t>
                      </a:r>
                      <a:r>
                        <a:rPr lang="en-US" sz="1100" dirty="0">
                          <a:effectLst/>
                          <a:latin typeface="Arial" panose="020B0604020202020204" pitchFamily="34" charset="0"/>
                          <a:ea typeface="Calibri" panose="020F0502020204030204" pitchFamily="34" charset="0"/>
                          <a:cs typeface="Arial" panose="020B0604020202020204" pitchFamily="34" charset="0"/>
                        </a:rPr>
                        <a:t> 1</a:t>
                      </a:r>
                      <a:br>
                        <a:rPr lang="en-US" sz="1100" dirty="0">
                          <a:effectLst/>
                          <a:latin typeface="Arial" panose="020B0604020202020204" pitchFamily="34" charset="0"/>
                          <a:ea typeface="Calibri" panose="020F0502020204030204" pitchFamily="34" charset="0"/>
                          <a:cs typeface="Arial" panose="020B0604020202020204" pitchFamily="34" charset="0"/>
                        </a:rPr>
                      </a:br>
                      <a:r>
                        <a:rPr lang="en-US" sz="1100" dirty="0">
                          <a:effectLst/>
                          <a:latin typeface="Arial" panose="020B0604020202020204" pitchFamily="34" charset="0"/>
                          <a:ea typeface="Calibri" panose="020F0502020204030204" pitchFamily="34" charset="0"/>
                          <a:cs typeface="Arial" panose="020B0604020202020204" pitchFamily="34" charset="0"/>
                        </a:rPr>
                        <a:t>(n=396)</a:t>
                      </a:r>
                    </a:p>
                  </a:txBody>
                  <a:tcPr marL="54080" marR="5408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RU" sz="1100" dirty="0">
                          <a:effectLst/>
                          <a:latin typeface="Arial" panose="020B0604020202020204" pitchFamily="34" charset="0"/>
                          <a:ea typeface="Calibri" panose="020F0502020204030204" pitchFamily="34" charset="0"/>
                          <a:cs typeface="Arial" panose="020B0604020202020204" pitchFamily="34" charset="0"/>
                        </a:rPr>
                        <a:t>Группа</a:t>
                      </a:r>
                      <a:r>
                        <a:rPr lang="en-US" sz="1100" dirty="0">
                          <a:effectLst/>
                          <a:latin typeface="Arial" panose="020B0604020202020204" pitchFamily="34" charset="0"/>
                          <a:ea typeface="Calibri" panose="020F0502020204030204" pitchFamily="34" charset="0"/>
                          <a:cs typeface="Arial" panose="020B0604020202020204" pitchFamily="34" charset="0"/>
                        </a:rPr>
                        <a:t> 2</a:t>
                      </a:r>
                      <a:br>
                        <a:rPr lang="en-US" sz="1100" dirty="0">
                          <a:effectLst/>
                          <a:latin typeface="Arial" panose="020B0604020202020204" pitchFamily="34" charset="0"/>
                          <a:ea typeface="Calibri" panose="020F0502020204030204" pitchFamily="34" charset="0"/>
                          <a:cs typeface="Arial" panose="020B0604020202020204" pitchFamily="34" charset="0"/>
                        </a:rPr>
                      </a:br>
                      <a:r>
                        <a:rPr lang="en-US" sz="1100" dirty="0">
                          <a:effectLst/>
                          <a:latin typeface="Arial" panose="020B0604020202020204" pitchFamily="34" charset="0"/>
                          <a:ea typeface="Calibri" panose="020F0502020204030204" pitchFamily="34" charset="0"/>
                          <a:cs typeface="Arial" panose="020B0604020202020204" pitchFamily="34" charset="0"/>
                        </a:rPr>
                        <a:t>(n=418)</a:t>
                      </a:r>
                    </a:p>
                  </a:txBody>
                  <a:tcPr marL="54080" marR="54080" marT="0" marB="0" anchor="ctr"/>
                </a:tc>
                <a:tc>
                  <a:txBody>
                    <a:bodyPr/>
                    <a:lstStyle/>
                    <a:p>
                      <a:pPr algn="ctr">
                        <a:lnSpc>
                          <a:spcPct val="100000"/>
                        </a:lnSpc>
                        <a:spcAft>
                          <a:spcPts val="0"/>
                        </a:spcAft>
                      </a:pPr>
                      <a:r>
                        <a:rPr lang="ru-RU" sz="1100" dirty="0">
                          <a:effectLst/>
                          <a:latin typeface="Arial" panose="020B0604020202020204" pitchFamily="34" charset="0"/>
                          <a:ea typeface="Calibri" panose="020F0502020204030204" pitchFamily="34" charset="0"/>
                          <a:cs typeface="Arial" panose="020B0604020202020204" pitchFamily="34" charset="0"/>
                        </a:rPr>
                        <a:t>Всего</a:t>
                      </a:r>
                      <a:br>
                        <a:rPr lang="en-US" sz="1100" dirty="0">
                          <a:effectLst/>
                          <a:latin typeface="Arial" panose="020B0604020202020204" pitchFamily="34" charset="0"/>
                          <a:ea typeface="Calibri" panose="020F0502020204030204" pitchFamily="34" charset="0"/>
                          <a:cs typeface="Arial" panose="020B0604020202020204" pitchFamily="34" charset="0"/>
                        </a:rPr>
                      </a:br>
                      <a:r>
                        <a:rPr lang="en-US" sz="1100" dirty="0">
                          <a:effectLst/>
                          <a:latin typeface="Arial" panose="020B0604020202020204" pitchFamily="34" charset="0"/>
                          <a:ea typeface="Calibri" panose="020F0502020204030204" pitchFamily="34" charset="0"/>
                          <a:cs typeface="Arial" panose="020B0604020202020204" pitchFamily="34" charset="0"/>
                        </a:rPr>
                        <a:t>(N=814)</a:t>
                      </a:r>
                    </a:p>
                  </a:txBody>
                  <a:tcPr marL="54080" marR="54080" marT="0" marB="0" anchor="ctr"/>
                </a:tc>
                <a:extLst>
                  <a:ext uri="{0D108BD9-81ED-4DB2-BD59-A6C34878D82A}">
                    <a16:rowId xmlns:a16="http://schemas.microsoft.com/office/drawing/2014/main" val="3743916683"/>
                  </a:ext>
                </a:extLst>
              </a:tr>
              <a:tr h="476274">
                <a:tc>
                  <a:txBody>
                    <a:bodyPr/>
                    <a:lstStyle/>
                    <a:p>
                      <a:pPr>
                        <a:lnSpc>
                          <a:spcPct val="100000"/>
                        </a:lnSpc>
                        <a:spcAft>
                          <a:spcPts val="0"/>
                        </a:spcAft>
                      </a:pPr>
                      <a:r>
                        <a:rPr lang="ru-RU" sz="1100" b="1" dirty="0">
                          <a:effectLst/>
                        </a:rPr>
                        <a:t>Средние (SD) последние измеренные уровни </a:t>
                      </a:r>
                      <a:r>
                        <a:rPr lang="ru-RU" sz="1100" b="1" dirty="0" err="1">
                          <a:effectLst/>
                        </a:rPr>
                        <a:t>такролимуса</a:t>
                      </a:r>
                      <a:r>
                        <a:rPr lang="ru-RU" sz="1100" b="1" dirty="0">
                          <a:effectLst/>
                        </a:rPr>
                        <a:t> </a:t>
                      </a:r>
                      <a:r>
                        <a:rPr lang="en-US" sz="1100" b="1" dirty="0">
                          <a:effectLst/>
                        </a:rPr>
                        <a:t>(ng/mL)</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r>
                        <a:rPr lang="en-US" sz="1100" dirty="0">
                          <a:effectLst/>
                        </a:rPr>
                        <a:t> 8.3 (3.5)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r>
                        <a:rPr lang="en-US" sz="1100" dirty="0">
                          <a:effectLst/>
                        </a:rPr>
                        <a:t>8.3 (3.3)</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r>
                        <a:rPr lang="en-US" sz="1100" dirty="0">
                          <a:effectLst/>
                        </a:rPr>
                        <a:t>8.3 (3.4)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extLst>
                  <a:ext uri="{0D108BD9-81ED-4DB2-BD59-A6C34878D82A}">
                    <a16:rowId xmlns:a16="http://schemas.microsoft.com/office/drawing/2014/main" val="20349095"/>
                  </a:ext>
                </a:extLst>
              </a:tr>
              <a:tr h="266183">
                <a:tc>
                  <a:txBody>
                    <a:bodyPr/>
                    <a:lstStyle/>
                    <a:p>
                      <a:pPr marL="0">
                        <a:lnSpc>
                          <a:spcPct val="100000"/>
                        </a:lnSpc>
                        <a:spcAft>
                          <a:spcPts val="0"/>
                        </a:spcAft>
                      </a:pPr>
                      <a:r>
                        <a:rPr lang="ru-RU" sz="1100" b="1" dirty="0">
                          <a:effectLst/>
                          <a:latin typeface="Arial" panose="020B0604020202020204" pitchFamily="34" charset="0"/>
                          <a:ea typeface="Calibri" panose="020F0502020204030204" pitchFamily="34" charset="0"/>
                          <a:cs typeface="Arial" panose="020B0604020202020204" pitchFamily="34" charset="0"/>
                        </a:rPr>
                        <a:t>Вирусный статус реципиента</a:t>
                      </a:r>
                      <a:r>
                        <a:rPr lang="en-US" sz="1100" b="1" dirty="0">
                          <a:effectLst/>
                          <a:latin typeface="Arial" panose="020B0604020202020204" pitchFamily="34" charset="0"/>
                          <a:ea typeface="Calibri" panose="020F0502020204030204" pitchFamily="34" charset="0"/>
                          <a:cs typeface="Arial" panose="020B0604020202020204" pitchFamily="34" charset="0"/>
                        </a:rPr>
                        <a:t>, n (%)</a:t>
                      </a:r>
                    </a:p>
                  </a:txBody>
                  <a:tcPr marL="54080" marR="54080" marT="54000" marB="54000" anchor="ctr"/>
                </a:tc>
                <a:tc>
                  <a:txBody>
                    <a:bodyPr/>
                    <a:lstStyle/>
                    <a:p>
                      <a:pPr algn="ctr">
                        <a:lnSpc>
                          <a:spcPct val="100000"/>
                        </a:lnSpc>
                        <a:spcAft>
                          <a:spcPts val="0"/>
                        </a:spcAft>
                      </a:pP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extLst>
                  <a:ext uri="{0D108BD9-81ED-4DB2-BD59-A6C34878D82A}">
                    <a16:rowId xmlns:a16="http://schemas.microsoft.com/office/drawing/2014/main" val="3856045477"/>
                  </a:ext>
                </a:extLst>
              </a:tr>
              <a:tr h="266183">
                <a:tc>
                  <a:txBody>
                    <a:bodyPr/>
                    <a:lstStyle/>
                    <a:p>
                      <a:pPr marL="182880">
                        <a:lnSpc>
                          <a:spcPct val="100000"/>
                        </a:lnSpc>
                        <a:spcAft>
                          <a:spcPts val="0"/>
                        </a:spcAft>
                      </a:pPr>
                      <a:r>
                        <a:rPr lang="en-US" sz="1100" b="0" dirty="0">
                          <a:effectLst/>
                          <a:latin typeface="Arial" panose="020B0604020202020204" pitchFamily="34" charset="0"/>
                          <a:ea typeface="Calibri" panose="020F0502020204030204" pitchFamily="34" charset="0"/>
                          <a:cs typeface="Arial" panose="020B0604020202020204" pitchFamily="34" charset="0"/>
                        </a:rPr>
                        <a:t>CMV+</a:t>
                      </a:r>
                    </a:p>
                  </a:txBody>
                  <a:tcPr marL="54080" marR="54080" marT="54000" marB="54000" anchor="ctr"/>
                </a:tc>
                <a:tc>
                  <a:txBody>
                    <a:bodyPr/>
                    <a:lstStyle/>
                    <a:p>
                      <a:pPr algn="ctr">
                        <a:lnSpc>
                          <a:spcPct val="100000"/>
                        </a:lnSpc>
                        <a:spcAft>
                          <a:spcPts val="0"/>
                        </a:spcAft>
                      </a:pPr>
                      <a:r>
                        <a:rPr lang="en-US" sz="1100" b="0" dirty="0">
                          <a:effectLst/>
                          <a:latin typeface="Arial" panose="020B0604020202020204" pitchFamily="34" charset="0"/>
                          <a:ea typeface="Calibri" panose="020F0502020204030204" pitchFamily="34" charset="0"/>
                          <a:cs typeface="Arial" panose="020B0604020202020204" pitchFamily="34" charset="0"/>
                        </a:rPr>
                        <a:t>259 (65.4)</a:t>
                      </a:r>
                    </a:p>
                  </a:txBody>
                  <a:tcPr marL="54080" marR="54080" marT="54000" marB="54000" anchor="ctr"/>
                </a:tc>
                <a:tc>
                  <a:txBody>
                    <a:bodyPr/>
                    <a:lstStyle/>
                    <a:p>
                      <a:pPr algn="ctr">
                        <a:lnSpc>
                          <a:spcPct val="100000"/>
                        </a:lnSpc>
                        <a:spcAft>
                          <a:spcPts val="0"/>
                        </a:spcAft>
                      </a:pPr>
                      <a:r>
                        <a:rPr lang="en-US" sz="1100" b="0" dirty="0">
                          <a:effectLst/>
                          <a:latin typeface="Arial" panose="020B0604020202020204" pitchFamily="34" charset="0"/>
                          <a:ea typeface="Calibri" panose="020F0502020204030204" pitchFamily="34" charset="0"/>
                          <a:cs typeface="Arial" panose="020B0604020202020204" pitchFamily="34" charset="0"/>
                        </a:rPr>
                        <a:t>291 (69.6)</a:t>
                      </a:r>
                    </a:p>
                  </a:txBody>
                  <a:tcPr marL="54080" marR="54080" marT="54000" marB="54000" anchor="ctr"/>
                </a:tc>
                <a:tc>
                  <a:txBody>
                    <a:bodyPr/>
                    <a:lstStyle/>
                    <a:p>
                      <a:pPr algn="ctr">
                        <a:lnSpc>
                          <a:spcPct val="100000"/>
                        </a:lnSpc>
                        <a:spcAft>
                          <a:spcPts val="0"/>
                        </a:spcAft>
                      </a:pPr>
                      <a:r>
                        <a:rPr lang="en-US" sz="1100" b="0" dirty="0">
                          <a:effectLst/>
                          <a:latin typeface="Arial" panose="020B0604020202020204" pitchFamily="34" charset="0"/>
                          <a:ea typeface="Calibri" panose="020F0502020204030204" pitchFamily="34" charset="0"/>
                          <a:cs typeface="Arial" panose="020B0604020202020204" pitchFamily="34" charset="0"/>
                        </a:rPr>
                        <a:t>550 (67.6)</a:t>
                      </a:r>
                    </a:p>
                  </a:txBody>
                  <a:tcPr marL="54080" marR="54080" marT="54000" marB="54000" anchor="ctr"/>
                </a:tc>
                <a:extLst>
                  <a:ext uri="{0D108BD9-81ED-4DB2-BD59-A6C34878D82A}">
                    <a16:rowId xmlns:a16="http://schemas.microsoft.com/office/drawing/2014/main" val="372852674"/>
                  </a:ext>
                </a:extLst>
              </a:tr>
              <a:tr h="266183">
                <a:tc>
                  <a:txBody>
                    <a:bodyPr/>
                    <a:lstStyle/>
                    <a:p>
                      <a:pPr marL="182880">
                        <a:lnSpc>
                          <a:spcPct val="100000"/>
                        </a:lnSpc>
                        <a:spcAft>
                          <a:spcPts val="0"/>
                        </a:spcAft>
                      </a:pPr>
                      <a:r>
                        <a:rPr lang="en-US" sz="1100" b="0" dirty="0">
                          <a:effectLst/>
                          <a:latin typeface="Arial" panose="020B0604020202020204" pitchFamily="34" charset="0"/>
                          <a:ea typeface="Calibri" panose="020F0502020204030204" pitchFamily="34" charset="0"/>
                          <a:cs typeface="Arial" panose="020B0604020202020204" pitchFamily="34" charset="0"/>
                        </a:rPr>
                        <a:t>HBV−</a:t>
                      </a:r>
                    </a:p>
                  </a:txBody>
                  <a:tcPr marL="54080" marR="54080" marT="54000" marB="54000" anchor="ctr"/>
                </a:tc>
                <a:tc>
                  <a:txBody>
                    <a:bodyPr/>
                    <a:lstStyle/>
                    <a:p>
                      <a:pPr algn="ctr">
                        <a:lnSpc>
                          <a:spcPct val="100000"/>
                        </a:lnSpc>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386 (97.5)</a:t>
                      </a:r>
                    </a:p>
                  </a:txBody>
                  <a:tcPr marL="54080" marR="54080" marT="54000" marB="5400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411 (98.3)</a:t>
                      </a:r>
                    </a:p>
                  </a:txBody>
                  <a:tcPr marL="54080" marR="54080" marT="54000" marB="5400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797 (97.9)</a:t>
                      </a:r>
                    </a:p>
                  </a:txBody>
                  <a:tcPr marL="54080" marR="54080" marT="54000" marB="54000" anchor="ctr"/>
                </a:tc>
                <a:extLst>
                  <a:ext uri="{0D108BD9-81ED-4DB2-BD59-A6C34878D82A}">
                    <a16:rowId xmlns:a16="http://schemas.microsoft.com/office/drawing/2014/main" val="4178490368"/>
                  </a:ext>
                </a:extLst>
              </a:tr>
              <a:tr h="266183">
                <a:tc>
                  <a:txBody>
                    <a:bodyPr/>
                    <a:lstStyle/>
                    <a:p>
                      <a:pPr marL="182880" marR="0" lvl="0" indent="0" algn="l" defTabSz="685800" rtl="0" eaLnBrk="1" fontAlgn="auto" latinLnBrk="0" hangingPunct="1">
                        <a:lnSpc>
                          <a:spcPct val="100000"/>
                        </a:lnSpc>
                        <a:spcBef>
                          <a:spcPts val="0"/>
                        </a:spcBef>
                        <a:spcAft>
                          <a:spcPts val="0"/>
                        </a:spcAft>
                        <a:buClrTx/>
                        <a:buSzTx/>
                        <a:buFontTx/>
                        <a:buNone/>
                        <a:tabLst/>
                        <a:defRPr/>
                      </a:pPr>
                      <a:r>
                        <a:rPr lang="en-US" sz="1100" b="0" dirty="0">
                          <a:effectLst/>
                          <a:latin typeface="Arial" panose="020B0604020202020204" pitchFamily="34" charset="0"/>
                          <a:ea typeface="Calibri" panose="020F0502020204030204" pitchFamily="34" charset="0"/>
                          <a:cs typeface="Arial" panose="020B0604020202020204" pitchFamily="34" charset="0"/>
                        </a:rPr>
                        <a:t>HCV−</a:t>
                      </a:r>
                    </a:p>
                  </a:txBody>
                  <a:tcPr marL="54080" marR="54080" marT="54000" marB="54000" anchor="ctr"/>
                </a:tc>
                <a:tc>
                  <a:txBody>
                    <a:bodyPr/>
                    <a:lstStyle/>
                    <a:p>
                      <a:pPr algn="ctr">
                        <a:lnSpc>
                          <a:spcPct val="100000"/>
                        </a:lnSpc>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387 (97.7)</a:t>
                      </a:r>
                    </a:p>
                  </a:txBody>
                  <a:tcPr marL="54080" marR="54080" marT="54000" marB="5400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406 (97.1)</a:t>
                      </a:r>
                    </a:p>
                  </a:txBody>
                  <a:tcPr marL="54080" marR="54080" marT="54000" marB="5400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793 (97.4)</a:t>
                      </a:r>
                    </a:p>
                  </a:txBody>
                  <a:tcPr marL="54080" marR="54080" marT="54000" marB="54000" anchor="ctr"/>
                </a:tc>
                <a:extLst>
                  <a:ext uri="{0D108BD9-81ED-4DB2-BD59-A6C34878D82A}">
                    <a16:rowId xmlns:a16="http://schemas.microsoft.com/office/drawing/2014/main" val="4113564055"/>
                  </a:ext>
                </a:extLst>
              </a:tr>
              <a:tr h="266183">
                <a:tc>
                  <a:txBody>
                    <a:bodyPr/>
                    <a:lstStyle/>
                    <a:p>
                      <a:pPr marL="182880" marR="0" lvl="0" indent="0" algn="l" defTabSz="685800" rtl="0" eaLnBrk="1" fontAlgn="auto" latinLnBrk="0" hangingPunct="1">
                        <a:lnSpc>
                          <a:spcPct val="100000"/>
                        </a:lnSpc>
                        <a:spcBef>
                          <a:spcPts val="0"/>
                        </a:spcBef>
                        <a:spcAft>
                          <a:spcPts val="0"/>
                        </a:spcAft>
                        <a:buClrTx/>
                        <a:buSzTx/>
                        <a:buFontTx/>
                        <a:buNone/>
                        <a:tabLst/>
                        <a:defRPr/>
                      </a:pPr>
                      <a:r>
                        <a:rPr lang="en-US" sz="1100" b="0" dirty="0">
                          <a:effectLst/>
                          <a:latin typeface="Arial" panose="020B0604020202020204" pitchFamily="34" charset="0"/>
                          <a:ea typeface="Calibri" panose="020F0502020204030204" pitchFamily="34" charset="0"/>
                          <a:cs typeface="Arial" panose="020B0604020202020204" pitchFamily="34" charset="0"/>
                        </a:rPr>
                        <a:t>HIV−</a:t>
                      </a:r>
                    </a:p>
                  </a:txBody>
                  <a:tcPr marL="54080" marR="54080" marT="54000" marB="54000" anchor="ctr"/>
                </a:tc>
                <a:tc>
                  <a:txBody>
                    <a:bodyPr/>
                    <a:lstStyle/>
                    <a:p>
                      <a:pPr algn="ctr">
                        <a:lnSpc>
                          <a:spcPct val="100000"/>
                        </a:lnSpc>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394 (99.5)</a:t>
                      </a:r>
                    </a:p>
                  </a:txBody>
                  <a:tcPr marL="54080" marR="54080" marT="54000" marB="54000" anchor="ctr"/>
                </a:tc>
                <a:tc>
                  <a:txBody>
                    <a:bodyPr/>
                    <a:lstStyle/>
                    <a:p>
                      <a:pPr algn="ctr">
                        <a:lnSpc>
                          <a:spcPct val="100000"/>
                        </a:lnSpc>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416 (99.5)</a:t>
                      </a:r>
                    </a:p>
                  </a:txBody>
                  <a:tcPr marL="54080" marR="54080" marT="54000" marB="5400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810 (99.5)</a:t>
                      </a:r>
                    </a:p>
                  </a:txBody>
                  <a:tcPr marL="54080" marR="54080" marT="54000" marB="54000" anchor="ctr"/>
                </a:tc>
                <a:extLst>
                  <a:ext uri="{0D108BD9-81ED-4DB2-BD59-A6C34878D82A}">
                    <a16:rowId xmlns:a16="http://schemas.microsoft.com/office/drawing/2014/main" val="151834912"/>
                  </a:ext>
                </a:extLst>
              </a:tr>
              <a:tr h="266183">
                <a:tc>
                  <a:txBody>
                    <a:bodyPr/>
                    <a:lstStyle/>
                    <a:p>
                      <a:pPr marL="0">
                        <a:lnSpc>
                          <a:spcPct val="100000"/>
                        </a:lnSpc>
                        <a:spcAft>
                          <a:spcPts val="0"/>
                        </a:spcAft>
                      </a:pPr>
                      <a:r>
                        <a:rPr lang="ru-RU" sz="1100" b="1" dirty="0">
                          <a:effectLst/>
                          <a:latin typeface="Arial" panose="020B0604020202020204" pitchFamily="34" charset="0"/>
                          <a:ea typeface="Calibri" panose="020F0502020204030204" pitchFamily="34" charset="0"/>
                          <a:cs typeface="Arial" panose="020B0604020202020204" pitchFamily="34" charset="0"/>
                        </a:rPr>
                        <a:t>Средняя (</a:t>
                      </a:r>
                      <a:r>
                        <a:rPr lang="en-US" sz="1100" b="1" dirty="0">
                          <a:effectLst/>
                          <a:latin typeface="Arial" panose="020B0604020202020204" pitchFamily="34" charset="0"/>
                          <a:ea typeface="Calibri" panose="020F0502020204030204" pitchFamily="34" charset="0"/>
                          <a:cs typeface="Arial" panose="020B0604020202020204" pitchFamily="34" charset="0"/>
                        </a:rPr>
                        <a:t>SD) </a:t>
                      </a:r>
                      <a:r>
                        <a:rPr lang="ru-RU" sz="1100" b="1" dirty="0">
                          <a:effectLst/>
                          <a:latin typeface="Arial" panose="020B0604020202020204" pitchFamily="34" charset="0"/>
                          <a:ea typeface="Calibri" panose="020F0502020204030204" pitchFamily="34" charset="0"/>
                          <a:cs typeface="Arial" panose="020B0604020202020204" pitchFamily="34" charset="0"/>
                        </a:rPr>
                        <a:t>функция почек</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extLst>
                  <a:ext uri="{0D108BD9-81ED-4DB2-BD59-A6C34878D82A}">
                    <a16:rowId xmlns:a16="http://schemas.microsoft.com/office/drawing/2014/main" val="1998222268"/>
                  </a:ext>
                </a:extLst>
              </a:tr>
              <a:tr h="266183">
                <a:tc>
                  <a:txBody>
                    <a:bodyPr/>
                    <a:lstStyle/>
                    <a:p>
                      <a:pPr marL="182880">
                        <a:lnSpc>
                          <a:spcPct val="100000"/>
                        </a:lnSpc>
                        <a:spcAft>
                          <a:spcPts val="0"/>
                        </a:spcAft>
                      </a:pPr>
                      <a:r>
                        <a:rPr lang="en-US" sz="1100" b="0" dirty="0">
                          <a:effectLst/>
                          <a:latin typeface="Arial" panose="020B0604020202020204" pitchFamily="34" charset="0"/>
                          <a:ea typeface="Calibri" panose="020F0502020204030204" pitchFamily="34" charset="0"/>
                          <a:cs typeface="Arial" panose="020B0604020202020204" pitchFamily="34" charset="0"/>
                        </a:rPr>
                        <a:t>eGFR (MDRD4; mL/min/1.73 m</a:t>
                      </a:r>
                      <a:r>
                        <a:rPr lang="en-US" sz="1100" b="0" baseline="30000" dirty="0">
                          <a:effectLst/>
                          <a:latin typeface="Arial" panose="020B0604020202020204" pitchFamily="34" charset="0"/>
                          <a:ea typeface="Calibri" panose="020F0502020204030204" pitchFamily="34" charset="0"/>
                          <a:cs typeface="Arial" panose="020B0604020202020204" pitchFamily="34" charset="0"/>
                        </a:rPr>
                        <a:t>2</a:t>
                      </a:r>
                      <a:r>
                        <a:rPr lang="en-US" sz="1100" b="0" baseline="0" dirty="0">
                          <a:effectLst/>
                          <a:latin typeface="Arial" panose="020B0604020202020204" pitchFamily="34" charset="0"/>
                          <a:ea typeface="Calibri" panose="020F0502020204030204" pitchFamily="34" charset="0"/>
                          <a:cs typeface="Arial" panose="020B0604020202020204" pitchFamily="34" charset="0"/>
                        </a:rPr>
                        <a:t>)</a:t>
                      </a:r>
                      <a:endParaRPr lang="en-US" sz="1100" b="0" baseline="3000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49.8 (20.0)</a:t>
                      </a:r>
                    </a:p>
                  </a:txBody>
                  <a:tcPr marL="54080" marR="54080" marT="54000" marB="54000" anchor="ctr"/>
                </a:tc>
                <a:tc>
                  <a:txBody>
                    <a:bodyPr/>
                    <a:lstStyle/>
                    <a:p>
                      <a:pPr algn="ctr">
                        <a:lnSpc>
                          <a:spcPct val="100000"/>
                        </a:lnSpc>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49.4 (19.4)</a:t>
                      </a:r>
                    </a:p>
                  </a:txBody>
                  <a:tcPr marL="54080" marR="54080" marT="54000" marB="5400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49.6 (19.7)</a:t>
                      </a:r>
                    </a:p>
                  </a:txBody>
                  <a:tcPr marL="54080" marR="54080" marT="54000" marB="54000" anchor="ctr"/>
                </a:tc>
                <a:extLst>
                  <a:ext uri="{0D108BD9-81ED-4DB2-BD59-A6C34878D82A}">
                    <a16:rowId xmlns:a16="http://schemas.microsoft.com/office/drawing/2014/main" val="3429891971"/>
                  </a:ext>
                </a:extLst>
              </a:tr>
              <a:tr h="266183">
                <a:tc>
                  <a:txBody>
                    <a:bodyPr/>
                    <a:lstStyle/>
                    <a:p>
                      <a:pPr marL="183600" marR="0" lvl="0" indent="0" algn="l" defTabSz="685800" rtl="0" eaLnBrk="1" fontAlgn="auto" latinLnBrk="0" hangingPunct="1">
                        <a:lnSpc>
                          <a:spcPct val="100000"/>
                        </a:lnSpc>
                        <a:spcBef>
                          <a:spcPts val="0"/>
                        </a:spcBef>
                        <a:spcAft>
                          <a:spcPts val="0"/>
                        </a:spcAft>
                        <a:buClrTx/>
                        <a:buSzTx/>
                        <a:buFontTx/>
                        <a:buNone/>
                        <a:tabLst/>
                        <a:defRPr/>
                      </a:pPr>
                      <a:r>
                        <a:rPr lang="en-US" sz="1100" b="0" dirty="0">
                          <a:effectLst/>
                          <a:latin typeface="Arial" panose="020B0604020202020204" pitchFamily="34" charset="0"/>
                          <a:ea typeface="Calibri" panose="020F0502020204030204" pitchFamily="34" charset="0"/>
                          <a:cs typeface="Arial" panose="020B0604020202020204" pitchFamily="34" charset="0"/>
                        </a:rPr>
                        <a:t>eGFR (CKD-EPI; mL/min/1.73 m</a:t>
                      </a:r>
                      <a:r>
                        <a:rPr lang="en-US" sz="1100" b="0" baseline="30000" dirty="0">
                          <a:effectLst/>
                          <a:latin typeface="Arial" panose="020B0604020202020204" pitchFamily="34" charset="0"/>
                          <a:ea typeface="Calibri" panose="020F0502020204030204" pitchFamily="34" charset="0"/>
                          <a:cs typeface="Arial" panose="020B0604020202020204" pitchFamily="34" charset="0"/>
                        </a:rPr>
                        <a:t>2</a:t>
                      </a:r>
                      <a:r>
                        <a:rPr lang="en-US" sz="1100" b="0" baseline="0" dirty="0">
                          <a:effectLst/>
                          <a:latin typeface="Arial" panose="020B0604020202020204" pitchFamily="34" charset="0"/>
                          <a:ea typeface="Calibri" panose="020F0502020204030204" pitchFamily="34" charset="0"/>
                          <a:cs typeface="Arial" panose="020B0604020202020204" pitchFamily="34" charset="0"/>
                        </a:rPr>
                        <a:t>)</a:t>
                      </a:r>
                      <a:endParaRPr lang="en-US" sz="1100" b="0" baseline="3000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54000" marB="54000" anchor="ctr"/>
                </a:tc>
                <a:tc>
                  <a:txBody>
                    <a:bodyPr/>
                    <a:lstStyle/>
                    <a:p>
                      <a:pPr algn="ctr">
                        <a:lnSpc>
                          <a:spcPct val="100000"/>
                        </a:lnSpc>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50.7 (21.6)</a:t>
                      </a:r>
                    </a:p>
                  </a:txBody>
                  <a:tcPr marL="54080" marR="54080" marT="54000" marB="54000" anchor="ctr"/>
                </a:tc>
                <a:tc>
                  <a:txBody>
                    <a:bodyPr/>
                    <a:lstStyle/>
                    <a:p>
                      <a:pPr algn="ctr">
                        <a:lnSpc>
                          <a:spcPct val="100000"/>
                        </a:lnSpc>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50.2 (20.5)</a:t>
                      </a:r>
                    </a:p>
                  </a:txBody>
                  <a:tcPr marL="54080" marR="54080" marT="54000" marB="5400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50.4 (21.0)</a:t>
                      </a:r>
                    </a:p>
                  </a:txBody>
                  <a:tcPr marL="54080" marR="54080" marT="54000" marB="54000" anchor="ctr"/>
                </a:tc>
                <a:extLst>
                  <a:ext uri="{0D108BD9-81ED-4DB2-BD59-A6C34878D82A}">
                    <a16:rowId xmlns:a16="http://schemas.microsoft.com/office/drawing/2014/main" val="1848554587"/>
                  </a:ext>
                </a:extLst>
              </a:tr>
              <a:tr h="266183">
                <a:tc>
                  <a:txBody>
                    <a:bodyPr/>
                    <a:lstStyle/>
                    <a:p>
                      <a:pPr marL="183600">
                        <a:lnSpc>
                          <a:spcPct val="100000"/>
                        </a:lnSpc>
                        <a:spcAft>
                          <a:spcPts val="0"/>
                        </a:spcAft>
                      </a:pPr>
                      <a:r>
                        <a:rPr lang="en-US" sz="1100" b="0" baseline="0" dirty="0" err="1">
                          <a:effectLst/>
                          <a:latin typeface="Arial" panose="020B0604020202020204" pitchFamily="34" charset="0"/>
                          <a:ea typeface="Calibri" panose="020F0502020204030204" pitchFamily="34" charset="0"/>
                          <a:cs typeface="Arial" panose="020B0604020202020204" pitchFamily="34" charset="0"/>
                        </a:rPr>
                        <a:t>eCC</a:t>
                      </a:r>
                      <a:r>
                        <a:rPr lang="en-US" sz="1100" b="0" baseline="0" dirty="0">
                          <a:effectLst/>
                          <a:latin typeface="Arial" panose="020B0604020202020204" pitchFamily="34" charset="0"/>
                          <a:ea typeface="Calibri" panose="020F0502020204030204" pitchFamily="34" charset="0"/>
                          <a:cs typeface="Arial" panose="020B0604020202020204" pitchFamily="34" charset="0"/>
                        </a:rPr>
                        <a:t> (Cockcroft-Gault; mL/min)</a:t>
                      </a:r>
                    </a:p>
                  </a:txBody>
                  <a:tcPr marL="54080" marR="54080" marT="54000" marB="54000" anchor="ctr"/>
                </a:tc>
                <a:tc>
                  <a:txBody>
                    <a:bodyPr/>
                    <a:lstStyle/>
                    <a:p>
                      <a:pPr algn="ctr">
                        <a:lnSpc>
                          <a:spcPct val="100000"/>
                        </a:lnSpc>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59.1 (23.0)</a:t>
                      </a:r>
                    </a:p>
                  </a:txBody>
                  <a:tcPr marL="54080" marR="54080" marT="54000" marB="54000" anchor="ctr"/>
                </a:tc>
                <a:tc>
                  <a:txBody>
                    <a:bodyPr/>
                    <a:lstStyle/>
                    <a:p>
                      <a:pPr algn="ctr">
                        <a:lnSpc>
                          <a:spcPct val="100000"/>
                        </a:lnSpc>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59.5 (23.0)</a:t>
                      </a:r>
                    </a:p>
                  </a:txBody>
                  <a:tcPr marL="54080" marR="54080" marT="54000" marB="5400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59.3 (23.0)</a:t>
                      </a:r>
                    </a:p>
                  </a:txBody>
                  <a:tcPr marL="54080" marR="54080" marT="54000" marB="54000" anchor="ctr"/>
                </a:tc>
                <a:extLst>
                  <a:ext uri="{0D108BD9-81ED-4DB2-BD59-A6C34878D82A}">
                    <a16:rowId xmlns:a16="http://schemas.microsoft.com/office/drawing/2014/main" val="1307463099"/>
                  </a:ext>
                </a:extLst>
              </a:tr>
            </a:tbl>
          </a:graphicData>
        </a:graphic>
      </p:graphicFrame>
      <p:sp>
        <p:nvSpPr>
          <p:cNvPr id="9" name="Rectangle 8">
            <a:extLst>
              <a:ext uri="{FF2B5EF4-FFF2-40B4-BE49-F238E27FC236}">
                <a16:creationId xmlns:a16="http://schemas.microsoft.com/office/drawing/2014/main" id="{C5C93FDB-E939-42A9-A970-FEFD7B89A253}"/>
              </a:ext>
            </a:extLst>
          </p:cNvPr>
          <p:cNvSpPr/>
          <p:nvPr/>
        </p:nvSpPr>
        <p:spPr>
          <a:xfrm>
            <a:off x="360000" y="6065381"/>
            <a:ext cx="10429540" cy="307777"/>
          </a:xfrm>
          <a:prstGeom prst="rect">
            <a:avLst/>
          </a:prstGeom>
        </p:spPr>
        <p:txBody>
          <a:bodyPr wrap="square" anchor="b">
            <a:spAutoFit/>
          </a:bodyPr>
          <a:lstStyle/>
          <a:p>
            <a:pPr lvl="0"/>
            <a:r>
              <a:rPr lang="en-US" sz="700" dirty="0">
                <a:solidFill>
                  <a:schemeClr val="accent5"/>
                </a:solidFill>
              </a:rPr>
              <a:t>BMI, body mass index; CKD-EPI, chronic kidney disease epidemiology collaboration; CMV, cytomegalovirus; </a:t>
            </a:r>
            <a:r>
              <a:rPr lang="en-US" sz="700" dirty="0" err="1">
                <a:solidFill>
                  <a:schemeClr val="accent5"/>
                </a:solidFill>
              </a:rPr>
              <a:t>eCC</a:t>
            </a:r>
            <a:r>
              <a:rPr lang="en-US" sz="700" dirty="0">
                <a:solidFill>
                  <a:schemeClr val="accent5"/>
                </a:solidFill>
              </a:rPr>
              <a:t>, estimated creatinine clearance; eGFR, estimated glomerular filtration rate; HBV, hepatitis B virus; HCV, hepatitis C virus; HIV, human immunodeficiency virus; MDRD4, 4-variable modification of diet in renal disease; MMF, mycophenolate mofetil; SD, standard deviation</a:t>
            </a:r>
          </a:p>
        </p:txBody>
      </p:sp>
      <p:grpSp>
        <p:nvGrpSpPr>
          <p:cNvPr id="16" name="Group 15">
            <a:extLst>
              <a:ext uri="{FF2B5EF4-FFF2-40B4-BE49-F238E27FC236}">
                <a16:creationId xmlns:a16="http://schemas.microsoft.com/office/drawing/2014/main" id="{21A217E0-9773-3D90-3586-98CE1FF546C2}"/>
              </a:ext>
            </a:extLst>
          </p:cNvPr>
          <p:cNvGrpSpPr/>
          <p:nvPr/>
        </p:nvGrpSpPr>
        <p:grpSpPr>
          <a:xfrm>
            <a:off x="821488" y="1368000"/>
            <a:ext cx="4173358" cy="1120325"/>
            <a:chOff x="821488" y="1669984"/>
            <a:chExt cx="4173358" cy="1120325"/>
          </a:xfrm>
        </p:grpSpPr>
        <p:sp>
          <p:nvSpPr>
            <p:cNvPr id="11" name="Content Placeholder 24">
              <a:extLst>
                <a:ext uri="{FF2B5EF4-FFF2-40B4-BE49-F238E27FC236}">
                  <a16:creationId xmlns:a16="http://schemas.microsoft.com/office/drawing/2014/main" id="{B3FD4F06-DA25-76F9-D3DB-F926D94682A6}"/>
                </a:ext>
              </a:extLst>
            </p:cNvPr>
            <p:cNvSpPr txBox="1">
              <a:spLocks/>
            </p:cNvSpPr>
            <p:nvPr/>
          </p:nvSpPr>
          <p:spPr>
            <a:xfrm>
              <a:off x="821488" y="1669984"/>
              <a:ext cx="4173358" cy="1120325"/>
            </a:xfrm>
            <a:prstGeom prst="rect">
              <a:avLst/>
            </a:prstGeom>
            <a:solidFill>
              <a:schemeClr val="accent3">
                <a:lumMod val="20000"/>
                <a:lumOff val="80000"/>
                <a:alpha val="50000"/>
              </a:schemeClr>
            </a:solidFill>
          </p:spPr>
          <p:txBody>
            <a:bodyPr vert="horz" lIns="91440" tIns="108000" rIns="91440" bIns="45720" rtlCol="0">
              <a:no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ru-RU" sz="1400" b="1" dirty="0">
                  <a:solidFill>
                    <a:schemeClr val="accent2"/>
                  </a:solidFill>
                </a:rPr>
                <a:t>Демографические данные 
</a:t>
              </a:r>
              <a:endParaRPr lang="en-US" sz="1400" b="1" baseline="30000" dirty="0">
                <a:solidFill>
                  <a:schemeClr val="accent2"/>
                </a:solidFill>
              </a:endParaRPr>
            </a:p>
          </p:txBody>
        </p:sp>
        <p:pic>
          <p:nvPicPr>
            <p:cNvPr id="8" name="Graphic 7" descr="Scale with solid fill">
              <a:extLst>
                <a:ext uri="{FF2B5EF4-FFF2-40B4-BE49-F238E27FC236}">
                  <a16:creationId xmlns:a16="http://schemas.microsoft.com/office/drawing/2014/main" id="{B297CC87-39E0-CEFB-2267-D335C40836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6524" y="2148350"/>
              <a:ext cx="413929" cy="413929"/>
            </a:xfrm>
            <a:prstGeom prst="rect">
              <a:avLst/>
            </a:prstGeom>
          </p:spPr>
        </p:pic>
        <p:sp>
          <p:nvSpPr>
            <p:cNvPr id="14" name="TextBox 13">
              <a:extLst>
                <a:ext uri="{FF2B5EF4-FFF2-40B4-BE49-F238E27FC236}">
                  <a16:creationId xmlns:a16="http://schemas.microsoft.com/office/drawing/2014/main" id="{A222E6B3-6A89-63CD-654A-139C7D8BCB8C}"/>
                </a:ext>
              </a:extLst>
            </p:cNvPr>
            <p:cNvSpPr txBox="1"/>
            <p:nvPr/>
          </p:nvSpPr>
          <p:spPr>
            <a:xfrm>
              <a:off x="1204715" y="2099315"/>
              <a:ext cx="988121" cy="646331"/>
            </a:xfrm>
            <a:prstGeom prst="rect">
              <a:avLst/>
            </a:prstGeom>
            <a:noFill/>
          </p:spPr>
          <p:txBody>
            <a:bodyPr wrap="square" rtlCol="0">
              <a:spAutoFit/>
            </a:bodyPr>
            <a:lstStyle/>
            <a:p>
              <a:pPr algn="ctr"/>
              <a:r>
                <a:rPr lang="ru-RU" sz="1200" b="1" dirty="0">
                  <a:solidFill>
                    <a:schemeClr val="accent2"/>
                  </a:solidFill>
                </a:rPr>
                <a:t>Средний возраст
</a:t>
              </a:r>
              <a:r>
                <a:rPr lang="en-US" sz="1200" dirty="0">
                  <a:solidFill>
                    <a:schemeClr val="accent2"/>
                  </a:solidFill>
                </a:rPr>
                <a:t>50.5 </a:t>
              </a:r>
              <a:r>
                <a:rPr lang="ru-RU" sz="1200" dirty="0">
                  <a:solidFill>
                    <a:schemeClr val="accent2"/>
                  </a:solidFill>
                </a:rPr>
                <a:t>лет</a:t>
              </a:r>
              <a:endParaRPr lang="en-SG" sz="1200" dirty="0">
                <a:solidFill>
                  <a:schemeClr val="accent2"/>
                </a:solidFill>
              </a:endParaRPr>
            </a:p>
          </p:txBody>
        </p:sp>
        <p:pic>
          <p:nvPicPr>
            <p:cNvPr id="18" name="Graphic 17" descr="Male with solid fill">
              <a:extLst>
                <a:ext uri="{FF2B5EF4-FFF2-40B4-BE49-F238E27FC236}">
                  <a16:creationId xmlns:a16="http://schemas.microsoft.com/office/drawing/2014/main" id="{AAB85675-B506-8F4C-BA5E-7801269D50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52724" y="2115790"/>
              <a:ext cx="479047" cy="479047"/>
            </a:xfrm>
            <a:prstGeom prst="rect">
              <a:avLst/>
            </a:prstGeom>
          </p:spPr>
        </p:pic>
        <p:pic>
          <p:nvPicPr>
            <p:cNvPr id="20" name="Graphic 19" descr="Monthly calendar with solid fill">
              <a:extLst>
                <a:ext uri="{FF2B5EF4-FFF2-40B4-BE49-F238E27FC236}">
                  <a16:creationId xmlns:a16="http://schemas.microsoft.com/office/drawing/2014/main" id="{21BD5EC0-7C95-7B03-3F53-E14964A361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2701" y="2125479"/>
              <a:ext cx="459671" cy="459671"/>
            </a:xfrm>
            <a:prstGeom prst="rect">
              <a:avLst/>
            </a:prstGeom>
          </p:spPr>
        </p:pic>
        <p:sp>
          <p:nvSpPr>
            <p:cNvPr id="21" name="TextBox 20">
              <a:extLst>
                <a:ext uri="{FF2B5EF4-FFF2-40B4-BE49-F238E27FC236}">
                  <a16:creationId xmlns:a16="http://schemas.microsoft.com/office/drawing/2014/main" id="{D9B335EE-BDB7-B052-E904-1BFA1E54A3F9}"/>
                </a:ext>
              </a:extLst>
            </p:cNvPr>
            <p:cNvSpPr txBox="1"/>
            <p:nvPr/>
          </p:nvSpPr>
          <p:spPr>
            <a:xfrm>
              <a:off x="2601977" y="2124482"/>
              <a:ext cx="934687" cy="461665"/>
            </a:xfrm>
            <a:prstGeom prst="rect">
              <a:avLst/>
            </a:prstGeom>
            <a:noFill/>
          </p:spPr>
          <p:txBody>
            <a:bodyPr wrap="square" rtlCol="0">
              <a:spAutoFit/>
            </a:bodyPr>
            <a:lstStyle/>
            <a:p>
              <a:pPr algn="ctr"/>
              <a:r>
                <a:rPr lang="ru-RU" sz="1200" b="1" dirty="0">
                  <a:solidFill>
                    <a:schemeClr val="accent2"/>
                  </a:solidFill>
                </a:rPr>
                <a:t>Мужчины
</a:t>
              </a:r>
              <a:r>
                <a:rPr lang="en-US" sz="1200" dirty="0">
                  <a:solidFill>
                    <a:schemeClr val="accent2"/>
                  </a:solidFill>
                </a:rPr>
                <a:t>65.1%</a:t>
              </a:r>
              <a:endParaRPr lang="en-SG" sz="1200" dirty="0">
                <a:solidFill>
                  <a:schemeClr val="accent2"/>
                </a:solidFill>
              </a:endParaRPr>
            </a:p>
          </p:txBody>
        </p:sp>
        <p:sp>
          <p:nvSpPr>
            <p:cNvPr id="10" name="TextBox 9">
              <a:extLst>
                <a:ext uri="{FF2B5EF4-FFF2-40B4-BE49-F238E27FC236}">
                  <a16:creationId xmlns:a16="http://schemas.microsoft.com/office/drawing/2014/main" id="{5209730D-C153-56AC-9451-B0F13726F365}"/>
                </a:ext>
              </a:extLst>
            </p:cNvPr>
            <p:cNvSpPr txBox="1"/>
            <p:nvPr/>
          </p:nvSpPr>
          <p:spPr>
            <a:xfrm>
              <a:off x="3865875" y="2124482"/>
              <a:ext cx="1010291" cy="461665"/>
            </a:xfrm>
            <a:prstGeom prst="rect">
              <a:avLst/>
            </a:prstGeom>
            <a:noFill/>
          </p:spPr>
          <p:txBody>
            <a:bodyPr wrap="square" rtlCol="0">
              <a:spAutoFit/>
            </a:bodyPr>
            <a:lstStyle/>
            <a:p>
              <a:pPr algn="ctr"/>
              <a:r>
                <a:rPr lang="ru-RU" sz="1200" b="1" dirty="0">
                  <a:solidFill>
                    <a:schemeClr val="accent2"/>
                  </a:solidFill>
                </a:rPr>
                <a:t>Сред</a:t>
              </a:r>
              <a:r>
                <a:rPr lang="en-US" sz="1200" b="1" dirty="0">
                  <a:solidFill>
                    <a:schemeClr val="accent2"/>
                  </a:solidFill>
                </a:rPr>
                <a:t>.</a:t>
              </a:r>
              <a:r>
                <a:rPr lang="en-SG" sz="1200" b="1" dirty="0">
                  <a:solidFill>
                    <a:schemeClr val="accent2"/>
                  </a:solidFill>
                </a:rPr>
                <a:t> </a:t>
              </a:r>
              <a:r>
                <a:rPr lang="ru-RU" sz="1200" b="1" dirty="0">
                  <a:solidFill>
                    <a:schemeClr val="accent2"/>
                  </a:solidFill>
                </a:rPr>
                <a:t>ИМТ</a:t>
              </a:r>
              <a:br>
                <a:rPr lang="en-SG" sz="1200" b="1" dirty="0">
                  <a:solidFill>
                    <a:schemeClr val="accent2"/>
                  </a:solidFill>
                </a:rPr>
              </a:br>
              <a:r>
                <a:rPr lang="en-US" sz="1200" dirty="0">
                  <a:solidFill>
                    <a:schemeClr val="accent2"/>
                  </a:solidFill>
                </a:rPr>
                <a:t>25.7 kg/m</a:t>
              </a:r>
              <a:r>
                <a:rPr lang="en-US" sz="1200" baseline="30000" dirty="0">
                  <a:solidFill>
                    <a:schemeClr val="accent2"/>
                  </a:solidFill>
                </a:rPr>
                <a:t>2</a:t>
              </a:r>
              <a:endParaRPr lang="en-SG" sz="1200" dirty="0">
                <a:solidFill>
                  <a:schemeClr val="accent2"/>
                </a:solidFill>
              </a:endParaRPr>
            </a:p>
          </p:txBody>
        </p:sp>
      </p:grpSp>
      <p:grpSp>
        <p:nvGrpSpPr>
          <p:cNvPr id="15" name="Group 14">
            <a:extLst>
              <a:ext uri="{FF2B5EF4-FFF2-40B4-BE49-F238E27FC236}">
                <a16:creationId xmlns:a16="http://schemas.microsoft.com/office/drawing/2014/main" id="{3B4CF6F0-0665-46F1-6CA2-4BF046A53ADC}"/>
              </a:ext>
            </a:extLst>
          </p:cNvPr>
          <p:cNvGrpSpPr/>
          <p:nvPr/>
        </p:nvGrpSpPr>
        <p:grpSpPr>
          <a:xfrm>
            <a:off x="821488" y="2602085"/>
            <a:ext cx="4173358" cy="2166655"/>
            <a:chOff x="821488" y="2828002"/>
            <a:chExt cx="4173358" cy="2166655"/>
          </a:xfrm>
        </p:grpSpPr>
        <p:sp>
          <p:nvSpPr>
            <p:cNvPr id="22" name="Content Placeholder 24">
              <a:extLst>
                <a:ext uri="{FF2B5EF4-FFF2-40B4-BE49-F238E27FC236}">
                  <a16:creationId xmlns:a16="http://schemas.microsoft.com/office/drawing/2014/main" id="{B90F109D-A60D-829E-6EE9-2FC0D7358DE7}"/>
                </a:ext>
              </a:extLst>
            </p:cNvPr>
            <p:cNvSpPr txBox="1">
              <a:spLocks/>
            </p:cNvSpPr>
            <p:nvPr/>
          </p:nvSpPr>
          <p:spPr>
            <a:xfrm>
              <a:off x="821488" y="2828002"/>
              <a:ext cx="4173358" cy="2166655"/>
            </a:xfrm>
            <a:prstGeom prst="rect">
              <a:avLst/>
            </a:prstGeom>
            <a:solidFill>
              <a:schemeClr val="accent3">
                <a:lumMod val="20000"/>
                <a:lumOff val="80000"/>
                <a:alpha val="50000"/>
              </a:schemeClr>
            </a:solidFill>
          </p:spPr>
          <p:txBody>
            <a:bodyPr vert="horz" lIns="91440" tIns="108000" rIns="91440" bIns="45720" rtlCol="0">
              <a:noAutofit/>
            </a:bodyPr>
            <a:lstStyle>
              <a:lvl1pPr marL="0" indent="0" algn="l" defTabSz="685800" rtl="0" eaLnBrk="1" latinLnBrk="0" hangingPunct="1">
                <a:lnSpc>
                  <a:spcPct val="110000"/>
                </a:lnSpc>
                <a:spcBef>
                  <a:spcPts val="75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b="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ru-RU" sz="1400" b="1" dirty="0">
                  <a:solidFill>
                    <a:schemeClr val="accent2"/>
                  </a:solidFill>
                </a:rPr>
                <a:t>Тип донорского органа
</a:t>
              </a:r>
              <a:endParaRPr lang="en-US" sz="1400" b="1" dirty="0">
                <a:solidFill>
                  <a:schemeClr val="accent2"/>
                </a:solidFill>
              </a:endParaRPr>
            </a:p>
          </p:txBody>
        </p:sp>
        <p:pic>
          <p:nvPicPr>
            <p:cNvPr id="30" name="Graphic 29" descr="Kidneys with solid fill">
              <a:extLst>
                <a:ext uri="{FF2B5EF4-FFF2-40B4-BE49-F238E27FC236}">
                  <a16:creationId xmlns:a16="http://schemas.microsoft.com/office/drawing/2014/main" id="{859778F3-CAC7-9FFA-C3AF-EEA6FAA92D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70523" y="3138397"/>
              <a:ext cx="675288" cy="675288"/>
            </a:xfrm>
            <a:prstGeom prst="rect">
              <a:avLst/>
            </a:prstGeom>
          </p:spPr>
        </p:pic>
        <p:sp>
          <p:nvSpPr>
            <p:cNvPr id="31" name="TextBox 30">
              <a:extLst>
                <a:ext uri="{FF2B5EF4-FFF2-40B4-BE49-F238E27FC236}">
                  <a16:creationId xmlns:a16="http://schemas.microsoft.com/office/drawing/2014/main" id="{D205E88A-3F73-6FD5-D794-9B76D63560E3}"/>
                </a:ext>
              </a:extLst>
            </p:cNvPr>
            <p:cNvSpPr txBox="1"/>
            <p:nvPr/>
          </p:nvSpPr>
          <p:spPr>
            <a:xfrm>
              <a:off x="1121715" y="4141436"/>
              <a:ext cx="1205345" cy="461665"/>
            </a:xfrm>
            <a:prstGeom prst="rect">
              <a:avLst/>
            </a:prstGeom>
            <a:noFill/>
          </p:spPr>
          <p:txBody>
            <a:bodyPr wrap="square" rtlCol="0">
              <a:spAutoFit/>
            </a:bodyPr>
            <a:lstStyle/>
            <a:p>
              <a:pPr algn="ctr"/>
              <a:r>
                <a:rPr lang="ru-RU" sz="1200" b="1" dirty="0">
                  <a:solidFill>
                    <a:schemeClr val="accent2"/>
                  </a:solidFill>
                </a:rPr>
                <a:t>Трупный</a:t>
              </a:r>
              <a:br>
                <a:rPr lang="en-SG" sz="1200" b="1" dirty="0">
                  <a:solidFill>
                    <a:schemeClr val="accent2"/>
                  </a:solidFill>
                </a:rPr>
              </a:br>
              <a:r>
                <a:rPr lang="en-US" sz="1200" dirty="0">
                  <a:solidFill>
                    <a:schemeClr val="accent2"/>
                  </a:solidFill>
                </a:rPr>
                <a:t>85.7%</a:t>
              </a:r>
              <a:endParaRPr lang="en-SG" sz="1200" dirty="0">
                <a:solidFill>
                  <a:schemeClr val="accent2"/>
                </a:solidFill>
              </a:endParaRPr>
            </a:p>
          </p:txBody>
        </p:sp>
        <p:sp>
          <p:nvSpPr>
            <p:cNvPr id="35" name="TextBox 34">
              <a:extLst>
                <a:ext uri="{FF2B5EF4-FFF2-40B4-BE49-F238E27FC236}">
                  <a16:creationId xmlns:a16="http://schemas.microsoft.com/office/drawing/2014/main" id="{1DCC6726-4867-7BCA-14B8-1C93F140BDF1}"/>
                </a:ext>
              </a:extLst>
            </p:cNvPr>
            <p:cNvSpPr txBox="1"/>
            <p:nvPr/>
          </p:nvSpPr>
          <p:spPr>
            <a:xfrm>
              <a:off x="2067789" y="4141436"/>
              <a:ext cx="1680755" cy="646331"/>
            </a:xfrm>
            <a:prstGeom prst="rect">
              <a:avLst/>
            </a:prstGeom>
            <a:noFill/>
          </p:spPr>
          <p:txBody>
            <a:bodyPr wrap="square" rtlCol="0">
              <a:spAutoFit/>
            </a:bodyPr>
            <a:lstStyle/>
            <a:p>
              <a:pPr algn="ctr"/>
              <a:r>
                <a:rPr lang="ru-RU" sz="1200" b="1" dirty="0">
                  <a:solidFill>
                    <a:schemeClr val="accent2"/>
                  </a:solidFill>
                </a:rPr>
                <a:t>Живой, неродственный</a:t>
              </a:r>
              <a:br>
                <a:rPr lang="en-SG" sz="1200" b="1" dirty="0">
                  <a:solidFill>
                    <a:schemeClr val="accent2"/>
                  </a:solidFill>
                </a:rPr>
              </a:br>
              <a:r>
                <a:rPr lang="en-US" sz="1200" dirty="0">
                  <a:solidFill>
                    <a:schemeClr val="accent2"/>
                  </a:solidFill>
                </a:rPr>
                <a:t>3.6%</a:t>
              </a:r>
              <a:endParaRPr lang="en-SG" sz="1200" dirty="0">
                <a:solidFill>
                  <a:schemeClr val="accent2"/>
                </a:solidFill>
              </a:endParaRPr>
            </a:p>
          </p:txBody>
        </p:sp>
        <p:sp>
          <p:nvSpPr>
            <p:cNvPr id="36" name="TextBox 35">
              <a:extLst>
                <a:ext uri="{FF2B5EF4-FFF2-40B4-BE49-F238E27FC236}">
                  <a16:creationId xmlns:a16="http://schemas.microsoft.com/office/drawing/2014/main" id="{3EA85026-1E13-4D8D-EBB9-84BB7CDF2D18}"/>
                </a:ext>
              </a:extLst>
            </p:cNvPr>
            <p:cNvSpPr txBox="1"/>
            <p:nvPr/>
          </p:nvSpPr>
          <p:spPr>
            <a:xfrm>
              <a:off x="3668440" y="4141436"/>
              <a:ext cx="1326405" cy="646331"/>
            </a:xfrm>
            <a:prstGeom prst="rect">
              <a:avLst/>
            </a:prstGeom>
            <a:noFill/>
          </p:spPr>
          <p:txBody>
            <a:bodyPr wrap="square" rtlCol="0">
              <a:spAutoFit/>
            </a:bodyPr>
            <a:lstStyle/>
            <a:p>
              <a:pPr algn="ctr"/>
              <a:r>
                <a:rPr lang="ru-RU" sz="1200" b="1" dirty="0">
                  <a:solidFill>
                    <a:schemeClr val="accent2"/>
                  </a:solidFill>
                </a:rPr>
                <a:t>Живой, родственный</a:t>
              </a:r>
              <a:br>
                <a:rPr lang="en-SG" sz="1200" b="1" dirty="0">
                  <a:solidFill>
                    <a:schemeClr val="accent2"/>
                  </a:solidFill>
                </a:rPr>
              </a:br>
              <a:r>
                <a:rPr lang="en-US" sz="1200" dirty="0">
                  <a:solidFill>
                    <a:schemeClr val="accent2"/>
                  </a:solidFill>
                </a:rPr>
                <a:t>10.7%</a:t>
              </a:r>
              <a:endParaRPr lang="en-SG" sz="1200" dirty="0">
                <a:solidFill>
                  <a:schemeClr val="accent2"/>
                </a:solidFill>
              </a:endParaRPr>
            </a:p>
          </p:txBody>
        </p:sp>
        <p:cxnSp>
          <p:nvCxnSpPr>
            <p:cNvPr id="38" name="Straight Arrow Connector 37">
              <a:extLst>
                <a:ext uri="{FF2B5EF4-FFF2-40B4-BE49-F238E27FC236}">
                  <a16:creationId xmlns:a16="http://schemas.microsoft.com/office/drawing/2014/main" id="{C09C8091-707F-C319-E02C-BA96820E06B5}"/>
                </a:ext>
              </a:extLst>
            </p:cNvPr>
            <p:cNvCxnSpPr/>
            <p:nvPr/>
          </p:nvCxnSpPr>
          <p:spPr>
            <a:xfrm flipH="1">
              <a:off x="1721221" y="3609167"/>
              <a:ext cx="775063" cy="563638"/>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3E293A4-6D2E-68D2-FDE3-0E1D44B8B3C7}"/>
                </a:ext>
              </a:extLst>
            </p:cNvPr>
            <p:cNvCxnSpPr>
              <a:cxnSpLocks/>
            </p:cNvCxnSpPr>
            <p:nvPr/>
          </p:nvCxnSpPr>
          <p:spPr>
            <a:xfrm>
              <a:off x="3247982" y="3543551"/>
              <a:ext cx="775063" cy="563638"/>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1730EEA-3F36-179B-D901-8D5E063E5163}"/>
                </a:ext>
              </a:extLst>
            </p:cNvPr>
            <p:cNvCxnSpPr>
              <a:cxnSpLocks/>
            </p:cNvCxnSpPr>
            <p:nvPr/>
          </p:nvCxnSpPr>
          <p:spPr>
            <a:xfrm>
              <a:off x="2903811" y="3764648"/>
              <a:ext cx="0" cy="36000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5">
            <a:extLst>
              <a:ext uri="{FF2B5EF4-FFF2-40B4-BE49-F238E27FC236}">
                <a16:creationId xmlns:a16="http://schemas.microsoft.com/office/drawing/2014/main" id="{D5472E5C-68F0-05E4-3C0F-74A9CADA38AE}"/>
              </a:ext>
            </a:extLst>
          </p:cNvPr>
          <p:cNvSpPr txBox="1">
            <a:spLocks/>
          </p:cNvSpPr>
          <p:nvPr/>
        </p:nvSpPr>
        <p:spPr>
          <a:xfrm>
            <a:off x="11053315" y="451455"/>
            <a:ext cx="910085" cy="685802"/>
          </a:xfrm>
          <a:prstGeom prst="rect">
            <a:avLst/>
          </a:prstGeom>
        </p:spPr>
        <p:txBody>
          <a:bodyPr vert="horz" lIns="91440" tIns="45720" rIns="91440" bIns="45720" rtlCol="0" anchor="ctr"/>
          <a:lstStyle>
            <a:defPPr>
              <a:defRPr lang="en-US"/>
            </a:defPPr>
            <a:lvl1pPr marL="0" algn="ctr" defTabSz="914400" rtl="0" eaLnBrk="1" latinLnBrk="0" hangingPunct="1">
              <a:defRPr lang="en-US" sz="1350" kern="1200" spc="-4" smtClean="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CE729F-CD65-4BB2-91EE-CC0EA66D8A8F}" type="slidenum">
              <a:rPr lang="en-SG" smtClean="0"/>
              <a:pPr/>
              <a:t>7</a:t>
            </a:fld>
            <a:endParaRPr lang="en-SG" dirty="0"/>
          </a:p>
        </p:txBody>
      </p:sp>
      <p:grpSp>
        <p:nvGrpSpPr>
          <p:cNvPr id="7" name="Group 6">
            <a:extLst>
              <a:ext uri="{FF2B5EF4-FFF2-40B4-BE49-F238E27FC236}">
                <a16:creationId xmlns:a16="http://schemas.microsoft.com/office/drawing/2014/main" id="{22A894BA-ED1B-06DD-449C-8C32439A7722}"/>
              </a:ext>
            </a:extLst>
          </p:cNvPr>
          <p:cNvGrpSpPr/>
          <p:nvPr/>
        </p:nvGrpSpPr>
        <p:grpSpPr>
          <a:xfrm>
            <a:off x="821488" y="4996771"/>
            <a:ext cx="10549024" cy="648000"/>
            <a:chOff x="821488" y="5200382"/>
            <a:chExt cx="10549024" cy="648000"/>
          </a:xfrm>
        </p:grpSpPr>
        <p:sp>
          <p:nvSpPr>
            <p:cNvPr id="43" name="Rectangle: Rounded Corners 42">
              <a:extLst>
                <a:ext uri="{FF2B5EF4-FFF2-40B4-BE49-F238E27FC236}">
                  <a16:creationId xmlns:a16="http://schemas.microsoft.com/office/drawing/2014/main" id="{01B56339-3973-DFA0-F396-177A27EB7F61}"/>
                </a:ext>
              </a:extLst>
            </p:cNvPr>
            <p:cNvSpPr/>
            <p:nvPr/>
          </p:nvSpPr>
          <p:spPr>
            <a:xfrm>
              <a:off x="821488" y="5200382"/>
              <a:ext cx="10549024" cy="648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bg1"/>
                  </a:solidFill>
                </a:rPr>
                <a:t>Исходные демографические и клинические характеристики были схожи в обеих группах в последующем исследовании</a:t>
              </a:r>
              <a:endParaRPr lang="en-SG" sz="1400" b="1" dirty="0">
                <a:solidFill>
                  <a:schemeClr val="bg1"/>
                </a:solidFill>
              </a:endParaRPr>
            </a:p>
          </p:txBody>
        </p:sp>
        <p:sp>
          <p:nvSpPr>
            <p:cNvPr id="6" name="Triangle 5">
              <a:extLst>
                <a:ext uri="{FF2B5EF4-FFF2-40B4-BE49-F238E27FC236}">
                  <a16:creationId xmlns:a16="http://schemas.microsoft.com/office/drawing/2014/main" id="{E25C218B-D888-9416-1976-07AE4A8CBD07}"/>
                </a:ext>
              </a:extLst>
            </p:cNvPr>
            <p:cNvSpPr/>
            <p:nvPr/>
          </p:nvSpPr>
          <p:spPr>
            <a:xfrm rot="5400000">
              <a:off x="641488" y="5380382"/>
              <a:ext cx="648000" cy="288000"/>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A97D6A4-52E2-B3EE-CF73-70D68B0E6E09}"/>
              </a:ext>
            </a:extLst>
          </p:cNvPr>
          <p:cNvSpPr txBox="1"/>
          <p:nvPr/>
        </p:nvSpPr>
        <p:spPr>
          <a:xfrm>
            <a:off x="360000" y="6397200"/>
            <a:ext cx="6094476" cy="200055"/>
          </a:xfrm>
          <a:prstGeom prst="rect">
            <a:avLst/>
          </a:prstGeom>
          <a:noFill/>
        </p:spPr>
        <p:txBody>
          <a:bodyPr wrap="square">
            <a:spAutoFit/>
          </a:bodyPr>
          <a:lstStyle/>
          <a:p>
            <a:r>
              <a:rPr lang="en-US" sz="700" dirty="0" err="1">
                <a:solidFill>
                  <a:schemeClr val="accent5"/>
                </a:solidFill>
              </a:rPr>
              <a:t>Pernin</a:t>
            </a:r>
            <a:r>
              <a:rPr lang="en-US" sz="700" dirty="0">
                <a:solidFill>
                  <a:schemeClr val="accent5"/>
                </a:solidFill>
              </a:rPr>
              <a:t> V, et al. Transplant. Direct. 2023;9:e1432.</a:t>
            </a:r>
            <a:endParaRPr lang="en-SG" sz="700" dirty="0">
              <a:solidFill>
                <a:schemeClr val="accent5"/>
              </a:solidFill>
            </a:endParaRPr>
          </a:p>
        </p:txBody>
      </p:sp>
      <p:sp>
        <p:nvSpPr>
          <p:cNvPr id="27" name="Прямоугольник 26">
            <a:extLst>
              <a:ext uri="{FF2B5EF4-FFF2-40B4-BE49-F238E27FC236}">
                <a16:creationId xmlns:a16="http://schemas.microsoft.com/office/drawing/2014/main" id="{259097CE-CEC4-4376-9B99-0C5FE6370E3C}"/>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1813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0D7D-9E50-4CDA-8921-C85261493731}"/>
              </a:ext>
            </a:extLst>
          </p:cNvPr>
          <p:cNvSpPr>
            <a:spLocks noGrp="1"/>
          </p:cNvSpPr>
          <p:nvPr>
            <p:ph type="title"/>
          </p:nvPr>
        </p:nvSpPr>
        <p:spPr/>
        <p:txBody>
          <a:bodyPr/>
          <a:lstStyle/>
          <a:p>
            <a:r>
              <a:rPr lang="ru-RU" sz="2400" cap="none" dirty="0"/>
              <a:t>УРОВЕНЬ ТАКРОЛИМУСА И СОПУТСТВУЮЩАЯ ИММУНОСУПРЕССИЯ БЫЛИ ОДИНАКОВЫМИ В ОБЕИХ ГРУППАХ ЛЕЧЕНИЯ</a:t>
            </a:r>
            <a:endParaRPr lang="en-US" sz="2400" cap="none" dirty="0"/>
          </a:p>
        </p:txBody>
      </p:sp>
      <p:graphicFrame>
        <p:nvGraphicFramePr>
          <p:cNvPr id="4" name="Content Placeholder 3">
            <a:extLst>
              <a:ext uri="{FF2B5EF4-FFF2-40B4-BE49-F238E27FC236}">
                <a16:creationId xmlns:a16="http://schemas.microsoft.com/office/drawing/2014/main" id="{FB639E1D-1620-4208-A599-6E430AE0C991}"/>
              </a:ext>
            </a:extLst>
          </p:cNvPr>
          <p:cNvGraphicFramePr>
            <a:graphicFrameLocks noGrp="1"/>
          </p:cNvGraphicFramePr>
          <p:nvPr>
            <p:ph idx="1"/>
            <p:extLst>
              <p:ext uri="{D42A27DB-BD31-4B8C-83A1-F6EECF244321}">
                <p14:modId xmlns:p14="http://schemas.microsoft.com/office/powerpoint/2010/main" val="828289865"/>
              </p:ext>
            </p:extLst>
          </p:nvPr>
        </p:nvGraphicFramePr>
        <p:xfrm>
          <a:off x="430103" y="1806099"/>
          <a:ext cx="4679999" cy="2340000"/>
        </p:xfrm>
        <a:graphic>
          <a:graphicData uri="http://schemas.openxmlformats.org/drawingml/2006/table">
            <a:tbl>
              <a:tblPr firstRow="1" firstCol="1" bandRow="1">
                <a:tableStyleId>{1FECB4D8-DB02-4DC6-A0A2-4F2EBAE1DC90}</a:tableStyleId>
              </a:tblPr>
              <a:tblGrid>
                <a:gridCol w="2202353">
                  <a:extLst>
                    <a:ext uri="{9D8B030D-6E8A-4147-A177-3AD203B41FA5}">
                      <a16:colId xmlns:a16="http://schemas.microsoft.com/office/drawing/2014/main" val="2669284908"/>
                    </a:ext>
                  </a:extLst>
                </a:gridCol>
                <a:gridCol w="825882">
                  <a:extLst>
                    <a:ext uri="{9D8B030D-6E8A-4147-A177-3AD203B41FA5}">
                      <a16:colId xmlns:a16="http://schemas.microsoft.com/office/drawing/2014/main" val="1969185901"/>
                    </a:ext>
                  </a:extLst>
                </a:gridCol>
                <a:gridCol w="825882">
                  <a:extLst>
                    <a:ext uri="{9D8B030D-6E8A-4147-A177-3AD203B41FA5}">
                      <a16:colId xmlns:a16="http://schemas.microsoft.com/office/drawing/2014/main" val="2076093543"/>
                    </a:ext>
                  </a:extLst>
                </a:gridCol>
                <a:gridCol w="825882">
                  <a:extLst>
                    <a:ext uri="{9D8B030D-6E8A-4147-A177-3AD203B41FA5}">
                      <a16:colId xmlns:a16="http://schemas.microsoft.com/office/drawing/2014/main" val="4086765602"/>
                    </a:ext>
                  </a:extLst>
                </a:gridCol>
              </a:tblGrid>
              <a:tr h="516426">
                <a:tc>
                  <a:txBody>
                    <a:bodyPr/>
                    <a:lstStyle/>
                    <a:p>
                      <a:pPr>
                        <a:lnSpc>
                          <a:spcPct val="100000"/>
                        </a:lnSpc>
                        <a:spcAft>
                          <a:spcPts val="0"/>
                        </a:spcAft>
                      </a:pPr>
                      <a:r>
                        <a:rPr lang="ru-RU" sz="1100" dirty="0">
                          <a:effectLst/>
                          <a:latin typeface="Arial" panose="020B0604020202020204" pitchFamily="34" charset="0"/>
                          <a:ea typeface="Calibri" panose="020F0502020204030204" pitchFamily="34" charset="0"/>
                          <a:cs typeface="Arial" panose="020B0604020202020204" pitchFamily="34" charset="0"/>
                        </a:rPr>
                        <a:t>Период времени (после трансплантации)</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RU" sz="1100" dirty="0">
                          <a:effectLst/>
                          <a:latin typeface="Arial" panose="020B0604020202020204" pitchFamily="34" charset="0"/>
                          <a:ea typeface="Calibri" panose="020F0502020204030204" pitchFamily="34" charset="0"/>
                          <a:cs typeface="Arial" panose="020B0604020202020204" pitchFamily="34" charset="0"/>
                        </a:rPr>
                        <a:t>Группа</a:t>
                      </a:r>
                      <a:r>
                        <a:rPr lang="en-US" sz="1100" dirty="0">
                          <a:effectLst/>
                          <a:latin typeface="Arial" panose="020B0604020202020204" pitchFamily="34" charset="0"/>
                          <a:ea typeface="Calibri" panose="020F0502020204030204" pitchFamily="34" charset="0"/>
                          <a:cs typeface="Arial" panose="020B0604020202020204" pitchFamily="34" charset="0"/>
                        </a:rPr>
                        <a:t> 1</a:t>
                      </a:r>
                      <a:br>
                        <a:rPr lang="en-US" sz="1100" dirty="0">
                          <a:effectLst/>
                          <a:latin typeface="Arial" panose="020B0604020202020204" pitchFamily="34" charset="0"/>
                          <a:ea typeface="Calibri" panose="020F0502020204030204" pitchFamily="34" charset="0"/>
                          <a:cs typeface="Arial" panose="020B0604020202020204" pitchFamily="34" charset="0"/>
                        </a:rPr>
                      </a:br>
                      <a:r>
                        <a:rPr lang="en-US" sz="1100" dirty="0">
                          <a:effectLst/>
                          <a:latin typeface="Arial" panose="020B0604020202020204" pitchFamily="34" charset="0"/>
                          <a:ea typeface="Calibri" panose="020F0502020204030204" pitchFamily="34" charset="0"/>
                          <a:cs typeface="Arial" panose="020B0604020202020204" pitchFamily="34" charset="0"/>
                        </a:rPr>
                        <a:t>(n=396)</a:t>
                      </a:r>
                    </a:p>
                  </a:txBody>
                  <a:tcPr marL="54080" marR="5408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RU" sz="1100" dirty="0">
                          <a:effectLst/>
                          <a:latin typeface="Arial" panose="020B0604020202020204" pitchFamily="34" charset="0"/>
                          <a:ea typeface="Calibri" panose="020F0502020204030204" pitchFamily="34" charset="0"/>
                          <a:cs typeface="Arial" panose="020B0604020202020204" pitchFamily="34" charset="0"/>
                        </a:rPr>
                        <a:t>Группа</a:t>
                      </a:r>
                      <a:r>
                        <a:rPr lang="en-US" sz="1100" dirty="0">
                          <a:effectLst/>
                          <a:latin typeface="Arial" panose="020B0604020202020204" pitchFamily="34" charset="0"/>
                          <a:ea typeface="Calibri" panose="020F0502020204030204" pitchFamily="34" charset="0"/>
                          <a:cs typeface="Arial" panose="020B0604020202020204" pitchFamily="34" charset="0"/>
                        </a:rPr>
                        <a:t> 2</a:t>
                      </a:r>
                      <a:br>
                        <a:rPr lang="en-US" sz="1100" dirty="0">
                          <a:effectLst/>
                          <a:latin typeface="Arial" panose="020B0604020202020204" pitchFamily="34" charset="0"/>
                          <a:ea typeface="Calibri" panose="020F0502020204030204" pitchFamily="34" charset="0"/>
                          <a:cs typeface="Arial" panose="020B0604020202020204" pitchFamily="34" charset="0"/>
                        </a:rPr>
                      </a:br>
                      <a:r>
                        <a:rPr lang="en-US" sz="1100" dirty="0">
                          <a:effectLst/>
                          <a:latin typeface="Arial" panose="020B0604020202020204" pitchFamily="34" charset="0"/>
                          <a:ea typeface="Calibri" panose="020F0502020204030204" pitchFamily="34" charset="0"/>
                          <a:cs typeface="Arial" panose="020B0604020202020204" pitchFamily="34" charset="0"/>
                        </a:rPr>
                        <a:t>(n=418)</a:t>
                      </a:r>
                    </a:p>
                  </a:txBody>
                  <a:tcPr marL="54080" marR="54080" marT="0" marB="0" anchor="ctr"/>
                </a:tc>
                <a:tc>
                  <a:txBody>
                    <a:bodyPr/>
                    <a:lstStyle/>
                    <a:p>
                      <a:pPr algn="ctr">
                        <a:lnSpc>
                          <a:spcPct val="100000"/>
                        </a:lnSpc>
                        <a:spcAft>
                          <a:spcPts val="0"/>
                        </a:spcAft>
                      </a:pPr>
                      <a:r>
                        <a:rPr lang="ru-RU" sz="1100" dirty="0">
                          <a:effectLst/>
                          <a:latin typeface="Arial" panose="020B0604020202020204" pitchFamily="34" charset="0"/>
                          <a:ea typeface="Calibri" panose="020F0502020204030204" pitchFamily="34" charset="0"/>
                          <a:cs typeface="Arial" panose="020B0604020202020204" pitchFamily="34" charset="0"/>
                        </a:rPr>
                        <a:t>Всего</a:t>
                      </a:r>
                      <a:br>
                        <a:rPr lang="en-US" sz="1100" dirty="0">
                          <a:effectLst/>
                          <a:latin typeface="Arial" panose="020B0604020202020204" pitchFamily="34" charset="0"/>
                          <a:ea typeface="Calibri" panose="020F0502020204030204" pitchFamily="34" charset="0"/>
                          <a:cs typeface="Arial" panose="020B0604020202020204" pitchFamily="34" charset="0"/>
                        </a:rPr>
                      </a:br>
                      <a:r>
                        <a:rPr lang="en-US" sz="1100" dirty="0">
                          <a:effectLst/>
                          <a:latin typeface="Arial" panose="020B0604020202020204" pitchFamily="34" charset="0"/>
                          <a:ea typeface="Calibri" panose="020F0502020204030204" pitchFamily="34" charset="0"/>
                          <a:cs typeface="Arial" panose="020B0604020202020204" pitchFamily="34" charset="0"/>
                        </a:rPr>
                        <a:t>(N=814)</a:t>
                      </a:r>
                    </a:p>
                  </a:txBody>
                  <a:tcPr marL="54080" marR="54080" marT="0" marB="0" anchor="ctr"/>
                </a:tc>
                <a:extLst>
                  <a:ext uri="{0D108BD9-81ED-4DB2-BD59-A6C34878D82A}">
                    <a16:rowId xmlns:a16="http://schemas.microsoft.com/office/drawing/2014/main" val="3743916683"/>
                  </a:ext>
                </a:extLst>
              </a:tr>
              <a:tr h="303929">
                <a:tc gridSpan="4">
                  <a:txBody>
                    <a:bodyPr/>
                    <a:lstStyle/>
                    <a:p>
                      <a:pPr>
                        <a:lnSpc>
                          <a:spcPct val="100000"/>
                        </a:lnSpc>
                        <a:spcAft>
                          <a:spcPts val="0"/>
                        </a:spcAft>
                      </a:pPr>
                      <a:r>
                        <a:rPr lang="ru-RU" sz="1100" b="1" dirty="0">
                          <a:effectLst/>
                        </a:rPr>
                        <a:t>Средняя (SD) общая суточная доза PR </a:t>
                      </a:r>
                      <a:r>
                        <a:rPr lang="ru-RU" sz="1100" b="1" dirty="0" err="1">
                          <a:effectLst/>
                        </a:rPr>
                        <a:t>такролимуса</a:t>
                      </a:r>
                      <a:r>
                        <a:rPr lang="ru-RU" sz="1100" b="1" dirty="0">
                          <a:effectLst/>
                        </a:rPr>
                        <a:t> </a:t>
                      </a:r>
                      <a:r>
                        <a:rPr lang="en-US" sz="1100" b="1" dirty="0">
                          <a:effectLst/>
                        </a:rPr>
                        <a:t>(</a:t>
                      </a:r>
                      <a:r>
                        <a:rPr lang="ru-RU" sz="1100" b="1" dirty="0">
                          <a:effectLst/>
                        </a:rPr>
                        <a:t>мг</a:t>
                      </a:r>
                      <a:r>
                        <a:rPr lang="en-US" sz="1100" b="1" dirty="0">
                          <a:effectLst/>
                        </a:rPr>
                        <a:t>/</a:t>
                      </a:r>
                      <a:r>
                        <a:rPr lang="ru-RU" sz="1100" b="1" dirty="0">
                          <a:effectLst/>
                        </a:rPr>
                        <a:t>кг</a:t>
                      </a:r>
                      <a:r>
                        <a:rPr lang="en-US" sz="1100" b="1" dirty="0">
                          <a:effectLst/>
                        </a:rPr>
                        <a:t>)</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hMerge="1">
                  <a:txBody>
                    <a:bodyPr/>
                    <a:lstStyle/>
                    <a:p>
                      <a:pPr algn="ctr">
                        <a:lnSpc>
                          <a:spcPct val="100000"/>
                        </a:lnSpc>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hMerge="1">
                  <a:txBody>
                    <a:bodyPr/>
                    <a:lstStyle/>
                    <a:p>
                      <a:pPr algn="ctr">
                        <a:lnSpc>
                          <a:spcPct val="100000"/>
                        </a:lnSpc>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hMerge="1">
                  <a:txBody>
                    <a:bodyPr/>
                    <a:lstStyle/>
                    <a:p>
                      <a:pPr algn="ctr">
                        <a:lnSpc>
                          <a:spcPct val="100000"/>
                        </a:lnSpc>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extLst>
                  <a:ext uri="{0D108BD9-81ED-4DB2-BD59-A6C34878D82A}">
                    <a16:rowId xmlns:a16="http://schemas.microsoft.com/office/drawing/2014/main" val="20349095"/>
                  </a:ext>
                </a:extLst>
              </a:tr>
              <a:tr h="303929">
                <a:tc>
                  <a:txBody>
                    <a:bodyPr/>
                    <a:lstStyle/>
                    <a:p>
                      <a:pPr marL="183600">
                        <a:lnSpc>
                          <a:spcPct val="100000"/>
                        </a:lnSpc>
                        <a:spcAft>
                          <a:spcPts val="0"/>
                        </a:spcAft>
                      </a:pPr>
                      <a:r>
                        <a:rPr lang="ru-RU" sz="1100" b="0" dirty="0">
                          <a:effectLst/>
                          <a:latin typeface="Arial" panose="020B0604020202020204" pitchFamily="34" charset="0"/>
                          <a:ea typeface="Calibri" panose="020F0502020204030204" pitchFamily="34" charset="0"/>
                          <a:cs typeface="Arial" panose="020B0604020202020204" pitchFamily="34" charset="0"/>
                        </a:rPr>
                        <a:t>1 год</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0.07 (0.05)</a:t>
                      </a:r>
                    </a:p>
                  </a:txBody>
                  <a:tcPr marL="54080" marR="54080" marT="0" marB="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0.07 (0.05)</a:t>
                      </a:r>
                    </a:p>
                  </a:txBody>
                  <a:tcPr marL="54080" marR="54080" marT="0" marB="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0.07 (0.05)</a:t>
                      </a:r>
                    </a:p>
                  </a:txBody>
                  <a:tcPr marL="54080" marR="54080" marT="0" marB="0" anchor="ctr"/>
                </a:tc>
                <a:extLst>
                  <a:ext uri="{0D108BD9-81ED-4DB2-BD59-A6C34878D82A}">
                    <a16:rowId xmlns:a16="http://schemas.microsoft.com/office/drawing/2014/main" val="3979927611"/>
                  </a:ext>
                </a:extLst>
              </a:tr>
              <a:tr h="303929">
                <a:tc>
                  <a:txBody>
                    <a:bodyPr/>
                    <a:lstStyle/>
                    <a:p>
                      <a:pPr marL="183600">
                        <a:lnSpc>
                          <a:spcPct val="100000"/>
                        </a:lnSpc>
                        <a:spcAft>
                          <a:spcPts val="0"/>
                        </a:spcAft>
                      </a:pPr>
                      <a:r>
                        <a:rPr lang="ru-RU" sz="1100" b="0" dirty="0">
                          <a:effectLst/>
                          <a:latin typeface="Arial" panose="020B0604020202020204" pitchFamily="34" charset="0"/>
                          <a:ea typeface="Calibri" panose="020F0502020204030204" pitchFamily="34" charset="0"/>
                          <a:cs typeface="Arial" panose="020B0604020202020204" pitchFamily="34" charset="0"/>
                        </a:rPr>
                        <a:t>5 лет</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a:txBody>
                    <a:bodyPr/>
                    <a:lstStyle/>
                    <a:p>
                      <a:pPr algn="ctr">
                        <a:lnSpc>
                          <a:spcPct val="100000"/>
                        </a:lnSpc>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0.06 (0.04)</a:t>
                      </a:r>
                    </a:p>
                  </a:txBody>
                  <a:tcPr marL="54080" marR="54080" marT="0" marB="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0.06 (0.04)</a:t>
                      </a:r>
                    </a:p>
                  </a:txBody>
                  <a:tcPr marL="54080" marR="54080" marT="0" marB="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0.06 (0.04)</a:t>
                      </a:r>
                    </a:p>
                  </a:txBody>
                  <a:tcPr marL="54080" marR="54080" marT="0" marB="0" anchor="ctr"/>
                </a:tc>
                <a:extLst>
                  <a:ext uri="{0D108BD9-81ED-4DB2-BD59-A6C34878D82A}">
                    <a16:rowId xmlns:a16="http://schemas.microsoft.com/office/drawing/2014/main" val="8071512"/>
                  </a:ext>
                </a:extLst>
              </a:tr>
              <a:tr h="303929">
                <a:tc gridSpan="4">
                  <a:txBody>
                    <a:bodyPr/>
                    <a:lstStyle/>
                    <a:p>
                      <a:pPr marL="0">
                        <a:lnSpc>
                          <a:spcPct val="100000"/>
                        </a:lnSpc>
                        <a:spcAft>
                          <a:spcPts val="0"/>
                        </a:spcAft>
                      </a:pPr>
                      <a:r>
                        <a:rPr lang="ru-RU" sz="1100" b="1" dirty="0">
                          <a:effectLst/>
                          <a:latin typeface="Arial" panose="020B0604020202020204" pitchFamily="34" charset="0"/>
                          <a:ea typeface="Calibri" panose="020F0502020204030204" pitchFamily="34" charset="0"/>
                          <a:cs typeface="Arial" panose="020B0604020202020204" pitchFamily="34" charset="0"/>
                        </a:rPr>
                        <a:t>Средние (SD) уровни </a:t>
                      </a:r>
                      <a:r>
                        <a:rPr lang="ru-RU" sz="1100" b="1" dirty="0" err="1">
                          <a:effectLst/>
                          <a:latin typeface="Arial" panose="020B0604020202020204" pitchFamily="34" charset="0"/>
                          <a:ea typeface="Calibri" panose="020F0502020204030204" pitchFamily="34" charset="0"/>
                          <a:cs typeface="Arial" panose="020B0604020202020204" pitchFamily="34" charset="0"/>
                        </a:rPr>
                        <a:t>такролимуса</a:t>
                      </a:r>
                      <a:r>
                        <a:rPr lang="ru-RU" sz="1100" b="1" dirty="0">
                          <a:effectLst/>
                          <a:latin typeface="Arial" panose="020B0604020202020204" pitchFamily="34" charset="0"/>
                          <a:ea typeface="Calibri" panose="020F0502020204030204" pitchFamily="34" charset="0"/>
                          <a:cs typeface="Arial" panose="020B0604020202020204" pitchFamily="34" charset="0"/>
                        </a:rPr>
                        <a:t> (</a:t>
                      </a:r>
                      <a:r>
                        <a:rPr lang="ru-RU" sz="1100" b="1" dirty="0" err="1">
                          <a:effectLst/>
                          <a:latin typeface="Arial" panose="020B0604020202020204" pitchFamily="34" charset="0"/>
                          <a:ea typeface="Calibri" panose="020F0502020204030204" pitchFamily="34" charset="0"/>
                          <a:cs typeface="Arial" panose="020B0604020202020204" pitchFamily="34" charset="0"/>
                        </a:rPr>
                        <a:t>нг</a:t>
                      </a:r>
                      <a:r>
                        <a:rPr lang="ru-RU" sz="1100" b="1" dirty="0">
                          <a:effectLst/>
                          <a:latin typeface="Arial" panose="020B0604020202020204" pitchFamily="34" charset="0"/>
                          <a:ea typeface="Calibri" panose="020F0502020204030204" pitchFamily="34" charset="0"/>
                          <a:cs typeface="Arial" panose="020B0604020202020204" pitchFamily="34" charset="0"/>
                        </a:rPr>
                        <a:t>/мл</a:t>
                      </a:r>
                      <a:r>
                        <a:rPr lang="en-US" sz="1100" b="1" dirty="0">
                          <a:effectLst/>
                          <a:latin typeface="Arial" panose="020B0604020202020204" pitchFamily="34" charset="0"/>
                          <a:ea typeface="Calibri" panose="020F0502020204030204" pitchFamily="34" charset="0"/>
                          <a:cs typeface="Arial" panose="020B0604020202020204" pitchFamily="34" charset="0"/>
                        </a:rPr>
                        <a:t>)</a:t>
                      </a:r>
                    </a:p>
                  </a:txBody>
                  <a:tcPr marL="54080" marR="54080" marT="0" marB="0" anchor="ctr"/>
                </a:tc>
                <a:tc hMerge="1">
                  <a:txBody>
                    <a:bodyPr/>
                    <a:lstStyle/>
                    <a:p>
                      <a:pPr algn="ctr">
                        <a:lnSpc>
                          <a:spcPct val="100000"/>
                        </a:lnSpc>
                        <a:spcAft>
                          <a:spcPts val="0"/>
                        </a:spcAft>
                      </a:pP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hMerge="1">
                  <a:txBody>
                    <a:bodyPr/>
                    <a:lstStyle/>
                    <a:p>
                      <a:pPr algn="ctr">
                        <a:lnSpc>
                          <a:spcPct val="100000"/>
                        </a:lnSpc>
                        <a:spcAft>
                          <a:spcPts val="0"/>
                        </a:spcAft>
                      </a:pP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hMerge="1">
                  <a:txBody>
                    <a:bodyPr/>
                    <a:lstStyle/>
                    <a:p>
                      <a:pPr algn="ctr">
                        <a:lnSpc>
                          <a:spcPct val="100000"/>
                        </a:lnSpc>
                        <a:spcAft>
                          <a:spcPts val="0"/>
                        </a:spcAft>
                      </a:pP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extLst>
                  <a:ext uri="{0D108BD9-81ED-4DB2-BD59-A6C34878D82A}">
                    <a16:rowId xmlns:a16="http://schemas.microsoft.com/office/drawing/2014/main" val="3856045477"/>
                  </a:ext>
                </a:extLst>
              </a:tr>
              <a:tr h="303929">
                <a:tc>
                  <a:txBody>
                    <a:bodyPr/>
                    <a:lstStyle/>
                    <a:p>
                      <a:pPr marL="183600">
                        <a:lnSpc>
                          <a:spcPct val="100000"/>
                        </a:lnSpc>
                        <a:spcAft>
                          <a:spcPts val="0"/>
                        </a:spcAft>
                      </a:pPr>
                      <a:r>
                        <a:rPr lang="ru-RU" sz="1100" b="0" dirty="0">
                          <a:effectLst/>
                          <a:latin typeface="Arial" panose="020B0604020202020204" pitchFamily="34" charset="0"/>
                          <a:ea typeface="Calibri" panose="020F0502020204030204" pitchFamily="34" charset="0"/>
                          <a:cs typeface="Arial" panose="020B0604020202020204" pitchFamily="34" charset="0"/>
                        </a:rPr>
                        <a:t>1 год</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a:txBody>
                    <a:bodyPr/>
                    <a:lstStyle/>
                    <a:p>
                      <a:pPr algn="ctr">
                        <a:lnSpc>
                          <a:spcPct val="100000"/>
                        </a:lnSpc>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6.91 (2.35)</a:t>
                      </a:r>
                    </a:p>
                  </a:txBody>
                  <a:tcPr marL="54080" marR="54080" marT="0" marB="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7.18 (2.16)</a:t>
                      </a:r>
                    </a:p>
                  </a:txBody>
                  <a:tcPr marL="54080" marR="54080" marT="0" marB="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7.05 (2.26)</a:t>
                      </a:r>
                    </a:p>
                  </a:txBody>
                  <a:tcPr marL="54080" marR="54080" marT="0" marB="0" anchor="ctr"/>
                </a:tc>
                <a:extLst>
                  <a:ext uri="{0D108BD9-81ED-4DB2-BD59-A6C34878D82A}">
                    <a16:rowId xmlns:a16="http://schemas.microsoft.com/office/drawing/2014/main" val="4178490368"/>
                  </a:ext>
                </a:extLst>
              </a:tr>
              <a:tr h="303929">
                <a:tc>
                  <a:txBody>
                    <a:bodyPr/>
                    <a:lstStyle/>
                    <a:p>
                      <a:pPr marL="183600">
                        <a:lnSpc>
                          <a:spcPct val="100000"/>
                        </a:lnSpc>
                        <a:spcAft>
                          <a:spcPts val="0"/>
                        </a:spcAft>
                      </a:pPr>
                      <a:r>
                        <a:rPr lang="ru-RU" sz="1100" b="0" dirty="0">
                          <a:effectLst/>
                          <a:latin typeface="Arial" panose="020B0604020202020204" pitchFamily="34" charset="0"/>
                          <a:ea typeface="Calibri" panose="020F0502020204030204" pitchFamily="34" charset="0"/>
                          <a:cs typeface="Arial" panose="020B0604020202020204" pitchFamily="34" charset="0"/>
                        </a:rPr>
                        <a:t>5 лет</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54080" marR="54080" marT="0" marB="0" anchor="ctr"/>
                </a:tc>
                <a:tc>
                  <a:txBody>
                    <a:bodyPr/>
                    <a:lstStyle/>
                    <a:p>
                      <a:pPr algn="ctr">
                        <a:lnSpc>
                          <a:spcPct val="100000"/>
                        </a:lnSpc>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6.43 (2.29)</a:t>
                      </a:r>
                    </a:p>
                  </a:txBody>
                  <a:tcPr marL="54080" marR="54080" marT="0" marB="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6.17 (2.09)</a:t>
                      </a:r>
                    </a:p>
                  </a:txBody>
                  <a:tcPr marL="54080" marR="54080" marT="0" marB="0" anchor="ct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6.30 (2.19)</a:t>
                      </a:r>
                    </a:p>
                  </a:txBody>
                  <a:tcPr marL="54080" marR="54080" marT="0" marB="0" anchor="ctr"/>
                </a:tc>
                <a:extLst>
                  <a:ext uri="{0D108BD9-81ED-4DB2-BD59-A6C34878D82A}">
                    <a16:rowId xmlns:a16="http://schemas.microsoft.com/office/drawing/2014/main" val="4113564055"/>
                  </a:ext>
                </a:extLst>
              </a:tr>
            </a:tbl>
          </a:graphicData>
        </a:graphic>
      </p:graphicFrame>
      <p:sp>
        <p:nvSpPr>
          <p:cNvPr id="9" name="Rectangle 8">
            <a:extLst>
              <a:ext uri="{FF2B5EF4-FFF2-40B4-BE49-F238E27FC236}">
                <a16:creationId xmlns:a16="http://schemas.microsoft.com/office/drawing/2014/main" id="{C5C93FDB-E939-42A9-A970-FEFD7B89A253}"/>
              </a:ext>
            </a:extLst>
          </p:cNvPr>
          <p:cNvSpPr/>
          <p:nvPr/>
        </p:nvSpPr>
        <p:spPr>
          <a:xfrm>
            <a:off x="360000" y="6065381"/>
            <a:ext cx="10429540" cy="307777"/>
          </a:xfrm>
          <a:prstGeom prst="rect">
            <a:avLst/>
          </a:prstGeom>
        </p:spPr>
        <p:txBody>
          <a:bodyPr wrap="square" anchor="b">
            <a:spAutoFit/>
          </a:bodyPr>
          <a:lstStyle/>
          <a:p>
            <a:pPr lvl="0"/>
            <a:r>
              <a:rPr lang="en-US" sz="700" baseline="30000" dirty="0" err="1">
                <a:solidFill>
                  <a:schemeClr val="accent5"/>
                </a:solidFill>
              </a:rPr>
              <a:t>a</a:t>
            </a:r>
            <a:r>
              <a:rPr lang="en-US" sz="700" dirty="0" err="1">
                <a:solidFill>
                  <a:schemeClr val="accent5"/>
                </a:solidFill>
              </a:rPr>
              <a:t>The</a:t>
            </a:r>
            <a:r>
              <a:rPr lang="en-US" sz="700" dirty="0">
                <a:solidFill>
                  <a:schemeClr val="accent5"/>
                </a:solidFill>
              </a:rPr>
              <a:t> total percentage overall and in each arm exceeds 100% since the data reported for each category of concomitant immunosuppressive medication includes patients who may be administered more than once category of medication.</a:t>
            </a:r>
            <a:br>
              <a:rPr lang="en-US" sz="700" dirty="0">
                <a:solidFill>
                  <a:schemeClr val="accent5"/>
                </a:solidFill>
              </a:rPr>
            </a:br>
            <a:r>
              <a:rPr lang="en-US" sz="700" dirty="0">
                <a:solidFill>
                  <a:schemeClr val="accent5"/>
                </a:solidFill>
              </a:rPr>
              <a:t>FPS, follow-up patient set; MMF, mycophenolate mofetil; MPA, mycophenolic acid; PR, prolonged-release; SD, standard deviation</a:t>
            </a:r>
          </a:p>
        </p:txBody>
      </p:sp>
      <p:sp>
        <p:nvSpPr>
          <p:cNvPr id="3" name="TextBox 2">
            <a:extLst>
              <a:ext uri="{FF2B5EF4-FFF2-40B4-BE49-F238E27FC236}">
                <a16:creationId xmlns:a16="http://schemas.microsoft.com/office/drawing/2014/main" id="{AF566886-6AD3-9EE3-C89A-F34E08DBF547}"/>
              </a:ext>
            </a:extLst>
          </p:cNvPr>
          <p:cNvSpPr txBox="1"/>
          <p:nvPr/>
        </p:nvSpPr>
        <p:spPr>
          <a:xfrm>
            <a:off x="452612" y="1368000"/>
            <a:ext cx="4569155" cy="307777"/>
          </a:xfrm>
          <a:prstGeom prst="rect">
            <a:avLst/>
          </a:prstGeom>
          <a:noFill/>
        </p:spPr>
        <p:txBody>
          <a:bodyPr wrap="square" rtlCol="0">
            <a:spAutoFit/>
          </a:bodyPr>
          <a:lstStyle/>
          <a:p>
            <a:pPr algn="ctr"/>
            <a:r>
              <a:rPr lang="ru-RU" sz="1400" b="1" dirty="0">
                <a:solidFill>
                  <a:schemeClr val="accent2"/>
                </a:solidFill>
              </a:rPr>
              <a:t>Такролимус, дозировка и экспозиция</a:t>
            </a:r>
            <a:r>
              <a:rPr lang="en-US" sz="1400" b="1" i="0" u="none" strike="noStrike" baseline="30000" dirty="0">
                <a:solidFill>
                  <a:schemeClr val="accent2"/>
                </a:solidFill>
              </a:rPr>
              <a:t>1</a:t>
            </a:r>
            <a:endParaRPr lang="en-SG" sz="1400" b="1" baseline="30000" dirty="0">
              <a:solidFill>
                <a:schemeClr val="accent2"/>
              </a:solidFill>
            </a:endParaRPr>
          </a:p>
        </p:txBody>
      </p:sp>
      <p:sp>
        <p:nvSpPr>
          <p:cNvPr id="5" name="Rectangle: Rounded Corners 4">
            <a:extLst>
              <a:ext uri="{FF2B5EF4-FFF2-40B4-BE49-F238E27FC236}">
                <a16:creationId xmlns:a16="http://schemas.microsoft.com/office/drawing/2014/main" id="{E7BCA77C-1A93-1C4F-93B0-0E0DEE92F744}"/>
              </a:ext>
            </a:extLst>
          </p:cNvPr>
          <p:cNvSpPr/>
          <p:nvPr/>
        </p:nvSpPr>
        <p:spPr>
          <a:xfrm>
            <a:off x="2256395" y="4262996"/>
            <a:ext cx="2853707" cy="68400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ru-RU" sz="1300" dirty="0">
                <a:solidFill>
                  <a:schemeClr val="accent2"/>
                </a:solidFill>
              </a:rPr>
              <a:t>в обеих группах лечения на протяжении 5 лет наблюдения</a:t>
            </a:r>
            <a:r>
              <a:rPr lang="en-SG" sz="1300" baseline="30000" dirty="0">
                <a:solidFill>
                  <a:schemeClr val="accent2"/>
                </a:solidFill>
              </a:rPr>
              <a:t>1</a:t>
            </a:r>
          </a:p>
        </p:txBody>
      </p:sp>
      <p:graphicFrame>
        <p:nvGraphicFramePr>
          <p:cNvPr id="7" name="Content Placeholder 3">
            <a:extLst>
              <a:ext uri="{FF2B5EF4-FFF2-40B4-BE49-F238E27FC236}">
                <a16:creationId xmlns:a16="http://schemas.microsoft.com/office/drawing/2014/main" id="{33E9826D-8B76-771D-7533-33955ED7D6AE}"/>
              </a:ext>
            </a:extLst>
          </p:cNvPr>
          <p:cNvGraphicFramePr>
            <a:graphicFrameLocks/>
          </p:cNvGraphicFramePr>
          <p:nvPr>
            <p:extLst>
              <p:ext uri="{D42A27DB-BD31-4B8C-83A1-F6EECF244321}">
                <p14:modId xmlns:p14="http://schemas.microsoft.com/office/powerpoint/2010/main" val="1807409492"/>
              </p:ext>
            </p:extLst>
          </p:nvPr>
        </p:nvGraphicFramePr>
        <p:xfrm>
          <a:off x="7043988" y="1788866"/>
          <a:ext cx="4679999" cy="2339999"/>
        </p:xfrm>
        <a:graphic>
          <a:graphicData uri="http://schemas.openxmlformats.org/drawingml/2006/table">
            <a:tbl>
              <a:tblPr firstRow="1" firstCol="1" bandRow="1">
                <a:tableStyleId>{1FECB4D8-DB02-4DC6-A0A2-4F2EBAE1DC90}</a:tableStyleId>
              </a:tblPr>
              <a:tblGrid>
                <a:gridCol w="2212400">
                  <a:extLst>
                    <a:ext uri="{9D8B030D-6E8A-4147-A177-3AD203B41FA5}">
                      <a16:colId xmlns:a16="http://schemas.microsoft.com/office/drawing/2014/main" val="2669284908"/>
                    </a:ext>
                  </a:extLst>
                </a:gridCol>
                <a:gridCol w="822533">
                  <a:extLst>
                    <a:ext uri="{9D8B030D-6E8A-4147-A177-3AD203B41FA5}">
                      <a16:colId xmlns:a16="http://schemas.microsoft.com/office/drawing/2014/main" val="1969185901"/>
                    </a:ext>
                  </a:extLst>
                </a:gridCol>
                <a:gridCol w="822533">
                  <a:extLst>
                    <a:ext uri="{9D8B030D-6E8A-4147-A177-3AD203B41FA5}">
                      <a16:colId xmlns:a16="http://schemas.microsoft.com/office/drawing/2014/main" val="2076093543"/>
                    </a:ext>
                  </a:extLst>
                </a:gridCol>
                <a:gridCol w="822533">
                  <a:extLst>
                    <a:ext uri="{9D8B030D-6E8A-4147-A177-3AD203B41FA5}">
                      <a16:colId xmlns:a16="http://schemas.microsoft.com/office/drawing/2014/main" val="4086765602"/>
                    </a:ext>
                  </a:extLst>
                </a:gridCol>
              </a:tblGrid>
              <a:tr h="853904">
                <a:tc>
                  <a:txBody>
                    <a:bodyPr/>
                    <a:lstStyle/>
                    <a:p>
                      <a:pPr>
                        <a:lnSpc>
                          <a:spcPct val="100000"/>
                        </a:lnSpc>
                        <a:spcAft>
                          <a:spcPts val="0"/>
                        </a:spcAft>
                      </a:pPr>
                      <a:r>
                        <a:rPr lang="ru-RU" sz="1100" dirty="0">
                          <a:effectLst/>
                          <a:latin typeface="Arial" panose="020B0604020202020204" pitchFamily="34" charset="0"/>
                          <a:ea typeface="Calibri" panose="020F0502020204030204" pitchFamily="34" charset="0"/>
                          <a:cs typeface="Arial" panose="020B0604020202020204" pitchFamily="34" charset="0"/>
                        </a:rPr>
                        <a:t>Сопутствующие иммунодепрессанты, используемые ≥5% пациентов </a:t>
                      </a:r>
                      <a:r>
                        <a:rPr lang="en-US" sz="1100" dirty="0">
                          <a:effectLst/>
                          <a:latin typeface="Arial" panose="020B0604020202020204" pitchFamily="34" charset="0"/>
                          <a:ea typeface="Calibri" panose="020F0502020204030204" pitchFamily="34" charset="0"/>
                          <a:cs typeface="Arial" panose="020B0604020202020204" pitchFamily="34" charset="0"/>
                        </a:rPr>
                        <a:t>FPS, n (%)</a:t>
                      </a:r>
                    </a:p>
                  </a:txBody>
                  <a:tcPr marL="54080" marR="5408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RU" sz="1100" dirty="0">
                          <a:effectLst/>
                          <a:latin typeface="Arial" panose="020B0604020202020204" pitchFamily="34" charset="0"/>
                          <a:ea typeface="Calibri" panose="020F0502020204030204" pitchFamily="34" charset="0"/>
                          <a:cs typeface="Arial" panose="020B0604020202020204" pitchFamily="34" charset="0"/>
                        </a:rPr>
                        <a:t>Группа</a:t>
                      </a:r>
                      <a:r>
                        <a:rPr lang="en-US" sz="1100" dirty="0">
                          <a:effectLst/>
                          <a:latin typeface="Arial" panose="020B0604020202020204" pitchFamily="34" charset="0"/>
                          <a:ea typeface="Calibri" panose="020F0502020204030204" pitchFamily="34" charset="0"/>
                          <a:cs typeface="Arial" panose="020B0604020202020204" pitchFamily="34" charset="0"/>
                        </a:rPr>
                        <a:t> 1</a:t>
                      </a:r>
                      <a:br>
                        <a:rPr lang="en-US" sz="1100" dirty="0">
                          <a:effectLst/>
                          <a:latin typeface="Arial" panose="020B0604020202020204" pitchFamily="34" charset="0"/>
                          <a:ea typeface="Calibri" panose="020F0502020204030204" pitchFamily="34" charset="0"/>
                          <a:cs typeface="Arial" panose="020B0604020202020204" pitchFamily="34" charset="0"/>
                        </a:rPr>
                      </a:br>
                      <a:r>
                        <a:rPr lang="en-US" sz="1100" dirty="0">
                          <a:effectLst/>
                          <a:latin typeface="Arial" panose="020B0604020202020204" pitchFamily="34" charset="0"/>
                          <a:ea typeface="Calibri" panose="020F0502020204030204" pitchFamily="34" charset="0"/>
                          <a:cs typeface="Arial" panose="020B0604020202020204" pitchFamily="34" charset="0"/>
                        </a:rPr>
                        <a:t>(n=396)</a:t>
                      </a:r>
                    </a:p>
                  </a:txBody>
                  <a:tcPr marL="54080" marR="5408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RU" sz="1100" dirty="0">
                          <a:effectLst/>
                          <a:latin typeface="Arial" panose="020B0604020202020204" pitchFamily="34" charset="0"/>
                          <a:ea typeface="Calibri" panose="020F0502020204030204" pitchFamily="34" charset="0"/>
                          <a:cs typeface="Arial" panose="020B0604020202020204" pitchFamily="34" charset="0"/>
                        </a:rPr>
                        <a:t>Группа</a:t>
                      </a:r>
                      <a:r>
                        <a:rPr lang="en-US" sz="1100" dirty="0">
                          <a:effectLst/>
                          <a:latin typeface="Arial" panose="020B0604020202020204" pitchFamily="34" charset="0"/>
                          <a:ea typeface="Calibri" panose="020F0502020204030204" pitchFamily="34" charset="0"/>
                          <a:cs typeface="Arial" panose="020B0604020202020204" pitchFamily="34" charset="0"/>
                        </a:rPr>
                        <a:t> 2</a:t>
                      </a:r>
                      <a:br>
                        <a:rPr lang="en-US" sz="1100" dirty="0">
                          <a:effectLst/>
                          <a:latin typeface="Arial" panose="020B0604020202020204" pitchFamily="34" charset="0"/>
                          <a:ea typeface="Calibri" panose="020F0502020204030204" pitchFamily="34" charset="0"/>
                          <a:cs typeface="Arial" panose="020B0604020202020204" pitchFamily="34" charset="0"/>
                        </a:rPr>
                      </a:br>
                      <a:r>
                        <a:rPr lang="en-US" sz="1100" dirty="0">
                          <a:effectLst/>
                          <a:latin typeface="Arial" panose="020B0604020202020204" pitchFamily="34" charset="0"/>
                          <a:ea typeface="Calibri" panose="020F0502020204030204" pitchFamily="34" charset="0"/>
                          <a:cs typeface="Arial" panose="020B0604020202020204" pitchFamily="34" charset="0"/>
                        </a:rPr>
                        <a:t>(n=418)</a:t>
                      </a:r>
                    </a:p>
                  </a:txBody>
                  <a:tcPr marL="54080" marR="54080" marT="0" marB="0" anchor="ctr"/>
                </a:tc>
                <a:tc>
                  <a:txBody>
                    <a:bodyPr/>
                    <a:lstStyle/>
                    <a:p>
                      <a:pPr algn="ctr">
                        <a:lnSpc>
                          <a:spcPct val="100000"/>
                        </a:lnSpc>
                        <a:spcAft>
                          <a:spcPts val="0"/>
                        </a:spcAft>
                      </a:pPr>
                      <a:r>
                        <a:rPr lang="ru-RU" sz="1100" dirty="0">
                          <a:effectLst/>
                          <a:latin typeface="Arial" panose="020B0604020202020204" pitchFamily="34" charset="0"/>
                          <a:ea typeface="Calibri" panose="020F0502020204030204" pitchFamily="34" charset="0"/>
                          <a:cs typeface="Arial" panose="020B0604020202020204" pitchFamily="34" charset="0"/>
                        </a:rPr>
                        <a:t>Всего</a:t>
                      </a:r>
                      <a:br>
                        <a:rPr lang="en-US" sz="1100" dirty="0">
                          <a:effectLst/>
                          <a:latin typeface="Arial" panose="020B0604020202020204" pitchFamily="34" charset="0"/>
                          <a:ea typeface="Calibri" panose="020F0502020204030204" pitchFamily="34" charset="0"/>
                          <a:cs typeface="Arial" panose="020B0604020202020204" pitchFamily="34" charset="0"/>
                        </a:rPr>
                      </a:br>
                      <a:r>
                        <a:rPr lang="en-US" sz="1100" dirty="0">
                          <a:effectLst/>
                          <a:latin typeface="Arial" panose="020B0604020202020204" pitchFamily="34" charset="0"/>
                          <a:ea typeface="Calibri" panose="020F0502020204030204" pitchFamily="34" charset="0"/>
                          <a:cs typeface="Arial" panose="020B0604020202020204" pitchFamily="34" charset="0"/>
                        </a:rPr>
                        <a:t>(N=814)</a:t>
                      </a:r>
                    </a:p>
                  </a:txBody>
                  <a:tcPr marL="54080" marR="54080" marT="0" marB="0" anchor="ctr"/>
                </a:tc>
                <a:extLst>
                  <a:ext uri="{0D108BD9-81ED-4DB2-BD59-A6C34878D82A}">
                    <a16:rowId xmlns:a16="http://schemas.microsoft.com/office/drawing/2014/main" val="3743916683"/>
                  </a:ext>
                </a:extLst>
              </a:tr>
              <a:tr h="587059">
                <a:tc>
                  <a:txBody>
                    <a:bodyPr/>
                    <a:lstStyle/>
                    <a:p>
                      <a:pPr>
                        <a:lnSpc>
                          <a:spcPct val="100000"/>
                        </a:lnSpc>
                        <a:spcAft>
                          <a:spcPts val="0"/>
                        </a:spcAft>
                      </a:pPr>
                      <a:r>
                        <a:rPr lang="ru-RU" sz="1100" b="1" dirty="0">
                          <a:effectLst/>
                        </a:rPr>
                        <a:t>Пациенты, принимающие ≥1  иммунодепрессанта</a:t>
                      </a:r>
                      <a:r>
                        <a:rPr lang="en-US" sz="1100" b="1" baseline="30000" dirty="0">
                          <a:effectLst/>
                        </a:rPr>
                        <a:t>a</a:t>
                      </a:r>
                      <a:endParaRPr lang="en-US" sz="1100" b="1" baseline="30000" dirty="0">
                        <a:effectLst/>
                        <a:latin typeface="Arial" panose="020B0604020202020204" pitchFamily="34" charset="0"/>
                        <a:ea typeface="Calibri" panose="020F0502020204030204" pitchFamily="34" charset="0"/>
                        <a:cs typeface="Arial" panose="020B0604020202020204" pitchFamily="34" charset="0"/>
                      </a:endParaRPr>
                    </a:p>
                  </a:txBody>
                  <a:tcPr marL="54080" marR="0" marT="0" marB="0" anchor="ctr">
                    <a:lnB w="19050" cap="flat" cmpd="sng" algn="ctr">
                      <a:solidFill>
                        <a:schemeClr val="accent1"/>
                      </a:solidFill>
                      <a:prstDash val="solid"/>
                      <a:round/>
                      <a:headEnd type="none" w="med" len="med"/>
                      <a:tailEnd type="none" w="med" len="med"/>
                    </a:lnB>
                  </a:tcP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358 (90.4)</a:t>
                      </a:r>
                    </a:p>
                  </a:txBody>
                  <a:tcPr marL="54080" marR="54080" marT="0" marB="0" anchor="ctr">
                    <a:lnB w="19050" cap="flat" cmpd="sng" algn="ctr">
                      <a:solidFill>
                        <a:schemeClr val="accent1"/>
                      </a:solidFill>
                      <a:prstDash val="solid"/>
                      <a:round/>
                      <a:headEnd type="none" w="med" len="med"/>
                      <a:tailEnd type="none" w="med" len="med"/>
                    </a:lnB>
                  </a:tcP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398 (95.2)</a:t>
                      </a:r>
                    </a:p>
                  </a:txBody>
                  <a:tcPr marL="54080" marR="54080" marT="0" marB="0" anchor="ctr">
                    <a:lnB w="19050" cap="flat" cmpd="sng" algn="ctr">
                      <a:solidFill>
                        <a:schemeClr val="accent1"/>
                      </a:solidFill>
                      <a:prstDash val="solid"/>
                      <a:round/>
                      <a:headEnd type="none" w="med" len="med"/>
                      <a:tailEnd type="none" w="med" len="med"/>
                    </a:lnB>
                  </a:tcP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756 (92.9)</a:t>
                      </a:r>
                    </a:p>
                  </a:txBody>
                  <a:tcPr marL="54080" marR="54080" marT="0" marB="0" anchor="ctr">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349095"/>
                  </a:ext>
                </a:extLst>
              </a:tr>
              <a:tr h="294160">
                <a:tc>
                  <a:txBody>
                    <a:bodyPr/>
                    <a:lstStyle/>
                    <a:p>
                      <a:pPr marL="183600">
                        <a:lnSpc>
                          <a:spcPct val="100000"/>
                        </a:lnSpc>
                        <a:spcAft>
                          <a:spcPts val="0"/>
                        </a:spcAft>
                      </a:pPr>
                      <a:r>
                        <a:rPr lang="en-US" sz="1100" b="1" dirty="0">
                          <a:effectLst/>
                          <a:latin typeface="Arial" panose="020B0604020202020204" pitchFamily="34" charset="0"/>
                          <a:ea typeface="Calibri" panose="020F0502020204030204" pitchFamily="34" charset="0"/>
                          <a:cs typeface="Arial" panose="020B0604020202020204" pitchFamily="34" charset="0"/>
                        </a:rPr>
                        <a:t>MMF</a:t>
                      </a:r>
                    </a:p>
                  </a:txBody>
                  <a:tcPr marL="54080" marR="0" marT="0" marB="0" anchor="ctr">
                    <a:lnL w="1905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lnSpc>
                          <a:spcPct val="100000"/>
                        </a:lnSpc>
                        <a:spcAft>
                          <a:spcPts val="0"/>
                        </a:spcAft>
                      </a:pPr>
                      <a:r>
                        <a:rPr lang="en-US" sz="1100" b="1" dirty="0">
                          <a:effectLst/>
                          <a:latin typeface="Arial" panose="020B0604020202020204" pitchFamily="34" charset="0"/>
                          <a:ea typeface="Calibri" panose="020F0502020204030204" pitchFamily="34" charset="0"/>
                          <a:cs typeface="Arial" panose="020B0604020202020204" pitchFamily="34" charset="0"/>
                        </a:rPr>
                        <a:t>328 (82.8)</a:t>
                      </a:r>
                    </a:p>
                  </a:txBody>
                  <a:tcPr marL="54080" marR="54080" marT="0" marB="0" anchor="ct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lnSpc>
                          <a:spcPct val="100000"/>
                        </a:lnSpc>
                        <a:spcAft>
                          <a:spcPts val="0"/>
                        </a:spcAft>
                      </a:pPr>
                      <a:r>
                        <a:rPr lang="en-US" sz="1100" b="1" dirty="0">
                          <a:effectLst/>
                          <a:latin typeface="Arial" panose="020B0604020202020204" pitchFamily="34" charset="0"/>
                          <a:ea typeface="Calibri" panose="020F0502020204030204" pitchFamily="34" charset="0"/>
                          <a:cs typeface="Arial" panose="020B0604020202020204" pitchFamily="34" charset="0"/>
                        </a:rPr>
                        <a:t>363 (86.8)</a:t>
                      </a:r>
                    </a:p>
                  </a:txBody>
                  <a:tcPr marL="54080" marR="54080" marT="0" marB="0" anchor="ct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lnSpc>
                          <a:spcPct val="100000"/>
                        </a:lnSpc>
                        <a:spcAft>
                          <a:spcPts val="0"/>
                        </a:spcAft>
                      </a:pPr>
                      <a:r>
                        <a:rPr lang="en-US" sz="1100" b="1" dirty="0">
                          <a:effectLst/>
                          <a:latin typeface="Arial" panose="020B0604020202020204" pitchFamily="34" charset="0"/>
                          <a:ea typeface="Calibri" panose="020F0502020204030204" pitchFamily="34" charset="0"/>
                          <a:cs typeface="Arial" panose="020B0604020202020204" pitchFamily="34" charset="0"/>
                        </a:rPr>
                        <a:t>691 (84.9)</a:t>
                      </a:r>
                    </a:p>
                  </a:txBody>
                  <a:tcPr marL="54080" marR="54080" marT="0" marB="0" anchor="ctr">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79927611"/>
                  </a:ext>
                </a:extLst>
              </a:tr>
              <a:tr h="294160">
                <a:tc>
                  <a:txBody>
                    <a:bodyPr/>
                    <a:lstStyle/>
                    <a:p>
                      <a:pPr marL="183600">
                        <a:lnSpc>
                          <a:spcPct val="100000"/>
                        </a:lnSpc>
                        <a:spcAft>
                          <a:spcPts val="0"/>
                        </a:spcAft>
                      </a:pPr>
                      <a:r>
                        <a:rPr lang="en-US" sz="1100" b="0" dirty="0">
                          <a:effectLst/>
                          <a:latin typeface="Arial" panose="020B0604020202020204" pitchFamily="34" charset="0"/>
                          <a:ea typeface="Calibri" panose="020F0502020204030204" pitchFamily="34" charset="0"/>
                          <a:cs typeface="Arial" panose="020B0604020202020204" pitchFamily="34" charset="0"/>
                        </a:rPr>
                        <a:t>MPA</a:t>
                      </a:r>
                    </a:p>
                  </a:txBody>
                  <a:tcPr marL="54080" marR="0" marT="0" marB="0" anchor="ctr">
                    <a:lnT w="19050" cap="flat" cmpd="sng" algn="ctr">
                      <a:solidFill>
                        <a:schemeClr val="accent1"/>
                      </a:solidFill>
                      <a:prstDash val="solid"/>
                      <a:round/>
                      <a:headEnd type="none" w="med" len="med"/>
                      <a:tailEnd type="none" w="med" len="med"/>
                    </a:lnT>
                  </a:tcPr>
                </a:tc>
                <a:tc>
                  <a:txBody>
                    <a:bodyPr/>
                    <a:lstStyle/>
                    <a:p>
                      <a:pPr algn="ctr">
                        <a:lnSpc>
                          <a:spcPct val="100000"/>
                        </a:lnSpc>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43 (10.9)</a:t>
                      </a:r>
                    </a:p>
                  </a:txBody>
                  <a:tcPr marL="54080" marR="54080" marT="0" marB="0" anchor="ctr">
                    <a:lnT w="19050" cap="flat" cmpd="sng" algn="ctr">
                      <a:solidFill>
                        <a:schemeClr val="accent1"/>
                      </a:solidFill>
                      <a:prstDash val="solid"/>
                      <a:round/>
                      <a:headEnd type="none" w="med" len="med"/>
                      <a:tailEnd type="none" w="med" len="med"/>
                    </a:lnT>
                  </a:tcPr>
                </a:tc>
                <a:tc>
                  <a:txBody>
                    <a:bodyPr/>
                    <a:lstStyle/>
                    <a:p>
                      <a:pPr algn="ctr">
                        <a:lnSpc>
                          <a:spcPct val="100000"/>
                        </a:lnSpc>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57 (13.6)</a:t>
                      </a:r>
                    </a:p>
                  </a:txBody>
                  <a:tcPr marL="54080" marR="54080" marT="0" marB="0" anchor="ctr">
                    <a:lnT w="19050" cap="flat" cmpd="sng" algn="ctr">
                      <a:solidFill>
                        <a:schemeClr val="accent1"/>
                      </a:solidFill>
                      <a:prstDash val="solid"/>
                      <a:round/>
                      <a:headEnd type="none" w="med" len="med"/>
                      <a:tailEnd type="none" w="med" len="med"/>
                    </a:lnT>
                  </a:tcPr>
                </a:tc>
                <a:tc>
                  <a:txBody>
                    <a:bodyPr/>
                    <a:lstStyle/>
                    <a:p>
                      <a:pPr algn="ctr">
                        <a:lnSpc>
                          <a:spcPct val="100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100 (12.3)</a:t>
                      </a:r>
                    </a:p>
                  </a:txBody>
                  <a:tcPr marL="54080" marR="54080" marT="0" marB="0" anchor="ctr">
                    <a:lnT w="190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8071512"/>
                  </a:ext>
                </a:extLst>
              </a:tr>
              <a:tr h="310716">
                <a:tc>
                  <a:txBody>
                    <a:bodyPr/>
                    <a:lstStyle/>
                    <a:p>
                      <a:pPr marL="183600">
                        <a:lnSpc>
                          <a:spcPct val="100000"/>
                        </a:lnSpc>
                        <a:spcAft>
                          <a:spcPts val="0"/>
                        </a:spcAft>
                      </a:pPr>
                      <a:r>
                        <a:rPr lang="ru-RU" sz="1100" b="0" dirty="0">
                          <a:effectLst/>
                          <a:latin typeface="Arial" panose="020B0604020202020204" pitchFamily="34" charset="0"/>
                          <a:ea typeface="Calibri" panose="020F0502020204030204" pitchFamily="34" charset="0"/>
                          <a:cs typeface="Arial" panose="020B0604020202020204" pitchFamily="34" charset="0"/>
                        </a:rPr>
                        <a:t>Кортикостероиды</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54080" marR="0" marT="0" marB="0" anchor="ctr"/>
                </a:tc>
                <a:tc>
                  <a:txBody>
                    <a:bodyPr/>
                    <a:lstStyle/>
                    <a:p>
                      <a:pPr algn="ctr">
                        <a:lnSpc>
                          <a:spcPct val="100000"/>
                        </a:lnSpc>
                        <a:spcAft>
                          <a:spcPts val="0"/>
                        </a:spcAft>
                      </a:pPr>
                      <a:r>
                        <a:rPr lang="en-US" sz="1100" b="0">
                          <a:effectLst/>
                          <a:latin typeface="Arial" panose="020B0604020202020204" pitchFamily="34" charset="0"/>
                          <a:ea typeface="Calibri" panose="020F0502020204030204" pitchFamily="34" charset="0"/>
                          <a:cs typeface="Arial" panose="020B0604020202020204" pitchFamily="34" charset="0"/>
                        </a:rPr>
                        <a:t>128 (32.3)</a:t>
                      </a:r>
                    </a:p>
                  </a:txBody>
                  <a:tcPr marL="54080" marR="54080" marT="0" marB="0" anchor="ctr"/>
                </a:tc>
                <a:tc>
                  <a:txBody>
                    <a:bodyPr/>
                    <a:lstStyle/>
                    <a:p>
                      <a:pPr algn="ctr">
                        <a:lnSpc>
                          <a:spcPct val="100000"/>
                        </a:lnSpc>
                        <a:spcAft>
                          <a:spcPts val="0"/>
                        </a:spcAft>
                      </a:pPr>
                      <a:r>
                        <a:rPr lang="en-US" sz="1100" b="0">
                          <a:effectLst/>
                          <a:latin typeface="Arial" panose="020B0604020202020204" pitchFamily="34" charset="0"/>
                          <a:ea typeface="Calibri" panose="020F0502020204030204" pitchFamily="34" charset="0"/>
                          <a:cs typeface="Arial" panose="020B0604020202020204" pitchFamily="34" charset="0"/>
                        </a:rPr>
                        <a:t>132 (31.6) </a:t>
                      </a:r>
                    </a:p>
                  </a:txBody>
                  <a:tcPr marL="54080" marR="54080" marT="0" marB="0" anchor="ctr"/>
                </a:tc>
                <a:tc>
                  <a:txBody>
                    <a:bodyPr/>
                    <a:lstStyle/>
                    <a:p>
                      <a:pPr algn="ctr">
                        <a:lnSpc>
                          <a:spcPct val="100000"/>
                        </a:lnSpc>
                        <a:spcAft>
                          <a:spcPts val="0"/>
                        </a:spcAft>
                      </a:pPr>
                      <a:r>
                        <a:rPr lang="en-US" sz="1100" b="0" dirty="0">
                          <a:effectLst/>
                          <a:latin typeface="Arial" panose="020B0604020202020204" pitchFamily="34" charset="0"/>
                          <a:ea typeface="Calibri" panose="020F0502020204030204" pitchFamily="34" charset="0"/>
                          <a:cs typeface="Arial" panose="020B0604020202020204" pitchFamily="34" charset="0"/>
                        </a:rPr>
                        <a:t>260 (31.9)</a:t>
                      </a:r>
                    </a:p>
                  </a:txBody>
                  <a:tcPr marL="54080" marR="54080" marT="0" marB="0" anchor="ctr"/>
                </a:tc>
                <a:extLst>
                  <a:ext uri="{0D108BD9-81ED-4DB2-BD59-A6C34878D82A}">
                    <a16:rowId xmlns:a16="http://schemas.microsoft.com/office/drawing/2014/main" val="3856045477"/>
                  </a:ext>
                </a:extLst>
              </a:tr>
            </a:tbl>
          </a:graphicData>
        </a:graphic>
      </p:graphicFrame>
      <p:sp>
        <p:nvSpPr>
          <p:cNvPr id="13" name="TextBox 12">
            <a:extLst>
              <a:ext uri="{FF2B5EF4-FFF2-40B4-BE49-F238E27FC236}">
                <a16:creationId xmlns:a16="http://schemas.microsoft.com/office/drawing/2014/main" id="{3583A642-BCF4-C2A0-1F52-0AC94DC9E6F5}"/>
              </a:ext>
            </a:extLst>
          </p:cNvPr>
          <p:cNvSpPr txBox="1"/>
          <p:nvPr/>
        </p:nvSpPr>
        <p:spPr>
          <a:xfrm>
            <a:off x="7043987" y="1368000"/>
            <a:ext cx="4546647" cy="307777"/>
          </a:xfrm>
          <a:prstGeom prst="rect">
            <a:avLst/>
          </a:prstGeom>
          <a:noFill/>
        </p:spPr>
        <p:txBody>
          <a:bodyPr wrap="square" rtlCol="0">
            <a:spAutoFit/>
          </a:bodyPr>
          <a:lstStyle/>
          <a:p>
            <a:pPr algn="ctr"/>
            <a:r>
              <a:rPr lang="ru-RU" sz="1400" b="1" dirty="0">
                <a:solidFill>
                  <a:schemeClr val="accent2"/>
                </a:solidFill>
              </a:rPr>
              <a:t>Сопутствующая </a:t>
            </a:r>
            <a:r>
              <a:rPr lang="ru-RU" sz="1400" b="1" dirty="0" err="1">
                <a:solidFill>
                  <a:schemeClr val="accent2"/>
                </a:solidFill>
              </a:rPr>
              <a:t>иммуносупрессия</a:t>
            </a:r>
            <a:r>
              <a:rPr lang="en-US" sz="1400" b="1" baseline="30000" dirty="0">
                <a:solidFill>
                  <a:schemeClr val="accent2"/>
                </a:solidFill>
              </a:rPr>
              <a:t>1</a:t>
            </a:r>
            <a:endParaRPr lang="en-SG" sz="1400" b="1" baseline="30000" dirty="0">
              <a:solidFill>
                <a:schemeClr val="accent2"/>
              </a:solidFill>
            </a:endParaRPr>
          </a:p>
        </p:txBody>
      </p:sp>
      <p:sp>
        <p:nvSpPr>
          <p:cNvPr id="14" name="TextBox 13">
            <a:extLst>
              <a:ext uri="{FF2B5EF4-FFF2-40B4-BE49-F238E27FC236}">
                <a16:creationId xmlns:a16="http://schemas.microsoft.com/office/drawing/2014/main" id="{733EEA5F-3722-08D7-6A74-FF4DCB1EA8ED}"/>
              </a:ext>
            </a:extLst>
          </p:cNvPr>
          <p:cNvSpPr txBox="1"/>
          <p:nvPr/>
        </p:nvSpPr>
        <p:spPr>
          <a:xfrm>
            <a:off x="360000" y="6397200"/>
            <a:ext cx="6094476" cy="200055"/>
          </a:xfrm>
          <a:prstGeom prst="rect">
            <a:avLst/>
          </a:prstGeom>
          <a:noFill/>
        </p:spPr>
        <p:txBody>
          <a:bodyPr wrap="square">
            <a:spAutoFit/>
          </a:bodyPr>
          <a:lstStyle/>
          <a:p>
            <a:r>
              <a:rPr lang="en-US" sz="700" dirty="0">
                <a:solidFill>
                  <a:schemeClr val="accent5"/>
                </a:solidFill>
              </a:rPr>
              <a:t>1. </a:t>
            </a:r>
            <a:r>
              <a:rPr lang="en-US" sz="700" dirty="0" err="1">
                <a:solidFill>
                  <a:schemeClr val="accent5"/>
                </a:solidFill>
              </a:rPr>
              <a:t>Pernin</a:t>
            </a:r>
            <a:r>
              <a:rPr lang="en-US" sz="700" dirty="0">
                <a:solidFill>
                  <a:schemeClr val="accent5"/>
                </a:solidFill>
              </a:rPr>
              <a:t> V, et al. Transplant Direct. 2023;9:e1432. 2. Mourad G, et al. Transplantation 2017;101:1924–1934. </a:t>
            </a:r>
            <a:endParaRPr lang="en-SG" sz="700" dirty="0">
              <a:solidFill>
                <a:schemeClr val="accent5"/>
              </a:solidFill>
            </a:endParaRPr>
          </a:p>
        </p:txBody>
      </p:sp>
      <p:sp>
        <p:nvSpPr>
          <p:cNvPr id="6" name="Rectangle 5">
            <a:extLst>
              <a:ext uri="{FF2B5EF4-FFF2-40B4-BE49-F238E27FC236}">
                <a16:creationId xmlns:a16="http://schemas.microsoft.com/office/drawing/2014/main" id="{D5160DB1-6E5A-1EFF-1972-943C95A1248C}"/>
              </a:ext>
            </a:extLst>
          </p:cNvPr>
          <p:cNvSpPr/>
          <p:nvPr/>
        </p:nvSpPr>
        <p:spPr>
          <a:xfrm>
            <a:off x="430102" y="5054304"/>
            <a:ext cx="1826293" cy="684000"/>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SG" sz="1300" b="1" dirty="0">
                <a:solidFill>
                  <a:schemeClr val="accent2"/>
                </a:solidFill>
              </a:rPr>
              <a:t>6.30 ± 2.19 </a:t>
            </a:r>
            <a:r>
              <a:rPr lang="ru-RU" sz="1300" b="1" dirty="0" err="1">
                <a:solidFill>
                  <a:schemeClr val="accent2"/>
                </a:solidFill>
              </a:rPr>
              <a:t>нг</a:t>
            </a:r>
            <a:r>
              <a:rPr lang="ru-RU" sz="1300" b="1" dirty="0">
                <a:solidFill>
                  <a:schemeClr val="accent2"/>
                </a:solidFill>
              </a:rPr>
              <a:t>/мл</a:t>
            </a:r>
            <a:endParaRPr lang="en-SG" sz="1300" baseline="30000" dirty="0">
              <a:solidFill>
                <a:schemeClr val="accent2"/>
              </a:solidFill>
            </a:endParaRPr>
          </a:p>
        </p:txBody>
      </p:sp>
      <p:sp>
        <p:nvSpPr>
          <p:cNvPr id="8" name="Rectangle: Rounded Corners 7">
            <a:extLst>
              <a:ext uri="{FF2B5EF4-FFF2-40B4-BE49-F238E27FC236}">
                <a16:creationId xmlns:a16="http://schemas.microsoft.com/office/drawing/2014/main" id="{14E722B6-1174-7D2E-7CA4-9165EC88A04A}"/>
              </a:ext>
            </a:extLst>
          </p:cNvPr>
          <p:cNvSpPr/>
          <p:nvPr/>
        </p:nvSpPr>
        <p:spPr>
          <a:xfrm>
            <a:off x="2256393" y="5054303"/>
            <a:ext cx="2969339" cy="744666"/>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ru-RU" sz="1200" dirty="0">
                <a:solidFill>
                  <a:schemeClr val="accent2"/>
                </a:solidFill>
              </a:rPr>
              <a:t>Средний минимальный уровень </a:t>
            </a:r>
            <a:r>
              <a:rPr lang="ru-RU" sz="1200" dirty="0" err="1">
                <a:solidFill>
                  <a:schemeClr val="accent2"/>
                </a:solidFill>
              </a:rPr>
              <a:t>такролимуса</a:t>
            </a:r>
            <a:r>
              <a:rPr lang="ru-RU" sz="1200" dirty="0">
                <a:solidFill>
                  <a:schemeClr val="accent2"/>
                </a:solidFill>
              </a:rPr>
              <a:t> через 5 лет после трансплантации находился в пределах рекомендуемого диапазона</a:t>
            </a:r>
            <a:r>
              <a:rPr lang="en-SG" sz="1200" baseline="30000" dirty="0">
                <a:solidFill>
                  <a:schemeClr val="accent2"/>
                </a:solidFill>
              </a:rPr>
              <a:t>1,2</a:t>
            </a:r>
          </a:p>
        </p:txBody>
      </p:sp>
      <p:sp>
        <p:nvSpPr>
          <p:cNvPr id="10" name="Rectangle 9">
            <a:extLst>
              <a:ext uri="{FF2B5EF4-FFF2-40B4-BE49-F238E27FC236}">
                <a16:creationId xmlns:a16="http://schemas.microsoft.com/office/drawing/2014/main" id="{844E63C6-93A8-35AE-6EEB-54DEFAD91BF6}"/>
              </a:ext>
            </a:extLst>
          </p:cNvPr>
          <p:cNvSpPr/>
          <p:nvPr/>
        </p:nvSpPr>
        <p:spPr>
          <a:xfrm>
            <a:off x="430103" y="4262995"/>
            <a:ext cx="1826293" cy="684000"/>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ru-RU" sz="1300" b="1" dirty="0">
                <a:solidFill>
                  <a:schemeClr val="accent2"/>
                </a:solidFill>
              </a:rPr>
              <a:t>Дозировка </a:t>
            </a:r>
            <a:r>
              <a:rPr lang="ru-RU" sz="1300" b="1" dirty="0" err="1">
                <a:solidFill>
                  <a:schemeClr val="accent2"/>
                </a:solidFill>
              </a:rPr>
              <a:t>такролимуса</a:t>
            </a:r>
            <a:r>
              <a:rPr lang="ru-RU" sz="1300" b="1" dirty="0">
                <a:solidFill>
                  <a:schemeClr val="accent2"/>
                </a:solidFill>
              </a:rPr>
              <a:t> </a:t>
            </a:r>
            <a:endParaRPr lang="en-SG" sz="1300" baseline="30000" dirty="0">
              <a:solidFill>
                <a:schemeClr val="accent2"/>
              </a:solidFill>
            </a:endParaRPr>
          </a:p>
        </p:txBody>
      </p:sp>
      <p:sp>
        <p:nvSpPr>
          <p:cNvPr id="11" name="Rectangle: Rounded Corners 10">
            <a:extLst>
              <a:ext uri="{FF2B5EF4-FFF2-40B4-BE49-F238E27FC236}">
                <a16:creationId xmlns:a16="http://schemas.microsoft.com/office/drawing/2014/main" id="{4F3E2A6F-5ED3-A122-0BB1-F89D88339F9B}"/>
              </a:ext>
            </a:extLst>
          </p:cNvPr>
          <p:cNvSpPr/>
          <p:nvPr/>
        </p:nvSpPr>
        <p:spPr>
          <a:xfrm>
            <a:off x="8985324" y="4245439"/>
            <a:ext cx="2925408" cy="827118"/>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ru-RU" sz="1300" dirty="0">
                <a:solidFill>
                  <a:schemeClr val="accent2"/>
                </a:solidFill>
              </a:rPr>
              <a:t>в обеих группах лечения на протяжении 5 лет наблюдения</a:t>
            </a:r>
            <a:r>
              <a:rPr lang="en-SG" sz="1300" baseline="30000" dirty="0">
                <a:solidFill>
                  <a:schemeClr val="accent2"/>
                </a:solidFill>
              </a:rPr>
              <a:t>1</a:t>
            </a:r>
          </a:p>
        </p:txBody>
      </p:sp>
      <p:sp>
        <p:nvSpPr>
          <p:cNvPr id="15" name="Rectangle 14">
            <a:extLst>
              <a:ext uri="{FF2B5EF4-FFF2-40B4-BE49-F238E27FC236}">
                <a16:creationId xmlns:a16="http://schemas.microsoft.com/office/drawing/2014/main" id="{F0AA726E-3A80-DFC7-C257-9F35D569C002}"/>
              </a:ext>
            </a:extLst>
          </p:cNvPr>
          <p:cNvSpPr/>
          <p:nvPr/>
        </p:nvSpPr>
        <p:spPr>
          <a:xfrm>
            <a:off x="7043987" y="4245439"/>
            <a:ext cx="1925999" cy="827118"/>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ru-RU" sz="1300" b="1" dirty="0">
                <a:solidFill>
                  <a:schemeClr val="accent2"/>
                </a:solidFill>
              </a:rPr>
              <a:t>Сопутствующая </a:t>
            </a:r>
            <a:r>
              <a:rPr lang="ru-RU" sz="1300" b="1" dirty="0" err="1">
                <a:solidFill>
                  <a:schemeClr val="accent2"/>
                </a:solidFill>
              </a:rPr>
              <a:t>иммуносупрессия</a:t>
            </a:r>
            <a:r>
              <a:rPr lang="ru-RU" sz="1300" b="1" dirty="0">
                <a:solidFill>
                  <a:schemeClr val="accent2"/>
                </a:solidFill>
              </a:rPr>
              <a:t> </a:t>
            </a:r>
            <a:endParaRPr lang="en-SG" sz="1300" baseline="30000" dirty="0">
              <a:solidFill>
                <a:schemeClr val="accent2"/>
              </a:solidFill>
            </a:endParaRPr>
          </a:p>
        </p:txBody>
      </p:sp>
      <p:sp>
        <p:nvSpPr>
          <p:cNvPr id="18" name="Rectangle: Rounded Corners 17">
            <a:extLst>
              <a:ext uri="{FF2B5EF4-FFF2-40B4-BE49-F238E27FC236}">
                <a16:creationId xmlns:a16="http://schemas.microsoft.com/office/drawing/2014/main" id="{B6B00EB0-0875-F0E7-1772-F63AAC3FDCBA}"/>
              </a:ext>
            </a:extLst>
          </p:cNvPr>
          <p:cNvSpPr/>
          <p:nvPr/>
        </p:nvSpPr>
        <p:spPr>
          <a:xfrm>
            <a:off x="5225732" y="2958865"/>
            <a:ext cx="1562639" cy="7446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ru-RU" sz="1200" b="1" dirty="0">
                <a:solidFill>
                  <a:schemeClr val="accent2"/>
                </a:solidFill>
              </a:rPr>
              <a:t>Наиболее распространенный </a:t>
            </a:r>
            <a:r>
              <a:rPr lang="ru-RU" sz="1200" b="1" dirty="0" err="1">
                <a:solidFill>
                  <a:schemeClr val="accent2"/>
                </a:solidFill>
              </a:rPr>
              <a:t>иммуносупрессант</a:t>
            </a:r>
            <a:endParaRPr lang="en-SG" sz="1200" b="1" dirty="0">
              <a:solidFill>
                <a:schemeClr val="accent2"/>
              </a:solidFill>
            </a:endParaRPr>
          </a:p>
        </p:txBody>
      </p:sp>
      <p:sp>
        <p:nvSpPr>
          <p:cNvPr id="19" name="Arrow: Right 18">
            <a:extLst>
              <a:ext uri="{FF2B5EF4-FFF2-40B4-BE49-F238E27FC236}">
                <a16:creationId xmlns:a16="http://schemas.microsoft.com/office/drawing/2014/main" id="{74C76720-6311-972A-BCAB-466DFFC45BC2}"/>
              </a:ext>
            </a:extLst>
          </p:cNvPr>
          <p:cNvSpPr/>
          <p:nvPr/>
        </p:nvSpPr>
        <p:spPr>
          <a:xfrm>
            <a:off x="6825179" y="3227027"/>
            <a:ext cx="226133" cy="307777"/>
          </a:xfrm>
          <a:prstGeom prst="rightArrow">
            <a:avLst>
              <a:gd name="adj1" fmla="val 50000"/>
              <a:gd name="adj2" fmla="val 6280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a:p>
        </p:txBody>
      </p:sp>
      <p:sp>
        <p:nvSpPr>
          <p:cNvPr id="12" name="Slide Number Placeholder 5">
            <a:extLst>
              <a:ext uri="{FF2B5EF4-FFF2-40B4-BE49-F238E27FC236}">
                <a16:creationId xmlns:a16="http://schemas.microsoft.com/office/drawing/2014/main" id="{AF3712C6-E026-1DD8-D0AE-A84D29BD0736}"/>
              </a:ext>
            </a:extLst>
          </p:cNvPr>
          <p:cNvSpPr txBox="1">
            <a:spLocks/>
          </p:cNvSpPr>
          <p:nvPr/>
        </p:nvSpPr>
        <p:spPr>
          <a:xfrm>
            <a:off x="11053315" y="451455"/>
            <a:ext cx="910085" cy="685802"/>
          </a:xfrm>
          <a:prstGeom prst="rect">
            <a:avLst/>
          </a:prstGeom>
        </p:spPr>
        <p:txBody>
          <a:bodyPr vert="horz" lIns="91440" tIns="45720" rIns="91440" bIns="45720" rtlCol="0" anchor="ctr"/>
          <a:lstStyle>
            <a:defPPr>
              <a:defRPr lang="en-US"/>
            </a:defPPr>
            <a:lvl1pPr marL="0" algn="ctr" defTabSz="914400" rtl="0" eaLnBrk="1" latinLnBrk="0" hangingPunct="1">
              <a:defRPr lang="en-US" sz="1350" kern="1200" spc="-4" smtClean="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CE729F-CD65-4BB2-91EE-CC0EA66D8A8F}" type="slidenum">
              <a:rPr lang="en-SG" smtClean="0"/>
              <a:pPr/>
              <a:t>8</a:t>
            </a:fld>
            <a:endParaRPr lang="en-SG" dirty="0"/>
          </a:p>
        </p:txBody>
      </p:sp>
      <p:sp>
        <p:nvSpPr>
          <p:cNvPr id="20" name="Прямоугольник 19">
            <a:extLst>
              <a:ext uri="{FF2B5EF4-FFF2-40B4-BE49-F238E27FC236}">
                <a16:creationId xmlns:a16="http://schemas.microsoft.com/office/drawing/2014/main" id="{16C1BE1B-0B99-4BA4-8A99-BE6ED8D684A5}"/>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6224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15">
            <a:extLst>
              <a:ext uri="{FF2B5EF4-FFF2-40B4-BE49-F238E27FC236}">
                <a16:creationId xmlns:a16="http://schemas.microsoft.com/office/drawing/2014/main" id="{13488965-A1DF-407F-B64C-90F9397C1695}"/>
              </a:ext>
            </a:extLst>
          </p:cNvPr>
          <p:cNvSpPr>
            <a:spLocks noGrp="1"/>
          </p:cNvSpPr>
          <p:nvPr>
            <p:ph type="subTitle" idx="1"/>
          </p:nvPr>
        </p:nvSpPr>
        <p:spPr>
          <a:xfrm>
            <a:off x="598101" y="3353538"/>
            <a:ext cx="9808643" cy="594124"/>
          </a:xfrm>
        </p:spPr>
        <p:txBody>
          <a:bodyPr>
            <a:normAutofit fontScale="70000" lnSpcReduction="20000"/>
          </a:bodyPr>
          <a:lstStyle/>
          <a:p>
            <a:r>
              <a:rPr lang="ru-RU" sz="2000" dirty="0"/>
              <a:t>ПЕРВИЧНЫЕ КОНЕЧНЫЕ ТОЧКИ
</a:t>
            </a:r>
            <a:endParaRPr lang="en-US" sz="2000" dirty="0"/>
          </a:p>
        </p:txBody>
      </p:sp>
      <p:sp>
        <p:nvSpPr>
          <p:cNvPr id="15" name="Title 14">
            <a:extLst>
              <a:ext uri="{FF2B5EF4-FFF2-40B4-BE49-F238E27FC236}">
                <a16:creationId xmlns:a16="http://schemas.microsoft.com/office/drawing/2014/main" id="{F3EC5016-ECD8-4F64-A632-B59AECA9EE6A}"/>
              </a:ext>
            </a:extLst>
          </p:cNvPr>
          <p:cNvSpPr>
            <a:spLocks noGrp="1"/>
          </p:cNvSpPr>
          <p:nvPr>
            <p:ph type="ctrTitle"/>
          </p:nvPr>
        </p:nvSpPr>
        <p:spPr>
          <a:xfrm>
            <a:off x="598099" y="1612241"/>
            <a:ext cx="8309928" cy="1800519"/>
          </a:xfrm>
        </p:spPr>
        <p:txBody>
          <a:bodyPr>
            <a:noAutofit/>
          </a:bodyPr>
          <a:lstStyle/>
          <a:p>
            <a:r>
              <a:rPr lang="ru-RU" sz="3200" dirty="0">
                <a:solidFill>
                  <a:schemeClr val="accent1"/>
                </a:solidFill>
              </a:rPr>
              <a:t>Результаты</a:t>
            </a:r>
            <a:endParaRPr lang="en-US" sz="3200" dirty="0">
              <a:solidFill>
                <a:schemeClr val="accent1"/>
              </a:solidFill>
            </a:endParaRPr>
          </a:p>
        </p:txBody>
      </p:sp>
      <p:sp>
        <p:nvSpPr>
          <p:cNvPr id="2" name="Subtitle 15">
            <a:extLst>
              <a:ext uri="{FF2B5EF4-FFF2-40B4-BE49-F238E27FC236}">
                <a16:creationId xmlns:a16="http://schemas.microsoft.com/office/drawing/2014/main" id="{2DCE8BB8-9B81-CCC7-F9D0-52A790F6A398}"/>
              </a:ext>
            </a:extLst>
          </p:cNvPr>
          <p:cNvSpPr txBox="1">
            <a:spLocks/>
          </p:cNvSpPr>
          <p:nvPr/>
        </p:nvSpPr>
        <p:spPr>
          <a:xfrm>
            <a:off x="598099" y="3745792"/>
            <a:ext cx="9808643" cy="936000"/>
          </a:xfrm>
          <a:prstGeom prst="rect">
            <a:avLst/>
          </a:prstGeom>
        </p:spPr>
        <p:txBody>
          <a:bodyPr vert="horz" lIns="91440" tIns="45720" rIns="91440" bIns="45720" rtlCol="0">
            <a:normAutofit/>
          </a:bodyPr>
          <a:lstStyle>
            <a:lvl1pPr marL="0" indent="0" algn="l" defTabSz="685800" rtl="0" eaLnBrk="1" latinLnBrk="0" hangingPunct="1">
              <a:lnSpc>
                <a:spcPct val="110000"/>
              </a:lnSpc>
              <a:spcBef>
                <a:spcPts val="750"/>
              </a:spcBef>
              <a:buFont typeface="Arial" panose="020B0604020202020204" pitchFamily="34" charset="0"/>
              <a:buNone/>
              <a:defRPr lang="en-US" sz="1800" b="0" kern="1200" cap="all" baseline="0" dirty="0">
                <a:solidFill>
                  <a:schemeClr val="tx2"/>
                </a:solidFill>
                <a:latin typeface="Arial"/>
                <a:ea typeface="+mn-ea"/>
                <a:cs typeface="Arial"/>
              </a:defRPr>
            </a:lvl1pPr>
            <a:lvl2pPr marL="342900" indent="0" algn="ctr" defTabSz="685800" rtl="0" eaLnBrk="1" latinLnBrk="0" hangingPunct="1">
              <a:lnSpc>
                <a:spcPct val="120000"/>
              </a:lnSpc>
              <a:spcBef>
                <a:spcPts val="0"/>
              </a:spcBef>
              <a:spcAft>
                <a:spcPts val="300"/>
              </a:spcAft>
              <a:buFont typeface="Arial" panose="020B0604020202020204" pitchFamily="34" charset="0"/>
              <a:buNone/>
              <a:defRPr sz="1500" b="0" kern="1200">
                <a:solidFill>
                  <a:schemeClr val="accent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120000"/>
              </a:lnSpc>
              <a:spcBef>
                <a:spcPts val="450"/>
              </a:spcBef>
              <a:spcAft>
                <a:spcPts val="300"/>
              </a:spcAft>
              <a:buFont typeface="Arial" panose="020B0604020202020204" pitchFamily="34" charset="0"/>
              <a:buNone/>
              <a:defRPr sz="1350" b="0" kern="1200">
                <a:solidFill>
                  <a:schemeClr val="tx2"/>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120000"/>
              </a:lnSpc>
              <a:spcBef>
                <a:spcPts val="450"/>
              </a:spcBef>
              <a:spcAft>
                <a:spcPts val="300"/>
              </a:spcAft>
              <a:buFont typeface="Arial" panose="020B0604020202020204" pitchFamily="34" charset="0"/>
              <a:buNone/>
              <a:defRPr sz="1200" b="0" kern="1200">
                <a:solidFill>
                  <a:schemeClr val="tx2"/>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120000"/>
              </a:lnSpc>
              <a:spcBef>
                <a:spcPts val="450"/>
              </a:spcBef>
              <a:spcAft>
                <a:spcPts val="300"/>
              </a:spcAft>
              <a:buFont typeface="Helvetica" panose="020B0604020202020204" pitchFamily="34" charset="0"/>
              <a:buNone/>
              <a:defRPr sz="1200" b="0" kern="1200">
                <a:solidFill>
                  <a:schemeClr val="tx2"/>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60000" lvl="1" indent="-342900" algn="l">
              <a:spcBef>
                <a:spcPts val="300"/>
              </a:spcBef>
              <a:buFont typeface="Wingdings" panose="05000000000000000000" pitchFamily="2" charset="2"/>
              <a:buChar char="§"/>
            </a:pPr>
            <a:endParaRPr lang="en-SG" sz="1200" dirty="0">
              <a:solidFill>
                <a:schemeClr val="bg1">
                  <a:lumMod val="50000"/>
                </a:schemeClr>
              </a:solidFill>
            </a:endParaRPr>
          </a:p>
        </p:txBody>
      </p:sp>
      <p:sp>
        <p:nvSpPr>
          <p:cNvPr id="4" name="Subtitle 3">
            <a:extLst>
              <a:ext uri="{FF2B5EF4-FFF2-40B4-BE49-F238E27FC236}">
                <a16:creationId xmlns:a16="http://schemas.microsoft.com/office/drawing/2014/main" id="{B32E9986-1568-EC88-8D5F-48940098BD03}"/>
              </a:ext>
            </a:extLst>
          </p:cNvPr>
          <p:cNvSpPr txBox="1">
            <a:spLocks/>
          </p:cNvSpPr>
          <p:nvPr/>
        </p:nvSpPr>
        <p:spPr>
          <a:xfrm>
            <a:off x="598101" y="3805014"/>
            <a:ext cx="9808643" cy="594124"/>
          </a:xfrm>
          <a:prstGeom prst="rect">
            <a:avLst/>
          </a:prstGeom>
        </p:spPr>
        <p:txBody>
          <a:bodyPr vert="horz" lIns="91440" tIns="45720" rIns="91440" bIns="45720" rtlCol="0">
            <a:normAutofit/>
          </a:bodyPr>
          <a:lstStyle>
            <a:lvl1pPr marL="0" indent="0" algn="l" defTabSz="685800" rtl="0" eaLnBrk="1" latinLnBrk="0" hangingPunct="1">
              <a:lnSpc>
                <a:spcPct val="110000"/>
              </a:lnSpc>
              <a:spcBef>
                <a:spcPts val="750"/>
              </a:spcBef>
              <a:buFont typeface="Arial" panose="020B0604020202020204" pitchFamily="34" charset="0"/>
              <a:buNone/>
              <a:defRPr lang="en-US" sz="1800" b="0" kern="1200" cap="all" baseline="0" dirty="0">
                <a:solidFill>
                  <a:schemeClr val="tx2"/>
                </a:solidFill>
                <a:latin typeface="Arial"/>
                <a:ea typeface="+mn-ea"/>
                <a:cs typeface="Arial"/>
              </a:defRPr>
            </a:lvl1pPr>
            <a:lvl2pPr marL="342900" indent="0" algn="ctr" defTabSz="685800" rtl="0" eaLnBrk="1" latinLnBrk="0" hangingPunct="1">
              <a:lnSpc>
                <a:spcPct val="120000"/>
              </a:lnSpc>
              <a:spcBef>
                <a:spcPts val="0"/>
              </a:spcBef>
              <a:spcAft>
                <a:spcPts val="300"/>
              </a:spcAft>
              <a:buFont typeface="Arial" panose="020B0604020202020204" pitchFamily="34" charset="0"/>
              <a:buNone/>
              <a:defRPr sz="1500" b="0" kern="1200">
                <a:solidFill>
                  <a:schemeClr val="accent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120000"/>
              </a:lnSpc>
              <a:spcBef>
                <a:spcPts val="450"/>
              </a:spcBef>
              <a:spcAft>
                <a:spcPts val="300"/>
              </a:spcAft>
              <a:buFont typeface="Arial" panose="020B0604020202020204" pitchFamily="34" charset="0"/>
              <a:buNone/>
              <a:defRPr sz="1350" b="0" kern="1200">
                <a:solidFill>
                  <a:schemeClr val="tx2"/>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120000"/>
              </a:lnSpc>
              <a:spcBef>
                <a:spcPts val="450"/>
              </a:spcBef>
              <a:spcAft>
                <a:spcPts val="300"/>
              </a:spcAft>
              <a:buFont typeface="Arial" panose="020B0604020202020204" pitchFamily="34" charset="0"/>
              <a:buNone/>
              <a:defRPr sz="1200" b="0" kern="1200">
                <a:solidFill>
                  <a:schemeClr val="tx2"/>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120000"/>
              </a:lnSpc>
              <a:spcBef>
                <a:spcPts val="450"/>
              </a:spcBef>
              <a:spcAft>
                <a:spcPts val="300"/>
              </a:spcAft>
              <a:buFont typeface="Helvetica" panose="020B0604020202020204" pitchFamily="34" charset="0"/>
              <a:buNone/>
              <a:defRPr sz="1200" b="0" kern="1200">
                <a:solidFill>
                  <a:schemeClr val="tx2"/>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80000" indent="-180000">
              <a:buFont typeface="Arial" panose="020B0604020202020204" pitchFamily="34" charset="0"/>
              <a:buChar char="•"/>
            </a:pPr>
            <a:r>
              <a:rPr lang="ru-RU" sz="1200" dirty="0">
                <a:solidFill>
                  <a:schemeClr val="bg1">
                    <a:lumMod val="50000"/>
                  </a:schemeClr>
                </a:solidFill>
              </a:rPr>
              <a:t>Выживаемость трансплантата</a:t>
            </a:r>
            <a:endParaRPr lang="en-US" sz="1200" dirty="0">
              <a:solidFill>
                <a:schemeClr val="bg1">
                  <a:lumMod val="50000"/>
                </a:schemeClr>
              </a:solidFill>
            </a:endParaRPr>
          </a:p>
        </p:txBody>
      </p:sp>
      <p:sp>
        <p:nvSpPr>
          <p:cNvPr id="5" name="Rectangle 4">
            <a:extLst>
              <a:ext uri="{FF2B5EF4-FFF2-40B4-BE49-F238E27FC236}">
                <a16:creationId xmlns:a16="http://schemas.microsoft.com/office/drawing/2014/main" id="{D252128E-A74B-5E54-9873-2876653825A3}"/>
              </a:ext>
            </a:extLst>
          </p:cNvPr>
          <p:cNvSpPr/>
          <p:nvPr/>
        </p:nvSpPr>
        <p:spPr>
          <a:xfrm>
            <a:off x="360000" y="6396101"/>
            <a:ext cx="5946120" cy="200055"/>
          </a:xfrm>
          <a:prstGeom prst="rect">
            <a:avLst/>
          </a:prstGeom>
        </p:spPr>
        <p:txBody>
          <a:bodyPr wrap="square">
            <a:spAutoFit/>
          </a:bodyPr>
          <a:lstStyle/>
          <a:p>
            <a:r>
              <a:rPr lang="en-US" sz="700" dirty="0" err="1">
                <a:solidFill>
                  <a:schemeClr val="accent5"/>
                </a:solidFill>
              </a:rPr>
              <a:t>Pernin</a:t>
            </a:r>
            <a:r>
              <a:rPr lang="en-US" sz="700" dirty="0">
                <a:solidFill>
                  <a:schemeClr val="accent5"/>
                </a:solidFill>
              </a:rPr>
              <a:t> V, et al. Transplant Direct. 2023;9:e1432.</a:t>
            </a:r>
          </a:p>
        </p:txBody>
      </p:sp>
      <p:sp>
        <p:nvSpPr>
          <p:cNvPr id="7" name="Прямоугольник 6">
            <a:extLst>
              <a:ext uri="{FF2B5EF4-FFF2-40B4-BE49-F238E27FC236}">
                <a16:creationId xmlns:a16="http://schemas.microsoft.com/office/drawing/2014/main" id="{E4BA571B-5906-4A30-902A-64742893D6CF}"/>
              </a:ext>
            </a:extLst>
          </p:cNvPr>
          <p:cNvSpPr/>
          <p:nvPr/>
        </p:nvSpPr>
        <p:spPr>
          <a:xfrm>
            <a:off x="11162805" y="6424551"/>
            <a:ext cx="878774" cy="43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553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Astellas">
  <a:themeElements>
    <a:clrScheme name="Custom 181">
      <a:dk1>
        <a:srgbClr val="4C4D4F"/>
      </a:dk1>
      <a:lt1>
        <a:sysClr val="window" lastClr="FFFFFF"/>
      </a:lt1>
      <a:dk2>
        <a:srgbClr val="4C4D4F"/>
      </a:dk2>
      <a:lt2>
        <a:srgbClr val="E7E6E6"/>
      </a:lt2>
      <a:accent1>
        <a:srgbClr val="D91E49"/>
      </a:accent1>
      <a:accent2>
        <a:srgbClr val="A62B4D"/>
      </a:accent2>
      <a:accent3>
        <a:srgbClr val="CC7CA6"/>
      </a:accent3>
      <a:accent4>
        <a:srgbClr val="956889"/>
      </a:accent4>
      <a:accent5>
        <a:srgbClr val="A7A9AC"/>
      </a:accent5>
      <a:accent6>
        <a:srgbClr val="4C4D4F"/>
      </a:accent6>
      <a:hlink>
        <a:srgbClr val="4C4D4F"/>
      </a:hlink>
      <a:folHlink>
        <a:srgbClr val="4C4D4F"/>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Astellas">
  <a:themeElements>
    <a:clrScheme name="Custom 181">
      <a:dk1>
        <a:srgbClr val="4C4D4F"/>
      </a:dk1>
      <a:lt1>
        <a:sysClr val="window" lastClr="FFFFFF"/>
      </a:lt1>
      <a:dk2>
        <a:srgbClr val="4C4D4F"/>
      </a:dk2>
      <a:lt2>
        <a:srgbClr val="E7E6E6"/>
      </a:lt2>
      <a:accent1>
        <a:srgbClr val="D91E49"/>
      </a:accent1>
      <a:accent2>
        <a:srgbClr val="A62B4D"/>
      </a:accent2>
      <a:accent3>
        <a:srgbClr val="CC7CA6"/>
      </a:accent3>
      <a:accent4>
        <a:srgbClr val="956889"/>
      </a:accent4>
      <a:accent5>
        <a:srgbClr val="A7A9AC"/>
      </a:accent5>
      <a:accent6>
        <a:srgbClr val="4C4D4F"/>
      </a:accent6>
      <a:hlink>
        <a:srgbClr val="4C4D4F"/>
      </a:hlink>
      <a:folHlink>
        <a:srgbClr val="4C4D4F"/>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e086653-2dcb-4a29-9339-e697b441d5ec" xsi:nil="true"/>
    <lcf76f155ced4ddcb4097134ff3c332f xmlns="39c1223b-3ae8-4dc4-bb83-d039f618ea1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95036CDB6C8E499CB5A275F61A5D17" ma:contentTypeVersion="11" ma:contentTypeDescription="Create a new document." ma:contentTypeScope="" ma:versionID="daf8ae62b5612bb6e35ceebc3ee69bdd">
  <xsd:schema xmlns:xsd="http://www.w3.org/2001/XMLSchema" xmlns:xs="http://www.w3.org/2001/XMLSchema" xmlns:p="http://schemas.microsoft.com/office/2006/metadata/properties" xmlns:ns2="39c1223b-3ae8-4dc4-bb83-d039f618ea1f" xmlns:ns3="0e086653-2dcb-4a29-9339-e697b441d5ec" targetNamespace="http://schemas.microsoft.com/office/2006/metadata/properties" ma:root="true" ma:fieldsID="6841f130bed5a9f4e79dbd6ceb5ab6ed" ns2:_="" ns3:_="">
    <xsd:import namespace="39c1223b-3ae8-4dc4-bb83-d039f618ea1f"/>
    <xsd:import namespace="0e086653-2dcb-4a29-9339-e697b441d5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c1223b-3ae8-4dc4-bb83-d039f618ea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369b9c7-318f-417c-8a2c-3a72a8a0969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086653-2dcb-4a29-9339-e697b441d5e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6dfceea-2dde-4019-87b0-5bcb05c5ad7e}" ma:internalName="TaxCatchAll" ma:showField="CatchAllData" ma:web="0e086653-2dcb-4a29-9339-e697b441d5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466359-3138-41FA-A320-FC018A0471AF}">
  <ds:schemaRefs>
    <ds:schemaRef ds:uri="http://purl.org/dc/dcmitype/"/>
    <ds:schemaRef ds:uri="http://purl.org/dc/elements/1.1/"/>
    <ds:schemaRef ds:uri="0e086653-2dcb-4a29-9339-e697b441d5ec"/>
    <ds:schemaRef ds:uri="http://purl.org/dc/terms/"/>
    <ds:schemaRef ds:uri="http://schemas.microsoft.com/office/infopath/2007/PartnerControls"/>
    <ds:schemaRef ds:uri="http://schemas.microsoft.com/office/2006/documentManagement/types"/>
    <ds:schemaRef ds:uri="39c1223b-3ae8-4dc4-bb83-d039f618ea1f"/>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6DF8FA7-75E6-43A4-B17B-D80C43778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c1223b-3ae8-4dc4-bb83-d039f618ea1f"/>
    <ds:schemaRef ds:uri="0e086653-2dcb-4a29-9339-e697b441d5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45CD5F-13E9-4CF2-9C91-AA235BABCE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TAC - ADHERE Study 5-year prospective follow-up -Est-M-FEB20-eng</Template>
  <TotalTime>3923</TotalTime>
  <Words>3411</Words>
  <Application>Microsoft Office PowerPoint</Application>
  <PresentationFormat>Широкоэкранный</PresentationFormat>
  <Paragraphs>368</Paragraphs>
  <Slides>20</Slides>
  <Notes>19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20</vt:i4>
      </vt:variant>
    </vt:vector>
  </HeadingPairs>
  <TitlesOfParts>
    <vt:vector size="27" baseType="lpstr">
      <vt:lpstr>Arial</vt:lpstr>
      <vt:lpstr>Avenir Next LT Pro</vt:lpstr>
      <vt:lpstr>Calibri</vt:lpstr>
      <vt:lpstr>Helvetica</vt:lpstr>
      <vt:lpstr>Wingdings</vt:lpstr>
      <vt:lpstr>3_Astellas</vt:lpstr>
      <vt:lpstr>4_Astellas</vt:lpstr>
      <vt:lpstr>Долгосрочная иммуносупрессия на основе такролимуса с пролонгированным действием у реципиентов трансплантата почки de novo: 5-летнее проспективное наблюдение за пациентами в исследовании ADVANCE</vt:lpstr>
      <vt:lpstr>Disclaimer</vt:lpstr>
      <vt:lpstr>ПРЕДЫДУЩИЙ ЭТАП ИССЛЕДОВАНИЯ И ОБОСНОВАНИЕ</vt:lpstr>
      <vt:lpstr>ОБЗОР ИССЛЕДОВАНИЯ ADVANCE 
</vt:lpstr>
      <vt:lpstr>РЕЗУЛЬТАТЫ</vt:lpstr>
      <vt:lpstr>ПАЦИЕНТЫ</vt:lpstr>
      <vt:lpstr>ДЕМОГРАФИЧЕСКИЕ ДАННЫЕ И КЛИНИЧЕСКИЕ ХАРАКТЕРИСТИКИ В ПОСЛЕДУЮЩЕМ НАБЛЮДАТЕЛЬНОМ ИССЛЕДОВАНИИ
</vt:lpstr>
      <vt:lpstr>УРОВЕНЬ ТАКРОЛИМУСА И СОПУТСТВУЮЩАЯ ИММУНОСУПРЕССИЯ БЫЛИ ОДИНАКОВЫМИ В ОБЕИХ ГРУППАХ ЛЕЧЕНИЯ</vt:lpstr>
      <vt:lpstr>Результаты</vt:lpstr>
      <vt:lpstr>ВЫЖИВАЕМОСТЬ ТРАНСПЛАНТАТА: 5-ЛЕТНЕЕ НАБЛЮДЕНИЕ</vt:lpstr>
      <vt:lpstr>РЕЗУЛЬТАТЫ</vt:lpstr>
      <vt:lpstr>ВЫЖИВАЕМОСТЬ ПАЦИЕНТОВ: 5-ЛЕТНЕЕ НАБЛЮДЕНИЕ</vt:lpstr>
      <vt:lpstr>ВЫЖИВАЕМОСТЬ БЕЗ ОТТОРЖЕНИЯ (AR) И ПОДТВЕРЖДЕННОГО ОТТОРЖЕНИЯ (BCAR): 5-ЛЕТНЕЕ НАБЛЮДЕНИЕ</vt:lpstr>
      <vt:lpstr>ФУНКЦИЯ ПОЧЕК И DE NOVO DSA: 5-ЛЕТНЕЕ НАБЛЮДЕНИЕ</vt:lpstr>
      <vt:lpstr>РЕЗУЛЬТАТЫ</vt:lpstr>
      <vt:lpstr>ПРОФИЛЬ БЕЗОПАСНОСТИ В СООТВЕТСТВИИ С ПЕРВИЧНЫМ ИССЛЕДОВАНИЕМ</vt:lpstr>
      <vt:lpstr>ДОЛГОСРОЧНАЯ ВЫЖИВАЕМОСТЬ ТРАНСПЛАНТАТА И ПАЦИЕНТОВ, ПРИНИМАЮЩИХ ПРОЛОНГИРОВАННЫЙ ТАКРОЛИМУС</vt:lpstr>
      <vt:lpstr>ДОЛГОСРОЧНАЯ ВЫЖИВАЕМОСТЬ БЕЗ ОТТОРЖЕНИЯ (AR) И ПОДТВЕРЖДЕННОГО ОТТОРЖЕНИЯ (BCAR), ПРИ ПРИМЕНЕНИИ ТАКРОЛИМУСА ПРОЛОНГИРОВАННОГО ДЕЙСТВИЯ</vt:lpstr>
      <vt:lpstr>ОГРАНИЧЕНИЯ ИССЛЕДОВАНИЯ </vt:lpstr>
      <vt:lpstr>ВЫВОДЫ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Soliman, Mohamed</dc:creator>
  <cp:lastModifiedBy>Pavlov, Alexei</cp:lastModifiedBy>
  <cp:revision>81</cp:revision>
  <dcterms:created xsi:type="dcterms:W3CDTF">2021-07-30T07:26:11Z</dcterms:created>
  <dcterms:modified xsi:type="dcterms:W3CDTF">2023-08-28T10:46:57Z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0x0101007695036CDB6C8E499CB5A275F61A5D17</vt:lpwstr>
  </property>
  <property fmtid="{D5CDD505-2E9C-101B-9397-08002B2CF9AE}" pid="3" name="MediaServiceImageTags">
    <vt:lpwstr/>
  </property>
</Properties>
</file>